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69" r:id="rId2"/>
    <p:sldId id="261" r:id="rId3"/>
    <p:sldId id="298" r:id="rId4"/>
    <p:sldId id="299" r:id="rId5"/>
    <p:sldId id="284" r:id="rId6"/>
    <p:sldId id="293" r:id="rId7"/>
    <p:sldId id="294" r:id="rId8"/>
    <p:sldId id="295" r:id="rId9"/>
    <p:sldId id="281" r:id="rId10"/>
    <p:sldId id="300" r:id="rId11"/>
    <p:sldId id="302" r:id="rId12"/>
    <p:sldId id="303" r:id="rId13"/>
    <p:sldId id="283" r:id="rId14"/>
    <p:sldId id="304" r:id="rId15"/>
    <p:sldId id="285" r:id="rId16"/>
    <p:sldId id="297" r:id="rId17"/>
    <p:sldId id="291" r:id="rId18"/>
  </p:sldIdLst>
  <p:sldSz cx="12192000" cy="6858000"/>
  <p:notesSz cx="6858000" cy="9144000"/>
  <p:defaultTextStyle>
    <a:defPPr>
      <a:defRPr lang="zh-CN"/>
    </a:defPPr>
    <a:lvl1pPr marL="0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51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7D7D7"/>
    <a:srgbClr val="AFAFAF"/>
    <a:srgbClr val="646464"/>
    <a:srgbClr val="595959"/>
    <a:srgbClr val="A5A5A5"/>
    <a:srgbClr val="E6E6E6"/>
    <a:srgbClr val="DCF2FD"/>
    <a:srgbClr val="B4E7FA"/>
    <a:srgbClr val="9F9F9F"/>
    <a:srgbClr val="EF67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60382" autoAdjust="0"/>
  </p:normalViewPr>
  <p:slideViewPr>
    <p:cSldViewPr snapToGrid="0">
      <p:cViewPr varScale="1">
        <p:scale>
          <a:sx n="68" d="100"/>
          <a:sy n="68" d="100"/>
        </p:scale>
        <p:origin x="1620" y="54"/>
      </p:cViewPr>
      <p:guideLst>
        <p:guide orient="horz" pos="2251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722B9E-CEDF-4F81-B93B-42725D1659E4}" type="datetimeFigureOut">
              <a:rPr lang="zh-CN" altLang="en-US" smtClean="0"/>
              <a:t>2016/3/17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7E1813-422E-4D92-B819-F579DC7CB5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25510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7E1813-422E-4D92-B819-F579DC7CB5D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61634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7E1813-422E-4D92-B819-F579DC7CB5D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39351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7E1813-422E-4D92-B819-F579DC7CB5D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89651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Spring</a:t>
            </a:r>
            <a:r>
              <a:rPr lang="zh-CN" altLang="en-US" dirty="0" smtClean="0"/>
              <a:t>是一个开源的控制反转与面向切面编程的容器框架，其主要目标是简化企业</a:t>
            </a:r>
            <a:r>
              <a:rPr lang="zh-CN" altLang="en-US" dirty="0" smtClean="0"/>
              <a:t>开发。</a:t>
            </a:r>
            <a:endParaRPr lang="en-US" altLang="zh-CN" dirty="0" smtClean="0"/>
          </a:p>
          <a:p>
            <a:r>
              <a:rPr lang="zh-CN" altLang="en-US" dirty="0" smtClean="0"/>
              <a:t>轻量级的评判标准是应用运行所依赖的服务的多少。</a:t>
            </a:r>
            <a:r>
              <a:rPr lang="en-US" altLang="zh-CN" dirty="0" smtClean="0"/>
              <a:t>Spring</a:t>
            </a:r>
            <a:r>
              <a:rPr lang="zh-CN" altLang="en-US" dirty="0" smtClean="0"/>
              <a:t>框架可以在一个大小只有</a:t>
            </a:r>
            <a:r>
              <a:rPr lang="en-US" altLang="zh-CN" dirty="0" smtClean="0"/>
              <a:t>1MB</a:t>
            </a:r>
            <a:r>
              <a:rPr lang="zh-CN" altLang="en-US" dirty="0" smtClean="0"/>
              <a:t>的</a:t>
            </a:r>
            <a:r>
              <a:rPr lang="en-US" altLang="zh-CN" dirty="0" smtClean="0"/>
              <a:t>JAR</a:t>
            </a:r>
            <a:r>
              <a:rPr lang="zh-CN" altLang="en-US" dirty="0" smtClean="0"/>
              <a:t>文件中发布。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7E1813-422E-4D92-B819-F579DC7CB5D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7888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Spring Core</a:t>
            </a:r>
            <a:r>
              <a:rPr lang="zh-CN" altLang="en-US" dirty="0" smtClean="0"/>
              <a:t>是</a:t>
            </a:r>
            <a:r>
              <a:rPr lang="en-US" altLang="zh-CN" dirty="0" smtClean="0"/>
              <a:t>Spring</a:t>
            </a:r>
            <a:r>
              <a:rPr lang="zh-CN" altLang="en-US" dirty="0" smtClean="0"/>
              <a:t>框架最基础的部分，它提供了依赖注入特征来实现容器对</a:t>
            </a:r>
            <a:r>
              <a:rPr lang="en-US" altLang="zh-CN" dirty="0" smtClean="0"/>
              <a:t>bean</a:t>
            </a:r>
            <a:r>
              <a:rPr lang="zh-CN" altLang="en-US" dirty="0" smtClean="0"/>
              <a:t>的管理。其中最重要的部件为</a:t>
            </a:r>
            <a:r>
              <a:rPr lang="en-US" altLang="zh-CN" dirty="0" err="1" smtClean="0"/>
              <a:t>BeanFactory</a:t>
            </a:r>
            <a:r>
              <a:rPr lang="zh-CN" altLang="en-US" dirty="0" smtClean="0"/>
              <a:t>，它是</a:t>
            </a:r>
            <a:r>
              <a:rPr lang="en-US" altLang="zh-CN" dirty="0" smtClean="0"/>
              <a:t>Spring</a:t>
            </a:r>
            <a:r>
              <a:rPr lang="zh-CN" altLang="en-US" dirty="0" smtClean="0"/>
              <a:t>应用的核心，</a:t>
            </a:r>
            <a:r>
              <a:rPr lang="en-US" altLang="zh-CN" dirty="0" err="1" smtClean="0"/>
              <a:t>BeanFactory</a:t>
            </a:r>
            <a:r>
              <a:rPr lang="zh-CN" altLang="en-US" dirty="0" smtClean="0"/>
              <a:t>是工厂模式的一个实现，它使用</a:t>
            </a:r>
            <a:r>
              <a:rPr lang="en-US" altLang="zh-CN" dirty="0" smtClean="0"/>
              <a:t>IOC</a:t>
            </a:r>
            <a:r>
              <a:rPr lang="zh-CN" altLang="en-US" dirty="0" smtClean="0"/>
              <a:t>将应用配置以及依赖说明从实际的应用代码中分离出来。</a:t>
            </a:r>
            <a:endParaRPr lang="en-US" altLang="zh-CN" dirty="0" smtClean="0"/>
          </a:p>
          <a:p>
            <a:r>
              <a:rPr lang="zh-CN" altLang="en-US" dirty="0" smtClean="0"/>
              <a:t>如果说</a:t>
            </a:r>
            <a:r>
              <a:rPr lang="en-US" altLang="zh-CN" dirty="0" err="1" smtClean="0"/>
              <a:t>BeanFactory</a:t>
            </a:r>
            <a:r>
              <a:rPr lang="zh-CN" altLang="en-US" dirty="0" smtClean="0"/>
              <a:t>使</a:t>
            </a:r>
            <a:r>
              <a:rPr lang="en-US" altLang="zh-CN" dirty="0" smtClean="0"/>
              <a:t>Spring</a:t>
            </a:r>
            <a:r>
              <a:rPr lang="zh-CN" altLang="en-US" dirty="0" smtClean="0"/>
              <a:t>成为容器，那么</a:t>
            </a:r>
            <a:r>
              <a:rPr lang="en-US" altLang="zh-CN" dirty="0" smtClean="0"/>
              <a:t>Spring</a:t>
            </a:r>
            <a:r>
              <a:rPr lang="en-US" altLang="zh-CN" baseline="0" dirty="0" smtClean="0"/>
              <a:t> Context</a:t>
            </a:r>
            <a:r>
              <a:rPr lang="zh-CN" altLang="en-US" baseline="0" dirty="0" smtClean="0"/>
              <a:t>则使</a:t>
            </a:r>
            <a:r>
              <a:rPr lang="en-US" altLang="zh-CN" baseline="0" dirty="0" smtClean="0"/>
              <a:t>Spring</a:t>
            </a:r>
            <a:r>
              <a:rPr lang="zh-CN" altLang="en-US" baseline="0" dirty="0" smtClean="0"/>
              <a:t>成为一个框架。因为它扩展了</a:t>
            </a:r>
            <a:r>
              <a:rPr lang="en-US" altLang="zh-CN" baseline="0" dirty="0" err="1" smtClean="0"/>
              <a:t>BeanFactory</a:t>
            </a:r>
            <a:r>
              <a:rPr lang="zh-CN" altLang="en-US" baseline="0" dirty="0" smtClean="0"/>
              <a:t>的概念，加入了国际化消息，事件传播等支持，并支持</a:t>
            </a:r>
            <a:r>
              <a:rPr lang="en-US" altLang="zh-CN" baseline="0" dirty="0" smtClean="0"/>
              <a:t>EJB</a:t>
            </a:r>
            <a:r>
              <a:rPr lang="zh-CN" altLang="en-US" baseline="0" dirty="0" smtClean="0"/>
              <a:t>等框架的集成。</a:t>
            </a:r>
            <a:endParaRPr lang="en-US" altLang="zh-CN" baseline="0" dirty="0" smtClean="0"/>
          </a:p>
          <a:p>
            <a:r>
              <a:rPr lang="zh-CN" altLang="en-US" baseline="0" dirty="0" smtClean="0"/>
              <a:t>使用</a:t>
            </a:r>
            <a:r>
              <a:rPr lang="en-US" altLang="zh-CN" baseline="0" dirty="0" smtClean="0"/>
              <a:t>JDBC</a:t>
            </a:r>
            <a:r>
              <a:rPr lang="zh-CN" altLang="en-US" baseline="0" dirty="0" smtClean="0"/>
              <a:t>时会产生许多访问数据库的重复代码，</a:t>
            </a:r>
            <a:r>
              <a:rPr lang="en-US" altLang="zh-CN" baseline="0" dirty="0" smtClean="0"/>
              <a:t>DAO</a:t>
            </a:r>
            <a:r>
              <a:rPr lang="zh-CN" altLang="en-US" baseline="0" dirty="0" smtClean="0"/>
              <a:t>模块对重复的代码进行处理，可以保持对数据库进行访问的代码干净整洁。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7E1813-422E-4D92-B819-F579DC7CB5D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08800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Spring</a:t>
            </a:r>
            <a:r>
              <a:rPr lang="zh-CN" altLang="en-US" dirty="0" smtClean="0"/>
              <a:t>为构建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应用提供了一个功能全面的</a:t>
            </a:r>
            <a:r>
              <a:rPr lang="en-US" altLang="zh-CN" dirty="0" smtClean="0"/>
              <a:t>MVC</a:t>
            </a:r>
            <a:r>
              <a:rPr lang="zh-CN" altLang="en-US" dirty="0" smtClean="0"/>
              <a:t>框架。虽然</a:t>
            </a:r>
            <a:r>
              <a:rPr lang="en-US" altLang="zh-CN" dirty="0" smtClean="0"/>
              <a:t>Spring</a:t>
            </a:r>
            <a:r>
              <a:rPr lang="zh-CN" altLang="en-US" dirty="0" smtClean="0"/>
              <a:t>可以很容易的与其他</a:t>
            </a:r>
            <a:r>
              <a:rPr lang="en-US" altLang="zh-CN" dirty="0" smtClean="0"/>
              <a:t>MVC</a:t>
            </a:r>
            <a:r>
              <a:rPr lang="zh-CN" altLang="en-US" dirty="0" smtClean="0"/>
              <a:t>框架集成，但</a:t>
            </a:r>
            <a:r>
              <a:rPr lang="en-US" altLang="zh-CN" dirty="0" smtClean="0"/>
              <a:t>Spring</a:t>
            </a:r>
            <a:r>
              <a:rPr lang="zh-CN" altLang="en-US" dirty="0" smtClean="0"/>
              <a:t>的</a:t>
            </a:r>
            <a:r>
              <a:rPr lang="en-US" altLang="zh-CN" dirty="0" smtClean="0"/>
              <a:t>MVC</a:t>
            </a:r>
            <a:r>
              <a:rPr lang="zh-CN" altLang="en-US" dirty="0" smtClean="0"/>
              <a:t>框架使用</a:t>
            </a:r>
            <a:r>
              <a:rPr lang="en-US" altLang="zh-CN" dirty="0" smtClean="0"/>
              <a:t>IOC</a:t>
            </a:r>
            <a:r>
              <a:rPr lang="zh-CN" altLang="en-US" dirty="0" smtClean="0"/>
              <a:t>对控制逻辑和业务对象提供完全的分离。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7E1813-422E-4D92-B819-F579DC7CB5D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19616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IOC</a:t>
            </a:r>
            <a:r>
              <a:rPr lang="zh-CN" altLang="en-US" dirty="0" smtClean="0"/>
              <a:t>是</a:t>
            </a:r>
            <a:r>
              <a:rPr lang="en-US" altLang="zh-CN" dirty="0" smtClean="0"/>
              <a:t>Spring</a:t>
            </a:r>
            <a:r>
              <a:rPr lang="zh-CN" altLang="en-US" dirty="0" smtClean="0"/>
              <a:t>框架最核心的功能之一，让一个对象的创建不再用</a:t>
            </a:r>
            <a:r>
              <a:rPr lang="en-US" altLang="zh-CN" dirty="0" smtClean="0"/>
              <a:t>new</a:t>
            </a:r>
            <a:r>
              <a:rPr lang="zh-CN" altLang="en-US" dirty="0" smtClean="0"/>
              <a:t>了，可以自动的生产。这利用了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中的反射机制，在运行时动态的创建，调用对象，</a:t>
            </a:r>
            <a:r>
              <a:rPr lang="en-US" altLang="zh-CN" dirty="0" smtClean="0"/>
              <a:t>Spring</a:t>
            </a:r>
            <a:r>
              <a:rPr lang="zh-CN" altLang="en-US" dirty="0" smtClean="0"/>
              <a:t>就根据</a:t>
            </a:r>
            <a:r>
              <a:rPr lang="en-US" altLang="zh-CN" dirty="0" smtClean="0"/>
              <a:t>xml</a:t>
            </a:r>
            <a:r>
              <a:rPr lang="en-US" altLang="zh-CN" baseline="0" dirty="0" smtClean="0"/>
              <a:t> Spring</a:t>
            </a:r>
            <a:r>
              <a:rPr lang="zh-CN" altLang="en-US" baseline="0" dirty="0" smtClean="0"/>
              <a:t>配置文件，在运行时动态的创建和调用对象。</a:t>
            </a:r>
            <a:endParaRPr lang="en-US" altLang="zh-CN" baseline="0" dirty="0" smtClean="0"/>
          </a:p>
          <a:p>
            <a:r>
              <a:rPr lang="zh-CN" altLang="en-US" sz="1200" dirty="0" smtClean="0">
                <a:latin typeface="+mn-ea"/>
              </a:rPr>
              <a:t>耦合度：软件工程中对象之间的耦合度就是对象之间的依赖性。指导使用和维护对象的主要问题是对象之间的多重依赖性。对象之间的耦合越高，维护成本越高。因此对象的设计应使类和构件之间的耦合最小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7E1813-422E-4D92-B819-F579DC7CB5D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75442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由容器定制程序间的关系，不必像传统实现中，由程序代码直接操作，控制权转到外部容器。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7E1813-422E-4D92-B819-F579DC7CB5D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65422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7E1813-422E-4D92-B819-F579DC7CB5D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71889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Spring</a:t>
            </a:r>
            <a:r>
              <a:rPr lang="zh-CN" altLang="en-US" dirty="0" smtClean="0"/>
              <a:t>的目的就是让对象与对象（模块与模块）之间的关系不用使用代码来关联，而是通过配置类来说明管理。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7E1813-422E-4D92-B819-F579DC7CB5D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15543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smtClean="0">
                <a:solidFill>
                  <a:srgbClr val="000000"/>
                </a:solidFill>
                <a:latin typeface="+mn-ea"/>
              </a:rPr>
              <a:t>Spring</a:t>
            </a:r>
            <a:r>
              <a:rPr lang="zh-CN" altLang="en-US" sz="1200" dirty="0" smtClean="0">
                <a:solidFill>
                  <a:srgbClr val="000000"/>
                </a:solidFill>
                <a:latin typeface="+mn-ea"/>
              </a:rPr>
              <a:t>提供了</a:t>
            </a:r>
            <a:r>
              <a:rPr lang="en-US" altLang="zh-CN" sz="1200" dirty="0" smtClean="0">
                <a:solidFill>
                  <a:srgbClr val="000000"/>
                </a:solidFill>
                <a:latin typeface="+mn-ea"/>
              </a:rPr>
              <a:t>4</a:t>
            </a:r>
            <a:r>
              <a:rPr lang="zh-CN" altLang="en-US" sz="1200" dirty="0" smtClean="0">
                <a:solidFill>
                  <a:srgbClr val="000000"/>
                </a:solidFill>
                <a:latin typeface="+mn-ea"/>
              </a:rPr>
              <a:t>种实现</a:t>
            </a:r>
            <a:r>
              <a:rPr lang="en-US" altLang="zh-CN" sz="1200" dirty="0" smtClean="0">
                <a:solidFill>
                  <a:srgbClr val="000000"/>
                </a:solidFill>
                <a:latin typeface="+mn-ea"/>
              </a:rPr>
              <a:t>AOP</a:t>
            </a:r>
            <a:r>
              <a:rPr lang="zh-CN" altLang="en-US" sz="1200" dirty="0" smtClean="0">
                <a:solidFill>
                  <a:srgbClr val="000000"/>
                </a:solidFill>
                <a:latin typeface="+mn-ea"/>
              </a:rPr>
              <a:t>的方式：</a:t>
            </a:r>
            <a:br>
              <a:rPr lang="zh-CN" altLang="en-US" sz="1200" dirty="0" smtClean="0">
                <a:solidFill>
                  <a:srgbClr val="000000"/>
                </a:solidFill>
                <a:latin typeface="+mn-ea"/>
              </a:rPr>
            </a:br>
            <a:r>
              <a:rPr lang="en-US" altLang="zh-CN" sz="1200" dirty="0" smtClean="0">
                <a:solidFill>
                  <a:srgbClr val="000000"/>
                </a:solidFill>
                <a:latin typeface="+mn-ea"/>
              </a:rPr>
              <a:t>1.</a:t>
            </a:r>
            <a:r>
              <a:rPr lang="zh-CN" altLang="en-US" sz="1200" dirty="0" smtClean="0">
                <a:solidFill>
                  <a:srgbClr val="000000"/>
                </a:solidFill>
                <a:latin typeface="+mn-ea"/>
              </a:rPr>
              <a:t>经典的基于代理的</a:t>
            </a:r>
            <a:r>
              <a:rPr lang="en-US" altLang="zh-CN" sz="1200" dirty="0" smtClean="0">
                <a:solidFill>
                  <a:srgbClr val="000000"/>
                </a:solidFill>
                <a:latin typeface="+mn-ea"/>
              </a:rPr>
              <a:t>AOP</a:t>
            </a:r>
            <a:br>
              <a:rPr lang="en-US" altLang="zh-CN" sz="1200" dirty="0" smtClean="0">
                <a:solidFill>
                  <a:srgbClr val="000000"/>
                </a:solidFill>
                <a:latin typeface="+mn-ea"/>
              </a:rPr>
            </a:br>
            <a:r>
              <a:rPr lang="en-US" altLang="zh-CN" sz="1200" dirty="0" smtClean="0">
                <a:solidFill>
                  <a:srgbClr val="000000"/>
                </a:solidFill>
                <a:latin typeface="+mn-ea"/>
              </a:rPr>
              <a:t>2.@AspectJ</a:t>
            </a:r>
            <a:r>
              <a:rPr lang="zh-CN" altLang="en-US" sz="1200" dirty="0" smtClean="0">
                <a:solidFill>
                  <a:srgbClr val="000000"/>
                </a:solidFill>
                <a:latin typeface="+mn-ea"/>
              </a:rPr>
              <a:t>注解驱动的切面</a:t>
            </a:r>
            <a:br>
              <a:rPr lang="zh-CN" altLang="en-US" sz="1200" dirty="0" smtClean="0">
                <a:solidFill>
                  <a:srgbClr val="000000"/>
                </a:solidFill>
                <a:latin typeface="+mn-ea"/>
              </a:rPr>
            </a:br>
            <a:r>
              <a:rPr lang="en-US" altLang="zh-CN" sz="1200" dirty="0" smtClean="0">
                <a:solidFill>
                  <a:srgbClr val="000000"/>
                </a:solidFill>
                <a:latin typeface="+mn-ea"/>
              </a:rPr>
              <a:t>3.</a:t>
            </a:r>
            <a:r>
              <a:rPr lang="zh-CN" altLang="en-US" sz="1200" dirty="0" smtClean="0">
                <a:solidFill>
                  <a:srgbClr val="000000"/>
                </a:solidFill>
                <a:latin typeface="+mn-ea"/>
              </a:rPr>
              <a:t>纯</a:t>
            </a:r>
            <a:r>
              <a:rPr lang="en-US" altLang="zh-CN" sz="1200" dirty="0" smtClean="0">
                <a:solidFill>
                  <a:srgbClr val="000000"/>
                </a:solidFill>
                <a:latin typeface="+mn-ea"/>
              </a:rPr>
              <a:t>POJO</a:t>
            </a:r>
            <a:r>
              <a:rPr lang="zh-CN" altLang="en-US" sz="1200" dirty="0" smtClean="0">
                <a:solidFill>
                  <a:srgbClr val="000000"/>
                </a:solidFill>
                <a:latin typeface="+mn-ea"/>
              </a:rPr>
              <a:t>切面</a:t>
            </a:r>
            <a:br>
              <a:rPr lang="zh-CN" altLang="en-US" sz="1200" dirty="0" smtClean="0">
                <a:solidFill>
                  <a:srgbClr val="000000"/>
                </a:solidFill>
                <a:latin typeface="+mn-ea"/>
              </a:rPr>
            </a:br>
            <a:r>
              <a:rPr lang="en-US" altLang="zh-CN" sz="1200" dirty="0" smtClean="0">
                <a:solidFill>
                  <a:srgbClr val="000000"/>
                </a:solidFill>
                <a:latin typeface="+mn-ea"/>
              </a:rPr>
              <a:t>4.</a:t>
            </a:r>
            <a:r>
              <a:rPr lang="zh-CN" altLang="en-US" sz="1200" dirty="0" smtClean="0">
                <a:solidFill>
                  <a:srgbClr val="000000"/>
                </a:solidFill>
                <a:latin typeface="+mn-ea"/>
              </a:rPr>
              <a:t>注入式</a:t>
            </a:r>
            <a:r>
              <a:rPr lang="en-US" altLang="zh-CN" sz="1200" dirty="0" err="1" smtClean="0">
                <a:solidFill>
                  <a:srgbClr val="000000"/>
                </a:solidFill>
                <a:latin typeface="+mn-ea"/>
              </a:rPr>
              <a:t>AspectJ</a:t>
            </a:r>
            <a:r>
              <a:rPr lang="zh-CN" altLang="en-US" sz="1200" dirty="0" smtClean="0">
                <a:solidFill>
                  <a:srgbClr val="000000"/>
                </a:solidFill>
                <a:latin typeface="+mn-ea"/>
              </a:rPr>
              <a:t>切面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7E1813-422E-4D92-B819-F579DC7CB5D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548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9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9E71B-D16D-4DB6-ADC9-88F5624CEADE}" type="datetimeFigureOut">
              <a:rPr lang="zh-CN" altLang="en-US" smtClean="0"/>
              <a:t>2016/3/17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98534-ED86-4F81-AA7C-D84505FDFD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7018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9E71B-D16D-4DB6-ADC9-88F5624CEADE}" type="datetimeFigureOut">
              <a:rPr lang="zh-CN" altLang="en-US" smtClean="0"/>
              <a:t>2016/3/17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98534-ED86-4F81-AA7C-D84505FDFD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7000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1" y="365124"/>
            <a:ext cx="2628900" cy="581183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4"/>
            <a:ext cx="7734300" cy="581183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9E71B-D16D-4DB6-ADC9-88F5624CEADE}" type="datetimeFigureOut">
              <a:rPr lang="zh-CN" altLang="en-US" smtClean="0"/>
              <a:t>2016/3/17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98534-ED86-4F81-AA7C-D84505FDFD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8866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9E71B-D16D-4DB6-ADC9-88F5624CEADE}" type="datetimeFigureOut">
              <a:rPr lang="zh-CN" altLang="en-US" smtClean="0"/>
              <a:t>2016/3/17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98534-ED86-4F81-AA7C-D84505FDFD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612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49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9E71B-D16D-4DB6-ADC9-88F5624CEADE}" type="datetimeFigureOut">
              <a:rPr lang="zh-CN" altLang="en-US" smtClean="0"/>
              <a:t>2016/3/17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98534-ED86-4F81-AA7C-D84505FDFD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8191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9E71B-D16D-4DB6-ADC9-88F5624CEADE}" type="datetimeFigureOut">
              <a:rPr lang="zh-CN" altLang="en-US" smtClean="0"/>
              <a:t>2016/3/17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98534-ED86-4F81-AA7C-D84505FDFD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0573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9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9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9E71B-D16D-4DB6-ADC9-88F5624CEADE}" type="datetimeFigureOut">
              <a:rPr lang="zh-CN" altLang="en-US" smtClean="0"/>
              <a:t>2016/3/17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98534-ED86-4F81-AA7C-D84505FDFD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2790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9E71B-D16D-4DB6-ADC9-88F5624CEADE}" type="datetimeFigureOut">
              <a:rPr lang="zh-CN" altLang="en-US" smtClean="0"/>
              <a:t>2016/3/17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98534-ED86-4F81-AA7C-D84505FDFD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6987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98534-ED86-4F81-AA7C-D84505FDFD5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8285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500"/>
            </a:lvl2pPr>
            <a:lvl3pPr marL="914377" indent="0">
              <a:buNone/>
              <a:defRPr sz="1200"/>
            </a:lvl3pPr>
            <a:lvl4pPr marL="1371566" indent="0">
              <a:buNone/>
              <a:defRPr sz="1100"/>
            </a:lvl4pPr>
            <a:lvl5pPr marL="1828754" indent="0">
              <a:buNone/>
              <a:defRPr sz="1100"/>
            </a:lvl5pPr>
            <a:lvl6pPr marL="2285943" indent="0">
              <a:buNone/>
              <a:defRPr sz="1100"/>
            </a:lvl6pPr>
            <a:lvl7pPr marL="2743131" indent="0">
              <a:buNone/>
              <a:defRPr sz="1100"/>
            </a:lvl7pPr>
            <a:lvl8pPr marL="3200320" indent="0">
              <a:buNone/>
              <a:defRPr sz="1100"/>
            </a:lvl8pPr>
            <a:lvl9pPr marL="3657509" indent="0">
              <a:buNone/>
              <a:defRPr sz="11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9E71B-D16D-4DB6-ADC9-88F5624CEADE}" type="datetimeFigureOut">
              <a:rPr lang="zh-CN" altLang="en-US" smtClean="0"/>
              <a:t>2016/3/17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98534-ED86-4F81-AA7C-D84505FDFD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6913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500"/>
            </a:lvl2pPr>
            <a:lvl3pPr marL="914377" indent="0">
              <a:buNone/>
              <a:defRPr sz="1200"/>
            </a:lvl3pPr>
            <a:lvl4pPr marL="1371566" indent="0">
              <a:buNone/>
              <a:defRPr sz="1100"/>
            </a:lvl4pPr>
            <a:lvl5pPr marL="1828754" indent="0">
              <a:buNone/>
              <a:defRPr sz="1100"/>
            </a:lvl5pPr>
            <a:lvl6pPr marL="2285943" indent="0">
              <a:buNone/>
              <a:defRPr sz="1100"/>
            </a:lvl6pPr>
            <a:lvl7pPr marL="2743131" indent="0">
              <a:buNone/>
              <a:defRPr sz="1100"/>
            </a:lvl7pPr>
            <a:lvl8pPr marL="3200320" indent="0">
              <a:buNone/>
              <a:defRPr sz="1100"/>
            </a:lvl8pPr>
            <a:lvl9pPr marL="3657509" indent="0">
              <a:buNone/>
              <a:defRPr sz="11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9E71B-D16D-4DB6-ADC9-88F5624CEADE}" type="datetimeFigureOut">
              <a:rPr lang="zh-CN" altLang="en-US" smtClean="0"/>
              <a:t>2016/3/17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98534-ED86-4F81-AA7C-D84505FDFD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4362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38" tIns="45719" rIns="91438" bIns="45719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10515600" cy="4351339"/>
          </a:xfrm>
          <a:prstGeom prst="rect">
            <a:avLst/>
          </a:prstGeom>
        </p:spPr>
        <p:txBody>
          <a:bodyPr vert="horz" lIns="91438" tIns="45719" rIns="91438" bIns="45719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9E71B-D16D-4DB6-ADC9-88F5624CEADE}" type="datetimeFigureOut">
              <a:rPr lang="zh-CN" altLang="en-US" smtClean="0"/>
              <a:t>2016/3/17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698534-ED86-4F81-AA7C-D84505FDFD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0061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anj.cn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mazon.cn/gp/product/B001130JN8/ref=as_li_qf_sp_asin_il_tl?ie=UTF8&amp;tag=importnew-23&amp;linkCode=as2&amp;camp=536&amp;creative=3200&amp;creativeASIN=B001130JN8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yanj.cn/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hlinkClick r:id="rId3"/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7" name="等腰三角形 26"/>
          <p:cNvSpPr/>
          <p:nvPr/>
        </p:nvSpPr>
        <p:spPr>
          <a:xfrm rot="3094653">
            <a:off x="9784797" y="1534617"/>
            <a:ext cx="3175120" cy="2769139"/>
          </a:xfrm>
          <a:prstGeom prst="triangle">
            <a:avLst>
              <a:gd name="adj" fmla="val 25075"/>
            </a:avLst>
          </a:prstGeom>
          <a:solidFill>
            <a:srgbClr val="B4E7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/>
          </a:p>
        </p:txBody>
      </p:sp>
      <p:sp>
        <p:nvSpPr>
          <p:cNvPr id="28" name="等腰三角形 27"/>
          <p:cNvSpPr/>
          <p:nvPr/>
        </p:nvSpPr>
        <p:spPr>
          <a:xfrm rot="2614715">
            <a:off x="10680096" y="860185"/>
            <a:ext cx="1071649" cy="1194639"/>
          </a:xfrm>
          <a:prstGeom prst="triangle">
            <a:avLst>
              <a:gd name="adj" fmla="val 43694"/>
            </a:avLst>
          </a:prstGeom>
          <a:solidFill>
            <a:srgbClr val="DCF2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/>
          </a:p>
        </p:txBody>
      </p:sp>
      <p:sp>
        <p:nvSpPr>
          <p:cNvPr id="29" name="等腰三角形 28"/>
          <p:cNvSpPr/>
          <p:nvPr/>
        </p:nvSpPr>
        <p:spPr>
          <a:xfrm rot="12966541">
            <a:off x="-2099527" y="5023285"/>
            <a:ext cx="3411273" cy="1799987"/>
          </a:xfrm>
          <a:prstGeom prst="triangle">
            <a:avLst>
              <a:gd name="adj" fmla="val 21783"/>
            </a:avLst>
          </a:prstGeom>
          <a:solidFill>
            <a:srgbClr val="EF67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/>
          </a:p>
        </p:txBody>
      </p:sp>
      <p:sp>
        <p:nvSpPr>
          <p:cNvPr id="30" name="等腰三角形 29"/>
          <p:cNvSpPr/>
          <p:nvPr/>
        </p:nvSpPr>
        <p:spPr>
          <a:xfrm rot="12989824">
            <a:off x="10640" y="5118292"/>
            <a:ext cx="1345557" cy="962421"/>
          </a:xfrm>
          <a:prstGeom prst="triangle">
            <a:avLst>
              <a:gd name="adj" fmla="val 43694"/>
            </a:avLst>
          </a:prstGeom>
          <a:solidFill>
            <a:srgbClr val="FFD5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212378" y="1706236"/>
            <a:ext cx="3614265" cy="646329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srgbClr val="4A4A4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en-US" altLang="zh-CN" sz="3600" b="1" dirty="0"/>
              <a:t>Spring</a:t>
            </a:r>
            <a:r>
              <a:rPr lang="zh-CN" altLang="en-US" sz="3600" b="1" dirty="0"/>
              <a:t>开源框架</a:t>
            </a:r>
            <a:endParaRPr lang="en-US" altLang="zh-CN" sz="36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1175631" y="2352568"/>
            <a:ext cx="6697540" cy="523218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>
            <a:defPPr>
              <a:defRPr lang="zh-CN"/>
            </a:defPPr>
            <a:lvl1pPr algn="ctr">
              <a:defRPr sz="3600">
                <a:solidFill>
                  <a:srgbClr val="4A4A4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2800" b="1" dirty="0"/>
              <a:t>控制反转（</a:t>
            </a:r>
            <a:r>
              <a:rPr lang="en-US" altLang="zh-CN" sz="2800" b="1" dirty="0"/>
              <a:t>IOC</a:t>
            </a:r>
            <a:r>
              <a:rPr lang="zh-CN" altLang="en-US" sz="2800" b="1" dirty="0"/>
              <a:t>） 面向切面（</a:t>
            </a:r>
            <a:r>
              <a:rPr lang="en-US" altLang="zh-CN" sz="2800" b="1" dirty="0"/>
              <a:t>AOP</a:t>
            </a:r>
            <a:r>
              <a:rPr lang="zh-CN" altLang="en-US" sz="2800" b="1" dirty="0"/>
              <a:t>）</a:t>
            </a:r>
            <a:endParaRPr lang="zh-CN" altLang="en-US" sz="1800" b="1" dirty="0"/>
          </a:p>
        </p:txBody>
      </p:sp>
      <p:sp>
        <p:nvSpPr>
          <p:cNvPr id="2" name="文本框 1"/>
          <p:cNvSpPr txBox="1"/>
          <p:nvPr/>
        </p:nvSpPr>
        <p:spPr>
          <a:xfrm>
            <a:off x="6655443" y="4039565"/>
            <a:ext cx="3391382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SY1506413	</a:t>
            </a:r>
            <a:r>
              <a:rPr lang="zh-CN" altLang="en-US" b="1" dirty="0"/>
              <a:t>王旭辰</a:t>
            </a:r>
            <a:endParaRPr lang="en-US" altLang="zh-CN" b="1" dirty="0"/>
          </a:p>
          <a:p>
            <a:r>
              <a:rPr lang="en-US" altLang="zh-CN" b="1" dirty="0"/>
              <a:t>SY1506402	</a:t>
            </a:r>
            <a:r>
              <a:rPr lang="zh-CN" altLang="en-US" b="1" dirty="0"/>
              <a:t>李勃</a:t>
            </a:r>
            <a:endParaRPr lang="en-US" altLang="zh-CN" b="1" dirty="0"/>
          </a:p>
          <a:p>
            <a:r>
              <a:rPr lang="en-US" altLang="zh-CN" b="1" dirty="0"/>
              <a:t>SY1506415	</a:t>
            </a:r>
            <a:r>
              <a:rPr lang="zh-CN" altLang="en-US" b="1" dirty="0"/>
              <a:t>王昕</a:t>
            </a:r>
            <a:endParaRPr lang="en-US" altLang="zh-CN" b="1" dirty="0"/>
          </a:p>
          <a:p>
            <a:r>
              <a:rPr lang="en-US" altLang="zh-CN" b="1" dirty="0"/>
              <a:t>SY1506416	</a:t>
            </a:r>
            <a:r>
              <a:rPr lang="zh-CN" altLang="en-US" b="1" dirty="0"/>
              <a:t>林森</a:t>
            </a:r>
          </a:p>
        </p:txBody>
      </p:sp>
    </p:spTree>
    <p:extLst>
      <p:ext uri="{BB962C8B-B14F-4D97-AF65-F5344CB8AC3E}">
        <p14:creationId xmlns:p14="http://schemas.microsoft.com/office/powerpoint/2010/main" val="1790747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107"/>
          <p:cNvGrpSpPr>
            <a:grpSpLocks/>
          </p:cNvGrpSpPr>
          <p:nvPr/>
        </p:nvGrpSpPr>
        <p:grpSpPr bwMode="auto">
          <a:xfrm>
            <a:off x="1042497" y="481314"/>
            <a:ext cx="3731640" cy="646332"/>
            <a:chOff x="1160423" y="909810"/>
            <a:chExt cx="2798246" cy="487471"/>
          </a:xfrm>
        </p:grpSpPr>
        <p:sp>
          <p:nvSpPr>
            <p:cNvPr id="29" name="TextBox 108"/>
            <p:cNvSpPr txBox="1">
              <a:spLocks noChangeArrowheads="1"/>
            </p:cNvSpPr>
            <p:nvPr/>
          </p:nvSpPr>
          <p:spPr bwMode="auto">
            <a:xfrm>
              <a:off x="1160423" y="909811"/>
              <a:ext cx="1410142" cy="4874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36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AOP</a:t>
              </a:r>
              <a:r>
                <a:rPr lang="zh-CN" altLang="en-US" sz="1400" b="1" dirty="0">
                  <a:latin typeface="+mn-ea"/>
                </a:rPr>
                <a:t>（续二）</a:t>
              </a:r>
              <a:endPara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矩形 109"/>
            <p:cNvSpPr>
              <a:spLocks noChangeArrowheads="1"/>
            </p:cNvSpPr>
            <p:nvPr/>
          </p:nvSpPr>
          <p:spPr bwMode="auto">
            <a:xfrm>
              <a:off x="2435439" y="909810"/>
              <a:ext cx="1523230" cy="4874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zh-CN" altLang="en-US" sz="2400" dirty="0"/>
                <a:t>面向切面编程</a:t>
              </a:r>
              <a:endParaRPr lang="zh-CN" altLang="en-US" sz="24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398440" y="415098"/>
            <a:ext cx="577517" cy="778772"/>
            <a:chOff x="-1" y="950495"/>
            <a:chExt cx="2382255" cy="3212432"/>
          </a:xfrm>
        </p:grpSpPr>
        <p:sp>
          <p:nvSpPr>
            <p:cNvPr id="32" name="等腰三角形 31"/>
            <p:cNvSpPr/>
            <p:nvPr/>
          </p:nvSpPr>
          <p:spPr>
            <a:xfrm rot="5400000">
              <a:off x="-415089" y="1365583"/>
              <a:ext cx="3212432" cy="2382255"/>
            </a:xfrm>
            <a:prstGeom prst="triangle">
              <a:avLst/>
            </a:prstGeom>
            <a:solidFill>
              <a:srgbClr val="B4E7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等腰三角形 32"/>
            <p:cNvSpPr/>
            <p:nvPr/>
          </p:nvSpPr>
          <p:spPr>
            <a:xfrm rot="19743492">
              <a:off x="374203" y="3029220"/>
              <a:ext cx="1151580" cy="991396"/>
            </a:xfrm>
            <a:prstGeom prst="triangle">
              <a:avLst>
                <a:gd name="adj" fmla="val 56092"/>
              </a:avLst>
            </a:prstGeom>
            <a:solidFill>
              <a:srgbClr val="EF67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矩形 7"/>
          <p:cNvSpPr/>
          <p:nvPr/>
        </p:nvSpPr>
        <p:spPr>
          <a:xfrm>
            <a:off x="600547" y="1289955"/>
            <a:ext cx="10145297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b="1" kern="0" dirty="0">
                <a:latin typeface="+mn-ea"/>
                <a:cs typeface="宋体" panose="02010600030101010101" pitchFamily="2" charset="-122"/>
              </a:rPr>
              <a:t>经典的基于代理的</a:t>
            </a:r>
            <a:r>
              <a:rPr lang="en-US" altLang="zh-CN" sz="2400" b="1" kern="0" dirty="0">
                <a:latin typeface="+mn-ea"/>
                <a:cs typeface="宋体" panose="02010600030101010101" pitchFamily="2" charset="-122"/>
              </a:rPr>
              <a:t>AOP</a:t>
            </a:r>
            <a:r>
              <a:rPr lang="zh-CN" altLang="zh-CN" sz="2400" b="1" kern="0" dirty="0">
                <a:latin typeface="+mn-ea"/>
                <a:cs typeface="宋体" panose="02010600030101010101" pitchFamily="2" charset="-122"/>
              </a:rPr>
              <a:t>实现，思路整理如下：</a:t>
            </a:r>
            <a:r>
              <a:rPr lang="en-US" altLang="zh-CN" sz="2000" kern="0" dirty="0">
                <a:latin typeface="+mn-ea"/>
                <a:cs typeface="宋体" panose="02010600030101010101" pitchFamily="2" charset="-122"/>
              </a:rPr>
              <a:t> </a:t>
            </a:r>
            <a:endParaRPr lang="en-US" altLang="zh-CN" sz="2000" kern="0" dirty="0" smtClean="0">
              <a:latin typeface="+mn-ea"/>
              <a:cs typeface="宋体" panose="02010600030101010101" pitchFamily="2" charset="-122"/>
            </a:endParaRPr>
          </a:p>
          <a:p>
            <a:r>
              <a:rPr lang="en-US" altLang="zh-CN" sz="2000" kern="0" dirty="0"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/>
            </a:r>
            <a:br>
              <a:rPr lang="en-US" altLang="zh-CN" sz="2000" kern="0" dirty="0"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</a:br>
            <a:r>
              <a:rPr lang="en-US" altLang="zh-CN" sz="2000" kern="0" dirty="0">
                <a:latin typeface="+mn-ea"/>
                <a:cs typeface="宋体" panose="02010600030101010101" pitchFamily="2" charset="-122"/>
              </a:rPr>
              <a:t>1</a:t>
            </a:r>
            <a:r>
              <a:rPr lang="zh-CN" altLang="zh-CN" sz="2000" kern="0" dirty="0">
                <a:latin typeface="+mn-ea"/>
                <a:cs typeface="宋体" panose="02010600030101010101" pitchFamily="2" charset="-122"/>
              </a:rPr>
              <a:t>、创建具体的实现类（被代理类</a:t>
            </a:r>
            <a:r>
              <a:rPr lang="en-US" altLang="zh-CN" sz="2000" kern="0" dirty="0">
                <a:latin typeface="+mn-ea"/>
                <a:cs typeface="宋体" panose="02010600030101010101" pitchFamily="2" charset="-122"/>
              </a:rPr>
              <a:t>bean</a:t>
            </a:r>
            <a:r>
              <a:rPr lang="zh-CN" altLang="zh-CN" sz="2000" kern="0" dirty="0">
                <a:latin typeface="+mn-ea"/>
                <a:cs typeface="宋体" panose="02010600030101010101" pitchFamily="2" charset="-122"/>
              </a:rPr>
              <a:t>）</a:t>
            </a:r>
            <a:r>
              <a:rPr lang="en-US" altLang="zh-CN" sz="2000" kern="0" dirty="0">
                <a:latin typeface="+mn-ea"/>
                <a:cs typeface="宋体" panose="02010600030101010101" pitchFamily="2" charset="-122"/>
              </a:rPr>
              <a:t>,</a:t>
            </a:r>
            <a:r>
              <a:rPr lang="zh-CN" altLang="zh-CN" sz="2000" kern="0" dirty="0">
                <a:latin typeface="+mn-ea"/>
                <a:cs typeface="宋体" panose="02010600030101010101" pitchFamily="2" charset="-122"/>
              </a:rPr>
              <a:t>同时要在</a:t>
            </a:r>
            <a:r>
              <a:rPr lang="en-US" altLang="zh-CN" sz="2000" kern="0" dirty="0">
                <a:latin typeface="+mn-ea"/>
                <a:cs typeface="宋体" panose="02010600030101010101" pitchFamily="2" charset="-122"/>
              </a:rPr>
              <a:t>applicationContext.xml</a:t>
            </a:r>
            <a:r>
              <a:rPr lang="zh-CN" altLang="zh-CN" sz="2000" kern="0" dirty="0">
                <a:latin typeface="+mn-ea"/>
                <a:cs typeface="宋体" panose="02010600030101010101" pitchFamily="2" charset="-122"/>
              </a:rPr>
              <a:t>中进行相应配置 </a:t>
            </a:r>
            <a:endParaRPr lang="en-US" altLang="zh-CN" sz="2000" kern="0" dirty="0" smtClean="0">
              <a:latin typeface="+mn-ea"/>
              <a:cs typeface="宋体" panose="02010600030101010101" pitchFamily="2" charset="-122"/>
            </a:endParaRPr>
          </a:p>
          <a:p>
            <a:r>
              <a:rPr lang="en-US" altLang="zh-CN" sz="2000" kern="0" dirty="0">
                <a:latin typeface="+mn-ea"/>
                <a:cs typeface="宋体" panose="02010600030101010101" pitchFamily="2" charset="-122"/>
              </a:rPr>
              <a:t/>
            </a:r>
            <a:br>
              <a:rPr lang="en-US" altLang="zh-CN" sz="2000" kern="0" dirty="0">
                <a:latin typeface="+mn-ea"/>
                <a:cs typeface="宋体" panose="02010600030101010101" pitchFamily="2" charset="-122"/>
              </a:rPr>
            </a:br>
            <a:r>
              <a:rPr lang="en-US" altLang="zh-CN" sz="2000" kern="0" dirty="0">
                <a:latin typeface="+mn-ea"/>
                <a:cs typeface="宋体" panose="02010600030101010101" pitchFamily="2" charset="-122"/>
              </a:rPr>
              <a:t>2</a:t>
            </a:r>
            <a:r>
              <a:rPr lang="zh-CN" altLang="zh-CN" sz="2000" kern="0" dirty="0">
                <a:latin typeface="+mn-ea"/>
                <a:cs typeface="宋体" panose="02010600030101010101" pitchFamily="2" charset="-122"/>
              </a:rPr>
              <a:t>、创建代理类，根据需要实现对应的如下接口中的一种或几种，同时也要在</a:t>
            </a:r>
            <a:r>
              <a:rPr lang="en-US" altLang="zh-CN" sz="2000" kern="0" dirty="0">
                <a:latin typeface="+mn-ea"/>
                <a:cs typeface="宋体" panose="02010600030101010101" pitchFamily="2" charset="-122"/>
              </a:rPr>
              <a:t>applicationContext.xml</a:t>
            </a:r>
            <a:r>
              <a:rPr lang="zh-CN" altLang="zh-CN" sz="2000" kern="0" dirty="0">
                <a:latin typeface="+mn-ea"/>
                <a:cs typeface="宋体" panose="02010600030101010101" pitchFamily="2" charset="-122"/>
              </a:rPr>
              <a:t>中进行相应</a:t>
            </a:r>
            <a:r>
              <a:rPr lang="zh-CN" altLang="zh-CN" sz="2000" kern="0" dirty="0" smtClean="0">
                <a:latin typeface="+mn-ea"/>
                <a:cs typeface="宋体" panose="02010600030101010101" pitchFamily="2" charset="-122"/>
              </a:rPr>
              <a:t>配置</a:t>
            </a:r>
            <a:endParaRPr lang="en-US" altLang="zh-CN" sz="2000" kern="0" dirty="0" smtClean="0">
              <a:latin typeface="+mn-ea"/>
              <a:cs typeface="宋体" panose="02010600030101010101" pitchFamily="2" charset="-122"/>
            </a:endParaRPr>
          </a:p>
          <a:p>
            <a:r>
              <a:rPr lang="en-US" altLang="zh-CN" sz="2000" kern="0" dirty="0">
                <a:latin typeface="+mn-ea"/>
                <a:cs typeface="宋体" panose="02010600030101010101" pitchFamily="2" charset="-122"/>
              </a:rPr>
              <a:t/>
            </a:r>
            <a:br>
              <a:rPr lang="en-US" altLang="zh-CN" sz="2000" kern="0" dirty="0">
                <a:latin typeface="+mn-ea"/>
                <a:cs typeface="宋体" panose="02010600030101010101" pitchFamily="2" charset="-122"/>
              </a:rPr>
            </a:br>
            <a:r>
              <a:rPr lang="en-US" altLang="zh-CN" sz="2000" kern="0" dirty="0">
                <a:latin typeface="+mn-ea"/>
                <a:cs typeface="宋体" panose="02010600030101010101" pitchFamily="2" charset="-122"/>
              </a:rPr>
              <a:t>3</a:t>
            </a:r>
            <a:r>
              <a:rPr lang="zh-CN" altLang="zh-CN" sz="2000" kern="0" dirty="0">
                <a:latin typeface="+mn-ea"/>
                <a:cs typeface="宋体" panose="02010600030101010101" pitchFamily="2" charset="-122"/>
              </a:rPr>
              <a:t>、定义切入点，用来描述要拦截被代理类中的哪些方法，在</a:t>
            </a:r>
            <a:r>
              <a:rPr lang="en-US" altLang="zh-CN" sz="2000" kern="0" dirty="0">
                <a:latin typeface="+mn-ea"/>
                <a:cs typeface="宋体" panose="02010600030101010101" pitchFamily="2" charset="-122"/>
              </a:rPr>
              <a:t>applicationContext.xml</a:t>
            </a:r>
            <a:r>
              <a:rPr lang="zh-CN" altLang="zh-CN" sz="2000" kern="0" dirty="0">
                <a:latin typeface="+mn-ea"/>
                <a:cs typeface="宋体" panose="02010600030101010101" pitchFamily="2" charset="-122"/>
              </a:rPr>
              <a:t>中进行如下配置 </a:t>
            </a:r>
            <a:endParaRPr lang="en-US" altLang="zh-CN" sz="2000" kern="0" dirty="0" smtClean="0">
              <a:latin typeface="+mn-ea"/>
              <a:cs typeface="宋体" panose="02010600030101010101" pitchFamily="2" charset="-122"/>
            </a:endParaRPr>
          </a:p>
          <a:p>
            <a:r>
              <a:rPr lang="en-US" altLang="zh-CN" sz="2000" kern="0" dirty="0">
                <a:latin typeface="+mn-ea"/>
                <a:cs typeface="宋体" panose="02010600030101010101" pitchFamily="2" charset="-122"/>
              </a:rPr>
              <a:t/>
            </a:r>
            <a:br>
              <a:rPr lang="en-US" altLang="zh-CN" sz="2000" kern="0" dirty="0">
                <a:latin typeface="+mn-ea"/>
                <a:cs typeface="宋体" panose="02010600030101010101" pitchFamily="2" charset="-122"/>
              </a:rPr>
            </a:br>
            <a:r>
              <a:rPr lang="en-US" altLang="zh-CN" sz="2000" kern="0" dirty="0">
                <a:latin typeface="+mn-ea"/>
                <a:cs typeface="宋体" panose="02010600030101010101" pitchFamily="2" charset="-122"/>
              </a:rPr>
              <a:t>4</a:t>
            </a:r>
            <a:r>
              <a:rPr lang="zh-CN" altLang="zh-CN" sz="2000" kern="0" dirty="0">
                <a:latin typeface="+mn-ea"/>
                <a:cs typeface="宋体" panose="02010600030101010101" pitchFamily="2" charset="-122"/>
              </a:rPr>
              <a:t>、定义通知（通知包括代理类和切入点的匹配规则两个属性），相应配置如下 </a:t>
            </a:r>
            <a:endParaRPr lang="en-US" altLang="zh-CN" sz="2000" kern="0" dirty="0" smtClean="0">
              <a:latin typeface="+mn-ea"/>
              <a:cs typeface="宋体" panose="02010600030101010101" pitchFamily="2" charset="-122"/>
            </a:endParaRPr>
          </a:p>
          <a:p>
            <a:endParaRPr lang="zh-CN" altLang="zh-CN" sz="1600" kern="100" dirty="0">
              <a:latin typeface="+mn-ea"/>
              <a:cs typeface="Times New Roman" panose="02020603050405020304" pitchFamily="18" charset="0"/>
            </a:endParaRPr>
          </a:p>
          <a:p>
            <a:r>
              <a:rPr lang="en-US" altLang="zh-CN" sz="2000" kern="0" dirty="0">
                <a:latin typeface="+mn-ea"/>
                <a:cs typeface="宋体" panose="02010600030101010101" pitchFamily="2" charset="-122"/>
              </a:rPr>
              <a:t>5</a:t>
            </a:r>
            <a:r>
              <a:rPr lang="zh-CN" altLang="zh-CN" sz="2000" kern="0" dirty="0">
                <a:latin typeface="+mn-ea"/>
                <a:cs typeface="宋体" panose="02010600030101010101" pitchFamily="2" charset="-122"/>
              </a:rPr>
              <a:t>、定义代理工厂，通过代理工厂获取被代理类实现接口的实例 </a:t>
            </a:r>
            <a:endParaRPr lang="en-US" altLang="zh-CN" sz="2000" kern="0" dirty="0" smtClean="0">
              <a:latin typeface="+mn-ea"/>
              <a:cs typeface="宋体" panose="02010600030101010101" pitchFamily="2" charset="-122"/>
            </a:endParaRPr>
          </a:p>
          <a:p>
            <a:r>
              <a:rPr lang="en-US" altLang="zh-CN" sz="2000" kern="0" dirty="0">
                <a:latin typeface="+mn-ea"/>
                <a:cs typeface="宋体" panose="02010600030101010101" pitchFamily="2" charset="-122"/>
              </a:rPr>
              <a:t/>
            </a:r>
            <a:br>
              <a:rPr lang="en-US" altLang="zh-CN" sz="2000" kern="0" dirty="0">
                <a:latin typeface="+mn-ea"/>
                <a:cs typeface="宋体" panose="02010600030101010101" pitchFamily="2" charset="-122"/>
              </a:rPr>
            </a:br>
            <a:r>
              <a:rPr lang="en-US" altLang="zh-CN" sz="2000" kern="0" dirty="0">
                <a:latin typeface="+mn-ea"/>
                <a:cs typeface="宋体" panose="02010600030101010101" pitchFamily="2" charset="-122"/>
              </a:rPr>
              <a:t>6</a:t>
            </a:r>
            <a:r>
              <a:rPr lang="zh-CN" altLang="zh-CN" sz="2000" kern="0" dirty="0">
                <a:latin typeface="+mn-ea"/>
                <a:cs typeface="宋体" panose="02010600030101010101" pitchFamily="2" charset="-122"/>
              </a:rPr>
              <a:t>、定义测试类进行测试，这里用</a:t>
            </a:r>
            <a:r>
              <a:rPr lang="en-US" altLang="zh-CN" sz="2000" kern="0" dirty="0" err="1">
                <a:latin typeface="+mn-ea"/>
                <a:cs typeface="宋体" panose="02010600030101010101" pitchFamily="2" charset="-122"/>
              </a:rPr>
              <a:t>junit</a:t>
            </a:r>
            <a:r>
              <a:rPr lang="zh-CN" altLang="zh-CN" sz="2000" kern="0" dirty="0">
                <a:latin typeface="+mn-ea"/>
                <a:cs typeface="宋体" panose="02010600030101010101" pitchFamily="2" charset="-122"/>
              </a:rPr>
              <a:t>进行测试</a:t>
            </a:r>
            <a:endParaRPr lang="zh-CN" altLang="zh-CN" sz="1600" kern="100" dirty="0">
              <a:effectLst/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7342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107"/>
          <p:cNvGrpSpPr>
            <a:grpSpLocks/>
          </p:cNvGrpSpPr>
          <p:nvPr/>
        </p:nvGrpSpPr>
        <p:grpSpPr bwMode="auto">
          <a:xfrm>
            <a:off x="1042497" y="481314"/>
            <a:ext cx="2822439" cy="646332"/>
            <a:chOff x="1160423" y="909810"/>
            <a:chExt cx="2116463" cy="487471"/>
          </a:xfrm>
        </p:grpSpPr>
        <p:sp>
          <p:nvSpPr>
            <p:cNvPr id="29" name="TextBox 108"/>
            <p:cNvSpPr txBox="1">
              <a:spLocks noChangeArrowheads="1"/>
            </p:cNvSpPr>
            <p:nvPr/>
          </p:nvSpPr>
          <p:spPr bwMode="auto">
            <a:xfrm>
              <a:off x="1160423" y="909811"/>
              <a:ext cx="2116463" cy="4874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360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Spring MVC</a:t>
              </a:r>
              <a:endPara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矩形 109"/>
            <p:cNvSpPr>
              <a:spLocks noChangeArrowheads="1"/>
            </p:cNvSpPr>
            <p:nvPr/>
          </p:nvSpPr>
          <p:spPr bwMode="auto">
            <a:xfrm>
              <a:off x="3127791" y="909810"/>
              <a:ext cx="138524" cy="438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150000"/>
                </a:lnSpc>
              </a:pPr>
              <a:endParaRPr lang="zh-CN" altLang="en-US" sz="24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398440" y="415098"/>
            <a:ext cx="577517" cy="778772"/>
            <a:chOff x="-1" y="950495"/>
            <a:chExt cx="2382255" cy="3212432"/>
          </a:xfrm>
        </p:grpSpPr>
        <p:sp>
          <p:nvSpPr>
            <p:cNvPr id="32" name="等腰三角形 31"/>
            <p:cNvSpPr/>
            <p:nvPr/>
          </p:nvSpPr>
          <p:spPr>
            <a:xfrm rot="5400000">
              <a:off x="-415089" y="1365583"/>
              <a:ext cx="3212432" cy="2382255"/>
            </a:xfrm>
            <a:prstGeom prst="triangle">
              <a:avLst/>
            </a:prstGeom>
            <a:solidFill>
              <a:srgbClr val="B4E7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等腰三角形 32"/>
            <p:cNvSpPr/>
            <p:nvPr/>
          </p:nvSpPr>
          <p:spPr>
            <a:xfrm rot="19743492">
              <a:off x="374203" y="3029220"/>
              <a:ext cx="1151580" cy="991396"/>
            </a:xfrm>
            <a:prstGeom prst="triangle">
              <a:avLst>
                <a:gd name="adj" fmla="val 56092"/>
              </a:avLst>
            </a:prstGeom>
            <a:solidFill>
              <a:srgbClr val="EF67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矩形 7"/>
          <p:cNvSpPr/>
          <p:nvPr/>
        </p:nvSpPr>
        <p:spPr>
          <a:xfrm>
            <a:off x="1478251" y="1585377"/>
            <a:ext cx="4745175" cy="4370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+mn-ea"/>
              </a:rPr>
              <a:t>模型</a:t>
            </a:r>
            <a:r>
              <a:rPr lang="en-US" altLang="zh-CN" sz="2000" dirty="0">
                <a:latin typeface="+mn-ea"/>
              </a:rPr>
              <a:t>-</a:t>
            </a:r>
            <a:r>
              <a:rPr lang="zh-CN" altLang="en-US" sz="2000" dirty="0">
                <a:latin typeface="+mn-ea"/>
              </a:rPr>
              <a:t>视图</a:t>
            </a:r>
            <a:r>
              <a:rPr lang="en-US" altLang="zh-CN" sz="2000" dirty="0">
                <a:latin typeface="+mn-ea"/>
              </a:rPr>
              <a:t>-</a:t>
            </a:r>
            <a:r>
              <a:rPr lang="zh-CN" altLang="en-US" sz="2000" dirty="0">
                <a:latin typeface="+mn-ea"/>
              </a:rPr>
              <a:t>控制器（</a:t>
            </a:r>
            <a:r>
              <a:rPr lang="en-US" altLang="zh-CN" sz="2000" dirty="0">
                <a:latin typeface="+mn-ea"/>
              </a:rPr>
              <a:t>MVC</a:t>
            </a:r>
            <a:r>
              <a:rPr lang="zh-CN" altLang="en-US" sz="2000" dirty="0">
                <a:latin typeface="+mn-ea"/>
              </a:rPr>
              <a:t>）是一个众所周知的以设计界面应用程序为基础的</a:t>
            </a:r>
            <a:r>
              <a:rPr lang="zh-CN" altLang="en-US" sz="2000" dirty="0">
                <a:latin typeface="+mn-ea"/>
                <a:hlinkClick r:id="rId3" tooltip="设计模式:可复用面向对象软件的基础"/>
              </a:rPr>
              <a:t>设计模式</a:t>
            </a:r>
            <a:r>
              <a:rPr lang="zh-CN" altLang="en-US" sz="2000" dirty="0">
                <a:latin typeface="+mn-ea"/>
              </a:rPr>
              <a:t>。它主要通过分离</a:t>
            </a:r>
            <a:r>
              <a:rPr lang="zh-CN" altLang="en-US" sz="2000" b="1" dirty="0">
                <a:latin typeface="+mn-ea"/>
              </a:rPr>
              <a:t>模型、视图及控制器</a:t>
            </a:r>
            <a:r>
              <a:rPr lang="zh-CN" altLang="en-US" sz="2000" dirty="0">
                <a:latin typeface="+mn-ea"/>
              </a:rPr>
              <a:t>在应用程序中的角色将业务逻辑从界面中解耦。通常，模型负责封装应用程序数据在视图层展示。视图仅仅只是展示这些数据，不包含任何业务逻辑。控制器负责接收来自用户的请求，并调用后台</a:t>
            </a:r>
            <a:r>
              <a:rPr lang="zh-CN" altLang="en-US" sz="2000" dirty="0" smtClean="0">
                <a:latin typeface="+mn-ea"/>
              </a:rPr>
              <a:t>服务来</a:t>
            </a:r>
            <a:r>
              <a:rPr lang="zh-CN" altLang="en-US" sz="2000" dirty="0">
                <a:latin typeface="+mn-ea"/>
              </a:rPr>
              <a:t>处理业务逻辑。处理后，后台业务层可能会返回了一些数据在视图层展示。控制器收集这些数据及准备模型在视图层展示</a:t>
            </a:r>
            <a:r>
              <a:rPr lang="zh-CN" altLang="en-US" sz="2000" dirty="0" smtClean="0">
                <a:latin typeface="+mn-ea"/>
              </a:rPr>
              <a:t>。</a:t>
            </a:r>
            <a:r>
              <a:rPr lang="en-US" altLang="zh-CN" sz="2000" dirty="0"/>
              <a:t>MVC</a:t>
            </a:r>
            <a:r>
              <a:rPr lang="zh-CN" altLang="en-US" sz="2000" dirty="0"/>
              <a:t>模式的核心思想是将业务逻辑从界面中分离出来，允许它们单独改变而不会相互影响。</a:t>
            </a:r>
            <a:endParaRPr lang="zh-CN" altLang="zh-CN" sz="2000" kern="100" dirty="0">
              <a:effectLst/>
              <a:latin typeface="+mn-ea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8278" y="1790480"/>
            <a:ext cx="5121137" cy="4038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706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107"/>
          <p:cNvGrpSpPr>
            <a:grpSpLocks/>
          </p:cNvGrpSpPr>
          <p:nvPr/>
        </p:nvGrpSpPr>
        <p:grpSpPr bwMode="auto">
          <a:xfrm>
            <a:off x="1042497" y="481314"/>
            <a:ext cx="4215449" cy="646332"/>
            <a:chOff x="1160423" y="909810"/>
            <a:chExt cx="3161040" cy="487471"/>
          </a:xfrm>
        </p:grpSpPr>
        <p:sp>
          <p:nvSpPr>
            <p:cNvPr id="29" name="TextBox 108"/>
            <p:cNvSpPr txBox="1">
              <a:spLocks noChangeArrowheads="1"/>
            </p:cNvSpPr>
            <p:nvPr/>
          </p:nvSpPr>
          <p:spPr bwMode="auto">
            <a:xfrm>
              <a:off x="1160423" y="909811"/>
              <a:ext cx="3161040" cy="4874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360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Spring MVC</a:t>
              </a:r>
              <a:r>
                <a:rPr lang="zh-CN" altLang="en-US" sz="2400" b="1" dirty="0">
                  <a:latin typeface="+mn-ea"/>
                </a:rPr>
                <a:t> （</a:t>
              </a:r>
              <a:r>
                <a:rPr lang="zh-CN" altLang="en-US" sz="2400" b="1" dirty="0" smtClean="0">
                  <a:latin typeface="+mn-ea"/>
                </a:rPr>
                <a:t>续一）</a:t>
              </a:r>
              <a:endPara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矩形 109"/>
            <p:cNvSpPr>
              <a:spLocks noChangeArrowheads="1"/>
            </p:cNvSpPr>
            <p:nvPr/>
          </p:nvSpPr>
          <p:spPr bwMode="auto">
            <a:xfrm>
              <a:off x="3127791" y="909810"/>
              <a:ext cx="138524" cy="438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150000"/>
                </a:lnSpc>
              </a:pPr>
              <a:endParaRPr lang="zh-CN" altLang="en-US" sz="24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398440" y="415098"/>
            <a:ext cx="577517" cy="778772"/>
            <a:chOff x="-1" y="950495"/>
            <a:chExt cx="2382255" cy="3212432"/>
          </a:xfrm>
        </p:grpSpPr>
        <p:sp>
          <p:nvSpPr>
            <p:cNvPr id="32" name="等腰三角形 31"/>
            <p:cNvSpPr/>
            <p:nvPr/>
          </p:nvSpPr>
          <p:spPr>
            <a:xfrm rot="5400000">
              <a:off x="-415089" y="1365583"/>
              <a:ext cx="3212432" cy="2382255"/>
            </a:xfrm>
            <a:prstGeom prst="triangle">
              <a:avLst/>
            </a:prstGeom>
            <a:solidFill>
              <a:srgbClr val="B4E7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等腰三角形 32"/>
            <p:cNvSpPr/>
            <p:nvPr/>
          </p:nvSpPr>
          <p:spPr>
            <a:xfrm rot="19743492">
              <a:off x="374203" y="3029220"/>
              <a:ext cx="1151580" cy="991396"/>
            </a:xfrm>
            <a:prstGeom prst="triangle">
              <a:avLst>
                <a:gd name="adj" fmla="val 56092"/>
              </a:avLst>
            </a:prstGeom>
            <a:solidFill>
              <a:srgbClr val="EF67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5613" y="1473590"/>
            <a:ext cx="7307287" cy="4708051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70284" y="1663306"/>
            <a:ext cx="3095824" cy="3893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Spring MVC</a:t>
            </a:r>
            <a:r>
              <a:rPr lang="zh-CN" altLang="en-US" dirty="0"/>
              <a:t>框架是有一个</a:t>
            </a:r>
            <a:r>
              <a:rPr lang="en-US" altLang="zh-CN" dirty="0"/>
              <a:t>MVC</a:t>
            </a:r>
            <a:r>
              <a:rPr lang="zh-CN" altLang="en-US" dirty="0"/>
              <a:t>框架，通过实现</a:t>
            </a:r>
            <a:r>
              <a:rPr lang="en-US" altLang="zh-CN" dirty="0"/>
              <a:t>Model-View-Controller</a:t>
            </a:r>
            <a:r>
              <a:rPr lang="zh-CN" altLang="en-US" dirty="0"/>
              <a:t>模式来很好地将数据、业务与展现进行分离</a:t>
            </a:r>
            <a:r>
              <a:rPr lang="zh-CN" altLang="en-US" dirty="0" smtClean="0"/>
              <a:t>。</a:t>
            </a:r>
            <a:r>
              <a:rPr lang="en-US" altLang="zh-CN" dirty="0" smtClean="0"/>
              <a:t>Spring </a:t>
            </a:r>
            <a:r>
              <a:rPr lang="en-US" altLang="zh-CN" dirty="0"/>
              <a:t>MVC</a:t>
            </a:r>
            <a:r>
              <a:rPr lang="zh-CN" altLang="en-US" dirty="0"/>
              <a:t>的设计是围绕</a:t>
            </a:r>
            <a:r>
              <a:rPr lang="en-US" altLang="zh-CN" dirty="0" err="1"/>
              <a:t>DispatcherServlet</a:t>
            </a:r>
            <a:r>
              <a:rPr lang="zh-CN" altLang="en-US" dirty="0"/>
              <a:t>展开的，</a:t>
            </a:r>
            <a:r>
              <a:rPr lang="en-US" altLang="zh-CN" dirty="0" err="1"/>
              <a:t>DispatcherServlet</a:t>
            </a:r>
            <a:r>
              <a:rPr lang="zh-CN" altLang="en-US" dirty="0"/>
              <a:t>负责将请求派发到特定的</a:t>
            </a:r>
            <a:r>
              <a:rPr lang="en-US" altLang="zh-CN" dirty="0"/>
              <a:t>handler</a:t>
            </a:r>
            <a:r>
              <a:rPr lang="zh-CN" altLang="en-US" dirty="0"/>
              <a:t>。通过可配置的</a:t>
            </a:r>
            <a:r>
              <a:rPr lang="en-US" altLang="zh-CN" dirty="0"/>
              <a:t>handler mappings</a:t>
            </a:r>
            <a:r>
              <a:rPr lang="zh-CN" altLang="en-US" dirty="0"/>
              <a:t>、</a:t>
            </a:r>
            <a:r>
              <a:rPr lang="en-US" altLang="zh-CN" dirty="0"/>
              <a:t>view resolution</a:t>
            </a:r>
            <a:r>
              <a:rPr lang="zh-CN" altLang="en-US" dirty="0"/>
              <a:t>、</a:t>
            </a:r>
            <a:r>
              <a:rPr lang="en-US" altLang="zh-CN" dirty="0"/>
              <a:t>locale</a:t>
            </a:r>
            <a:r>
              <a:rPr lang="zh-CN" altLang="en-US" dirty="0"/>
              <a:t>以及</a:t>
            </a:r>
            <a:r>
              <a:rPr lang="en-US" altLang="zh-CN" dirty="0"/>
              <a:t>theme resolution</a:t>
            </a:r>
            <a:r>
              <a:rPr lang="zh-CN" altLang="en-US" dirty="0"/>
              <a:t>来处理请求并且转到对应的视图。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583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/>
          <p:cNvGrpSpPr/>
          <p:nvPr/>
        </p:nvGrpSpPr>
        <p:grpSpPr>
          <a:xfrm>
            <a:off x="398440" y="415098"/>
            <a:ext cx="577517" cy="778772"/>
            <a:chOff x="-1" y="950495"/>
            <a:chExt cx="2382255" cy="3212432"/>
          </a:xfrm>
        </p:grpSpPr>
        <p:sp>
          <p:nvSpPr>
            <p:cNvPr id="32" name="等腰三角形 31"/>
            <p:cNvSpPr/>
            <p:nvPr/>
          </p:nvSpPr>
          <p:spPr>
            <a:xfrm rot="5400000">
              <a:off x="-415089" y="1365583"/>
              <a:ext cx="3212432" cy="2382255"/>
            </a:xfrm>
            <a:prstGeom prst="triangle">
              <a:avLst/>
            </a:prstGeom>
            <a:solidFill>
              <a:srgbClr val="B4E7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等腰三角形 32"/>
            <p:cNvSpPr/>
            <p:nvPr/>
          </p:nvSpPr>
          <p:spPr>
            <a:xfrm rot="19743492">
              <a:off x="374203" y="3029220"/>
              <a:ext cx="1151580" cy="991396"/>
            </a:xfrm>
            <a:prstGeom prst="triangle">
              <a:avLst>
                <a:gd name="adj" fmla="val 56092"/>
              </a:avLst>
            </a:prstGeom>
            <a:solidFill>
              <a:srgbClr val="EF67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矩形 1"/>
          <p:cNvSpPr/>
          <p:nvPr/>
        </p:nvSpPr>
        <p:spPr>
          <a:xfrm>
            <a:off x="975959" y="1612372"/>
            <a:ext cx="6440841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使用</a:t>
            </a:r>
            <a:r>
              <a:rPr lang="en-US" altLang="zh-CN" dirty="0"/>
              <a:t>Spring</a:t>
            </a:r>
            <a:r>
              <a:rPr lang="zh-CN" altLang="en-US" dirty="0"/>
              <a:t>的</a:t>
            </a:r>
            <a:r>
              <a:rPr lang="en-US" altLang="zh-CN" dirty="0"/>
              <a:t>IOC</a:t>
            </a:r>
            <a:r>
              <a:rPr lang="zh-CN" altLang="en-US" dirty="0"/>
              <a:t>容器，将对象之间的依赖关系交给</a:t>
            </a:r>
            <a:r>
              <a:rPr lang="en-US" altLang="zh-CN" dirty="0"/>
              <a:t>Spring</a:t>
            </a:r>
            <a:r>
              <a:rPr lang="zh-CN" altLang="en-US" dirty="0"/>
              <a:t>，降低组件之间的耦合性，让我们更专注于应用逻辑</a:t>
            </a:r>
            <a:endParaRPr lang="en-US" altLang="zh-CN" dirty="0"/>
          </a:p>
          <a:p>
            <a:endParaRPr lang="zh-CN" altLang="en-US" dirty="0"/>
          </a:p>
          <a:p>
            <a:r>
              <a:rPr lang="en-US" altLang="zh-CN" dirty="0"/>
              <a:t>2.</a:t>
            </a:r>
            <a:r>
              <a:rPr lang="zh-CN" altLang="en-US" dirty="0"/>
              <a:t>可以提供众多服务，事务管理，</a:t>
            </a:r>
            <a:r>
              <a:rPr lang="en-US" altLang="zh-CN" dirty="0"/>
              <a:t>WS</a:t>
            </a:r>
            <a:r>
              <a:rPr lang="zh-CN" altLang="en-US" dirty="0"/>
              <a:t>等。</a:t>
            </a:r>
            <a:endParaRPr lang="en-US" altLang="zh-CN" dirty="0"/>
          </a:p>
          <a:p>
            <a:endParaRPr lang="zh-CN" altLang="en-US" dirty="0"/>
          </a:p>
          <a:p>
            <a:r>
              <a:rPr lang="en-US" altLang="zh-CN" dirty="0"/>
              <a:t>3.AOP</a:t>
            </a:r>
            <a:r>
              <a:rPr lang="zh-CN" altLang="en-US" dirty="0"/>
              <a:t>的很好支持，方便面向切面编程。</a:t>
            </a:r>
            <a:endParaRPr lang="en-US" altLang="zh-CN" dirty="0"/>
          </a:p>
          <a:p>
            <a:endParaRPr lang="zh-CN" altLang="en-US" dirty="0"/>
          </a:p>
          <a:p>
            <a:r>
              <a:rPr lang="en-US" altLang="zh-CN" dirty="0"/>
              <a:t>4.</a:t>
            </a:r>
            <a:r>
              <a:rPr lang="zh-CN" altLang="en-US" dirty="0"/>
              <a:t>对主流的框架提供了很好的集成支持，如、</a:t>
            </a:r>
            <a:r>
              <a:rPr lang="en-US" altLang="zh-CN" dirty="0"/>
              <a:t>Hibernate,Struts2,JPA</a:t>
            </a:r>
            <a:r>
              <a:rPr lang="zh-CN" altLang="en-US" dirty="0"/>
              <a:t>等</a:t>
            </a:r>
            <a:endParaRPr lang="en-US" altLang="zh-CN" dirty="0"/>
          </a:p>
          <a:p>
            <a:endParaRPr lang="zh-CN" altLang="en-US" dirty="0"/>
          </a:p>
          <a:p>
            <a:r>
              <a:rPr lang="en-US" altLang="zh-CN" dirty="0"/>
              <a:t>5.Spring DI</a:t>
            </a:r>
            <a:r>
              <a:rPr lang="zh-CN" altLang="en-US" dirty="0"/>
              <a:t>机制降低了业务对象替换的复杂性。</a:t>
            </a:r>
            <a:endParaRPr lang="en-US" altLang="zh-CN" dirty="0"/>
          </a:p>
          <a:p>
            <a:endParaRPr lang="zh-CN" altLang="en-US" dirty="0"/>
          </a:p>
          <a:p>
            <a:r>
              <a:rPr lang="en-US" altLang="zh-CN" dirty="0"/>
              <a:t>6.Spring</a:t>
            </a:r>
            <a:r>
              <a:rPr lang="zh-CN" altLang="en-US" dirty="0"/>
              <a:t>属于低侵入，代码污染极低。</a:t>
            </a:r>
            <a:endParaRPr lang="en-US" altLang="zh-CN" dirty="0"/>
          </a:p>
          <a:p>
            <a:endParaRPr lang="zh-CN" altLang="en-US" dirty="0"/>
          </a:p>
          <a:p>
            <a:r>
              <a:rPr lang="en-US" altLang="zh-CN" dirty="0"/>
              <a:t>7.Spring</a:t>
            </a:r>
            <a:r>
              <a:rPr lang="zh-CN" altLang="en-US" dirty="0"/>
              <a:t>的高度可开放性，并不强制依赖于</a:t>
            </a:r>
            <a:r>
              <a:rPr lang="en-US" altLang="zh-CN" dirty="0"/>
              <a:t>Spring</a:t>
            </a:r>
            <a:r>
              <a:rPr lang="zh-CN" altLang="en-US" dirty="0"/>
              <a:t>，开发者可以自由选择</a:t>
            </a:r>
            <a:r>
              <a:rPr lang="en-US" altLang="zh-CN" dirty="0"/>
              <a:t>Spring</a:t>
            </a:r>
            <a:r>
              <a:rPr lang="zh-CN" altLang="en-US" dirty="0"/>
              <a:t>部分或全部</a:t>
            </a:r>
          </a:p>
        </p:txBody>
      </p:sp>
      <p:sp>
        <p:nvSpPr>
          <p:cNvPr id="38" name="燕尾形 37"/>
          <p:cNvSpPr/>
          <p:nvPr/>
        </p:nvSpPr>
        <p:spPr>
          <a:xfrm>
            <a:off x="628741" y="1752809"/>
            <a:ext cx="180475" cy="260993"/>
          </a:xfrm>
          <a:prstGeom prst="chevron">
            <a:avLst/>
          </a:prstGeom>
          <a:solidFill>
            <a:srgbClr val="B4E7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4" name="燕尾形 33"/>
          <p:cNvSpPr/>
          <p:nvPr/>
        </p:nvSpPr>
        <p:spPr>
          <a:xfrm>
            <a:off x="632018" y="3132701"/>
            <a:ext cx="180475" cy="260993"/>
          </a:xfrm>
          <a:prstGeom prst="chevron">
            <a:avLst/>
          </a:prstGeom>
          <a:solidFill>
            <a:srgbClr val="B4E7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0" name="燕尾形 39"/>
          <p:cNvSpPr/>
          <p:nvPr/>
        </p:nvSpPr>
        <p:spPr>
          <a:xfrm>
            <a:off x="630419" y="5133884"/>
            <a:ext cx="180475" cy="260993"/>
          </a:xfrm>
          <a:prstGeom prst="chevron">
            <a:avLst/>
          </a:prstGeom>
          <a:solidFill>
            <a:srgbClr val="B4E7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5" name="燕尾形 24"/>
          <p:cNvSpPr/>
          <p:nvPr/>
        </p:nvSpPr>
        <p:spPr>
          <a:xfrm>
            <a:off x="632019" y="2559497"/>
            <a:ext cx="180475" cy="260993"/>
          </a:xfrm>
          <a:prstGeom prst="chevron">
            <a:avLst/>
          </a:prstGeom>
          <a:solidFill>
            <a:srgbClr val="B4E7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6" name="燕尾形 25"/>
          <p:cNvSpPr/>
          <p:nvPr/>
        </p:nvSpPr>
        <p:spPr>
          <a:xfrm>
            <a:off x="632018" y="3735512"/>
            <a:ext cx="180475" cy="260993"/>
          </a:xfrm>
          <a:prstGeom prst="chevron">
            <a:avLst/>
          </a:prstGeom>
          <a:solidFill>
            <a:srgbClr val="B4E7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7" name="燕尾形 36"/>
          <p:cNvSpPr/>
          <p:nvPr/>
        </p:nvSpPr>
        <p:spPr>
          <a:xfrm>
            <a:off x="630419" y="4587518"/>
            <a:ext cx="180475" cy="260993"/>
          </a:xfrm>
          <a:prstGeom prst="chevron">
            <a:avLst/>
          </a:prstGeom>
          <a:solidFill>
            <a:srgbClr val="B4E7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9" name="燕尾形 38"/>
          <p:cNvSpPr/>
          <p:nvPr/>
        </p:nvSpPr>
        <p:spPr>
          <a:xfrm>
            <a:off x="628742" y="5782798"/>
            <a:ext cx="180475" cy="260993"/>
          </a:xfrm>
          <a:prstGeom prst="chevron">
            <a:avLst/>
          </a:prstGeom>
          <a:solidFill>
            <a:srgbClr val="B4E7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761857" y="2115294"/>
            <a:ext cx="3714044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研究</a:t>
            </a:r>
            <a:r>
              <a:rPr lang="en-US" altLang="zh-CN" dirty="0"/>
              <a:t>Spring</a:t>
            </a:r>
            <a:r>
              <a:rPr lang="zh-CN" altLang="en-US" dirty="0"/>
              <a:t>源码帮助我们了解</a:t>
            </a:r>
            <a:r>
              <a:rPr lang="en-US" altLang="zh-CN" dirty="0"/>
              <a:t>spring</a:t>
            </a:r>
            <a:r>
              <a:rPr lang="zh-CN" altLang="en-US" dirty="0"/>
              <a:t>的使用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研究</a:t>
            </a:r>
            <a:r>
              <a:rPr lang="en-US" altLang="zh-CN" dirty="0"/>
              <a:t>Spring</a:t>
            </a:r>
            <a:r>
              <a:rPr lang="zh-CN" altLang="en-US" dirty="0"/>
              <a:t>源码帮助我们对于</a:t>
            </a:r>
            <a:r>
              <a:rPr lang="en-US" altLang="zh-CN" dirty="0"/>
              <a:t>JAVA</a:t>
            </a:r>
            <a:r>
              <a:rPr lang="zh-CN" altLang="en-US" dirty="0"/>
              <a:t>程序有更加深入的了解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研究</a:t>
            </a:r>
            <a:r>
              <a:rPr lang="en-US" altLang="zh-CN" dirty="0"/>
              <a:t>Spring</a:t>
            </a:r>
            <a:r>
              <a:rPr lang="zh-CN" altLang="en-US" dirty="0"/>
              <a:t>源码帮助我们能够对于一些类进行修改已促进</a:t>
            </a:r>
            <a:r>
              <a:rPr lang="en-US" altLang="zh-CN" dirty="0"/>
              <a:t>Spring</a:t>
            </a:r>
            <a:r>
              <a:rPr lang="zh-CN" altLang="en-US" dirty="0"/>
              <a:t>某一功能的优化</a:t>
            </a:r>
          </a:p>
        </p:txBody>
      </p:sp>
      <p:sp>
        <p:nvSpPr>
          <p:cNvPr id="43" name="燕尾形 42"/>
          <p:cNvSpPr/>
          <p:nvPr/>
        </p:nvSpPr>
        <p:spPr>
          <a:xfrm>
            <a:off x="7599242" y="2158820"/>
            <a:ext cx="180475" cy="260993"/>
          </a:xfrm>
          <a:prstGeom prst="chevron">
            <a:avLst/>
          </a:prstGeom>
          <a:solidFill>
            <a:srgbClr val="B4E7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4" name="燕尾形 43"/>
          <p:cNvSpPr/>
          <p:nvPr/>
        </p:nvSpPr>
        <p:spPr>
          <a:xfrm>
            <a:off x="7554718" y="3047075"/>
            <a:ext cx="180475" cy="260993"/>
          </a:xfrm>
          <a:prstGeom prst="chevron">
            <a:avLst/>
          </a:prstGeom>
          <a:solidFill>
            <a:srgbClr val="B4E7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5" name="燕尾形 44"/>
          <p:cNvSpPr/>
          <p:nvPr/>
        </p:nvSpPr>
        <p:spPr>
          <a:xfrm>
            <a:off x="7554718" y="3954565"/>
            <a:ext cx="180475" cy="260993"/>
          </a:xfrm>
          <a:prstGeom prst="chevron">
            <a:avLst/>
          </a:prstGeom>
          <a:solidFill>
            <a:srgbClr val="B4E7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735193" y="1506255"/>
            <a:ext cx="25189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+mj-ea"/>
                <a:ea typeface="+mj-ea"/>
              </a:rPr>
              <a:t>选择</a:t>
            </a:r>
            <a:r>
              <a:rPr lang="zh-CN" altLang="en-US" sz="2400" dirty="0" smtClean="0"/>
              <a:t>原因</a:t>
            </a:r>
            <a:endParaRPr lang="zh-CN" altLang="en-US" sz="2400" dirty="0"/>
          </a:p>
        </p:txBody>
      </p:sp>
      <p:sp>
        <p:nvSpPr>
          <p:cNvPr id="5" name="文本框 4"/>
          <p:cNvSpPr txBox="1"/>
          <p:nvPr/>
        </p:nvSpPr>
        <p:spPr>
          <a:xfrm>
            <a:off x="1361057" y="567709"/>
            <a:ext cx="30537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sz="3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优点</a:t>
            </a:r>
          </a:p>
        </p:txBody>
      </p:sp>
      <p:sp>
        <p:nvSpPr>
          <p:cNvPr id="19" name="燕尾形 18"/>
          <p:cNvSpPr/>
          <p:nvPr/>
        </p:nvSpPr>
        <p:spPr>
          <a:xfrm>
            <a:off x="7599243" y="1647641"/>
            <a:ext cx="180475" cy="260993"/>
          </a:xfrm>
          <a:prstGeom prst="chevron">
            <a:avLst/>
          </a:prstGeom>
          <a:solidFill>
            <a:srgbClr val="B4E7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" name="燕尾形 19"/>
          <p:cNvSpPr/>
          <p:nvPr/>
        </p:nvSpPr>
        <p:spPr>
          <a:xfrm>
            <a:off x="7599242" y="4966225"/>
            <a:ext cx="180475" cy="260993"/>
          </a:xfrm>
          <a:prstGeom prst="chevron">
            <a:avLst/>
          </a:prstGeom>
          <a:solidFill>
            <a:srgbClr val="B4E7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779717" y="4915329"/>
            <a:ext cx="3390314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研究</a:t>
            </a:r>
            <a:r>
              <a:rPr lang="en-US" altLang="zh-CN" dirty="0" smtClean="0"/>
              <a:t>Spring</a:t>
            </a:r>
            <a:r>
              <a:rPr lang="zh-CN" altLang="en-US" dirty="0" smtClean="0"/>
              <a:t>框架设计初衷的需求分析，模块测试等帮助我们熟悉软件工程的各个环节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74290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/>
          <p:cNvGrpSpPr/>
          <p:nvPr/>
        </p:nvGrpSpPr>
        <p:grpSpPr>
          <a:xfrm>
            <a:off x="398440" y="415098"/>
            <a:ext cx="577517" cy="778772"/>
            <a:chOff x="-1" y="950495"/>
            <a:chExt cx="2382255" cy="3212432"/>
          </a:xfrm>
        </p:grpSpPr>
        <p:sp>
          <p:nvSpPr>
            <p:cNvPr id="32" name="等腰三角形 31"/>
            <p:cNvSpPr/>
            <p:nvPr/>
          </p:nvSpPr>
          <p:spPr>
            <a:xfrm rot="5400000">
              <a:off x="-415089" y="1365583"/>
              <a:ext cx="3212432" cy="2382255"/>
            </a:xfrm>
            <a:prstGeom prst="triangle">
              <a:avLst/>
            </a:prstGeom>
            <a:solidFill>
              <a:srgbClr val="B4E7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等腰三角形 32"/>
            <p:cNvSpPr/>
            <p:nvPr/>
          </p:nvSpPr>
          <p:spPr>
            <a:xfrm rot="19743492">
              <a:off x="374203" y="3029220"/>
              <a:ext cx="1151580" cy="991396"/>
            </a:xfrm>
            <a:prstGeom prst="triangle">
              <a:avLst>
                <a:gd name="adj" fmla="val 56092"/>
              </a:avLst>
            </a:prstGeom>
            <a:solidFill>
              <a:srgbClr val="EF67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8" name="燕尾形 37"/>
          <p:cNvSpPr/>
          <p:nvPr/>
        </p:nvSpPr>
        <p:spPr>
          <a:xfrm>
            <a:off x="1450743" y="2462487"/>
            <a:ext cx="180475" cy="260993"/>
          </a:xfrm>
          <a:prstGeom prst="chevron">
            <a:avLst/>
          </a:prstGeom>
          <a:solidFill>
            <a:srgbClr val="B4E7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4" name="燕尾形 33"/>
          <p:cNvSpPr/>
          <p:nvPr/>
        </p:nvSpPr>
        <p:spPr>
          <a:xfrm>
            <a:off x="1454020" y="3842379"/>
            <a:ext cx="180475" cy="260993"/>
          </a:xfrm>
          <a:prstGeom prst="chevron">
            <a:avLst/>
          </a:prstGeom>
          <a:solidFill>
            <a:srgbClr val="B4E7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0" name="燕尾形 39"/>
          <p:cNvSpPr/>
          <p:nvPr/>
        </p:nvSpPr>
        <p:spPr>
          <a:xfrm>
            <a:off x="1450743" y="1674556"/>
            <a:ext cx="180475" cy="260993"/>
          </a:xfrm>
          <a:prstGeom prst="chevron">
            <a:avLst/>
          </a:prstGeom>
          <a:solidFill>
            <a:srgbClr val="B4E7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5" name="燕尾形 24"/>
          <p:cNvSpPr/>
          <p:nvPr/>
        </p:nvSpPr>
        <p:spPr>
          <a:xfrm>
            <a:off x="1454021" y="3269175"/>
            <a:ext cx="180475" cy="260993"/>
          </a:xfrm>
          <a:prstGeom prst="chevron">
            <a:avLst/>
          </a:prstGeom>
          <a:solidFill>
            <a:srgbClr val="B4E7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6" name="燕尾形 25"/>
          <p:cNvSpPr/>
          <p:nvPr/>
        </p:nvSpPr>
        <p:spPr>
          <a:xfrm>
            <a:off x="1454020" y="4445190"/>
            <a:ext cx="180475" cy="260993"/>
          </a:xfrm>
          <a:prstGeom prst="chevron">
            <a:avLst/>
          </a:prstGeom>
          <a:solidFill>
            <a:srgbClr val="B4E7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7" name="燕尾形 36"/>
          <p:cNvSpPr/>
          <p:nvPr/>
        </p:nvSpPr>
        <p:spPr>
          <a:xfrm>
            <a:off x="1452421" y="5297196"/>
            <a:ext cx="180475" cy="260993"/>
          </a:xfrm>
          <a:prstGeom prst="chevron">
            <a:avLst/>
          </a:prstGeom>
          <a:solidFill>
            <a:srgbClr val="B4E7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9" name="燕尾形 38"/>
          <p:cNvSpPr/>
          <p:nvPr/>
        </p:nvSpPr>
        <p:spPr>
          <a:xfrm>
            <a:off x="4492564" y="1629021"/>
            <a:ext cx="180475" cy="260993"/>
          </a:xfrm>
          <a:prstGeom prst="chevron">
            <a:avLst/>
          </a:prstGeom>
          <a:solidFill>
            <a:srgbClr val="B4E7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361057" y="567709"/>
            <a:ext cx="5194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针对</a:t>
            </a:r>
            <a:r>
              <a:rPr lang="en-US" altLang="zh-CN" sz="36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sz="36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框架的改进</a:t>
            </a:r>
            <a:endParaRPr lang="zh-CN" altLang="en-US" sz="36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183059" y="2400622"/>
            <a:ext cx="395302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IOC</a:t>
            </a:r>
            <a:r>
              <a:rPr lang="zh-CN" altLang="en-US" dirty="0" smtClean="0"/>
              <a:t>耦合度还可以再低？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2183059" y="3775516"/>
            <a:ext cx="3421958" cy="3947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扩</a:t>
            </a:r>
            <a:r>
              <a:rPr lang="en-US" altLang="zh-CN" dirty="0" smtClean="0"/>
              <a:t>AOP</a:t>
            </a:r>
            <a:r>
              <a:rPr lang="zh-CN" altLang="en-US" dirty="0" smtClean="0"/>
              <a:t>的切面模块</a:t>
            </a:r>
            <a:r>
              <a:rPr lang="zh-CN" altLang="en-US" dirty="0"/>
              <a:t>？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2125033" y="3145447"/>
            <a:ext cx="304213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加快</a:t>
            </a:r>
            <a:r>
              <a:rPr lang="en-US" altLang="zh-CN" dirty="0" smtClean="0"/>
              <a:t>IOC</a:t>
            </a:r>
            <a:r>
              <a:rPr lang="zh-CN" altLang="en-US" dirty="0" smtClean="0"/>
              <a:t>注入速度，效率？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2125033" y="4407615"/>
            <a:ext cx="406907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优化</a:t>
            </a:r>
            <a:r>
              <a:rPr lang="en-US" altLang="zh-CN" dirty="0"/>
              <a:t>Spring MVC</a:t>
            </a:r>
            <a:r>
              <a:rPr lang="zh-CN" altLang="en-US" dirty="0"/>
              <a:t>控制器设计的</a:t>
            </a:r>
            <a:r>
              <a:rPr lang="zh-CN" altLang="en-US" dirty="0" smtClean="0"/>
              <a:t>方案？</a:t>
            </a:r>
            <a:endParaRPr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2125033" y="5235331"/>
            <a:ext cx="406907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优化</a:t>
            </a:r>
            <a:r>
              <a:rPr lang="en-US" altLang="zh-CN" dirty="0"/>
              <a:t>Spring </a:t>
            </a:r>
            <a:r>
              <a:rPr lang="en-US" altLang="zh-CN" dirty="0" smtClean="0"/>
              <a:t>MVC</a:t>
            </a:r>
            <a:r>
              <a:rPr lang="zh-CN" altLang="en-US" dirty="0"/>
              <a:t>视图</a:t>
            </a:r>
            <a:r>
              <a:rPr lang="zh-CN" altLang="en-US" dirty="0" smtClean="0"/>
              <a:t>设计</a:t>
            </a:r>
            <a:r>
              <a:rPr lang="zh-CN" altLang="en-US" dirty="0"/>
              <a:t>的</a:t>
            </a:r>
            <a:r>
              <a:rPr lang="zh-CN" altLang="en-US" dirty="0" smtClean="0"/>
              <a:t>方案？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2213760" y="1629021"/>
            <a:ext cx="245927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可能的修改点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195246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07"/>
          <p:cNvGrpSpPr>
            <a:grpSpLocks/>
          </p:cNvGrpSpPr>
          <p:nvPr/>
        </p:nvGrpSpPr>
        <p:grpSpPr bwMode="auto">
          <a:xfrm>
            <a:off x="1001076" y="573993"/>
            <a:ext cx="4936879" cy="461665"/>
            <a:chOff x="1129363" y="979710"/>
            <a:chExt cx="2622550" cy="348193"/>
          </a:xfrm>
        </p:grpSpPr>
        <p:sp>
          <p:nvSpPr>
            <p:cNvPr id="3" name="TextBox 108"/>
            <p:cNvSpPr txBox="1">
              <a:spLocks noChangeArrowheads="1"/>
            </p:cNvSpPr>
            <p:nvPr/>
          </p:nvSpPr>
          <p:spPr bwMode="auto">
            <a:xfrm>
              <a:off x="1129363" y="979710"/>
              <a:ext cx="2215608" cy="348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4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实验计划安排（一）</a:t>
              </a:r>
              <a:endPara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" name="矩形 109"/>
            <p:cNvSpPr>
              <a:spLocks noChangeArrowheads="1"/>
            </p:cNvSpPr>
            <p:nvPr/>
          </p:nvSpPr>
          <p:spPr bwMode="auto">
            <a:xfrm>
              <a:off x="2690267" y="1025877"/>
              <a:ext cx="1061646" cy="255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600" dirty="0">
                  <a:solidFill>
                    <a:prstClr val="black"/>
                  </a:solidFill>
                  <a:latin typeface="Arial" panose="020B0604020202020204" pitchFamily="34" charset="0"/>
                </a:rPr>
                <a:t>时间任务安排</a:t>
              </a: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398440" y="415098"/>
            <a:ext cx="577517" cy="778772"/>
            <a:chOff x="-1" y="950495"/>
            <a:chExt cx="2382255" cy="3212432"/>
          </a:xfrm>
        </p:grpSpPr>
        <p:sp>
          <p:nvSpPr>
            <p:cNvPr id="6" name="等腰三角形 5"/>
            <p:cNvSpPr/>
            <p:nvPr/>
          </p:nvSpPr>
          <p:spPr>
            <a:xfrm rot="5400000">
              <a:off x="-415089" y="1365583"/>
              <a:ext cx="3212432" cy="2382255"/>
            </a:xfrm>
            <a:prstGeom prst="triangle">
              <a:avLst/>
            </a:prstGeom>
            <a:solidFill>
              <a:srgbClr val="B4E7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等腰三角形 6"/>
            <p:cNvSpPr/>
            <p:nvPr/>
          </p:nvSpPr>
          <p:spPr>
            <a:xfrm rot="19743492">
              <a:off x="374203" y="3029220"/>
              <a:ext cx="1151580" cy="991396"/>
            </a:xfrm>
            <a:prstGeom prst="triangle">
              <a:avLst>
                <a:gd name="adj" fmla="val 56092"/>
              </a:avLst>
            </a:prstGeom>
            <a:solidFill>
              <a:srgbClr val="EF67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8845" y="1383242"/>
            <a:ext cx="9144000" cy="497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057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07"/>
          <p:cNvGrpSpPr>
            <a:grpSpLocks/>
          </p:cNvGrpSpPr>
          <p:nvPr/>
        </p:nvGrpSpPr>
        <p:grpSpPr bwMode="auto">
          <a:xfrm>
            <a:off x="1001076" y="573993"/>
            <a:ext cx="4936879" cy="461665"/>
            <a:chOff x="1129363" y="979710"/>
            <a:chExt cx="2622550" cy="348193"/>
          </a:xfrm>
        </p:grpSpPr>
        <p:sp>
          <p:nvSpPr>
            <p:cNvPr id="3" name="TextBox 108"/>
            <p:cNvSpPr txBox="1">
              <a:spLocks noChangeArrowheads="1"/>
            </p:cNvSpPr>
            <p:nvPr/>
          </p:nvSpPr>
          <p:spPr bwMode="auto">
            <a:xfrm>
              <a:off x="1129363" y="979710"/>
              <a:ext cx="1569561" cy="348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4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实验计划安排（二）</a:t>
              </a:r>
              <a:endPara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" name="矩形 109"/>
            <p:cNvSpPr>
              <a:spLocks noChangeArrowheads="1"/>
            </p:cNvSpPr>
            <p:nvPr/>
          </p:nvSpPr>
          <p:spPr bwMode="auto">
            <a:xfrm>
              <a:off x="2690267" y="1025877"/>
              <a:ext cx="1061646" cy="255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600" dirty="0">
                  <a:solidFill>
                    <a:prstClr val="black"/>
                  </a:solidFill>
                  <a:latin typeface="Arial" panose="020B0604020202020204" pitchFamily="34" charset="0"/>
                </a:rPr>
                <a:t>时间任务安排</a:t>
              </a: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398440" y="415098"/>
            <a:ext cx="577517" cy="778772"/>
            <a:chOff x="-1" y="950495"/>
            <a:chExt cx="2382255" cy="3212432"/>
          </a:xfrm>
        </p:grpSpPr>
        <p:sp>
          <p:nvSpPr>
            <p:cNvPr id="6" name="等腰三角形 5"/>
            <p:cNvSpPr/>
            <p:nvPr/>
          </p:nvSpPr>
          <p:spPr>
            <a:xfrm rot="5400000">
              <a:off x="-415089" y="1365583"/>
              <a:ext cx="3212432" cy="2382255"/>
            </a:xfrm>
            <a:prstGeom prst="triangle">
              <a:avLst/>
            </a:prstGeom>
            <a:solidFill>
              <a:srgbClr val="B4E7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等腰三角形 6"/>
            <p:cNvSpPr/>
            <p:nvPr/>
          </p:nvSpPr>
          <p:spPr>
            <a:xfrm rot="19743492">
              <a:off x="374203" y="3029220"/>
              <a:ext cx="1151580" cy="991396"/>
            </a:xfrm>
            <a:prstGeom prst="triangle">
              <a:avLst>
                <a:gd name="adj" fmla="val 56092"/>
              </a:avLst>
            </a:prstGeom>
            <a:solidFill>
              <a:srgbClr val="EF67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652" y="1485900"/>
            <a:ext cx="901065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694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等腰三角形 2"/>
          <p:cNvSpPr/>
          <p:nvPr/>
        </p:nvSpPr>
        <p:spPr>
          <a:xfrm rot="5400000">
            <a:off x="-194841" y="2429246"/>
            <a:ext cx="2931959" cy="2542277"/>
          </a:xfrm>
          <a:prstGeom prst="triangle">
            <a:avLst/>
          </a:prstGeom>
          <a:solidFill>
            <a:srgbClr val="B4E7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/>
          </a:p>
        </p:txBody>
      </p:sp>
      <p:sp>
        <p:nvSpPr>
          <p:cNvPr id="4" name="等腰三角形 3"/>
          <p:cNvSpPr/>
          <p:nvPr/>
        </p:nvSpPr>
        <p:spPr>
          <a:xfrm rot="19743492">
            <a:off x="374467" y="2171970"/>
            <a:ext cx="1151580" cy="991396"/>
          </a:xfrm>
          <a:prstGeom prst="triangle">
            <a:avLst>
              <a:gd name="adj" fmla="val 56092"/>
            </a:avLst>
          </a:prstGeom>
          <a:solidFill>
            <a:srgbClr val="EF67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029075" y="2644208"/>
            <a:ext cx="4674871" cy="830997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srgbClr val="4A4A4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en-US" altLang="zh-CN" sz="4800" dirty="0"/>
              <a:t>THANK  YOU</a:t>
            </a:r>
            <a:endParaRPr lang="zh-CN" altLang="en-US" sz="4800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4229101" y="3969780"/>
            <a:ext cx="4137660" cy="0"/>
          </a:xfrm>
          <a:prstGeom prst="line">
            <a:avLst/>
          </a:prstGeom>
          <a:ln w="28575">
            <a:solidFill>
              <a:srgbClr val="E6E6E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4606291" y="3446275"/>
            <a:ext cx="3520440" cy="523220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en-US" altLang="zh-CN" sz="2800" dirty="0">
                <a:solidFill>
                  <a:srgbClr val="595959"/>
                </a:solidFill>
              </a:rPr>
              <a:t>FOR  YOUR ATTENTION</a:t>
            </a:r>
            <a:endParaRPr lang="zh-CN" altLang="en-US" sz="2800" dirty="0">
              <a:solidFill>
                <a:srgbClr val="595959"/>
              </a:solidFill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4229101" y="3475491"/>
            <a:ext cx="4137660" cy="0"/>
          </a:xfrm>
          <a:prstGeom prst="line">
            <a:avLst/>
          </a:prstGeom>
          <a:ln w="28575">
            <a:solidFill>
              <a:srgbClr val="E6E6E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矩形 10">
            <a:hlinkClick r:id="rId2"/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5720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等腰三角形 6"/>
          <p:cNvSpPr/>
          <p:nvPr/>
        </p:nvSpPr>
        <p:spPr>
          <a:xfrm rot="5400000">
            <a:off x="-415089" y="1365584"/>
            <a:ext cx="3212432" cy="2382255"/>
          </a:xfrm>
          <a:prstGeom prst="triangle">
            <a:avLst/>
          </a:prstGeom>
          <a:solidFill>
            <a:srgbClr val="B4E7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/>
          </a:p>
        </p:txBody>
      </p:sp>
      <p:sp>
        <p:nvSpPr>
          <p:cNvPr id="8" name="等腰三角形 7"/>
          <p:cNvSpPr/>
          <p:nvPr/>
        </p:nvSpPr>
        <p:spPr>
          <a:xfrm rot="19743492">
            <a:off x="374203" y="3029221"/>
            <a:ext cx="1151580" cy="991396"/>
          </a:xfrm>
          <a:prstGeom prst="triangle">
            <a:avLst>
              <a:gd name="adj" fmla="val 56092"/>
            </a:avLst>
          </a:prstGeom>
          <a:solidFill>
            <a:srgbClr val="EF67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/>
          </a:p>
        </p:txBody>
      </p:sp>
      <p:sp>
        <p:nvSpPr>
          <p:cNvPr id="66" name="燕尾形 65"/>
          <p:cNvSpPr/>
          <p:nvPr/>
        </p:nvSpPr>
        <p:spPr>
          <a:xfrm>
            <a:off x="4198768" y="1702854"/>
            <a:ext cx="180475" cy="260993"/>
          </a:xfrm>
          <a:prstGeom prst="chevron">
            <a:avLst/>
          </a:prstGeom>
          <a:solidFill>
            <a:srgbClr val="B4E7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7" name="TextBox 108"/>
          <p:cNvSpPr txBox="1">
            <a:spLocks noChangeArrowheads="1"/>
          </p:cNvSpPr>
          <p:nvPr/>
        </p:nvSpPr>
        <p:spPr bwMode="auto">
          <a:xfrm>
            <a:off x="4435632" y="1495235"/>
            <a:ext cx="1827683" cy="499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8" tIns="45719" rIns="91438" bIns="45719">
            <a:spAutoFit/>
          </a:bodyPr>
          <a:lstStyle>
            <a:defPPr>
              <a:defRPr lang="zh-CN"/>
            </a:defPPr>
            <a:lvl1pPr algn="just">
              <a:lnSpc>
                <a:spcPct val="150000"/>
              </a:lnSpc>
              <a:defRPr sz="160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0" hangingPunct="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dirty="0"/>
              <a:t>Spring</a:t>
            </a:r>
            <a:r>
              <a:rPr lang="zh-CN" altLang="en-US" sz="2000" dirty="0"/>
              <a:t>简介</a:t>
            </a:r>
            <a:endParaRPr lang="en-US" altLang="zh-CN" sz="2000" dirty="0"/>
          </a:p>
        </p:txBody>
      </p:sp>
      <p:sp>
        <p:nvSpPr>
          <p:cNvPr id="68" name="矩形 109"/>
          <p:cNvSpPr>
            <a:spLocks noChangeArrowheads="1"/>
          </p:cNvSpPr>
          <p:nvPr/>
        </p:nvSpPr>
        <p:spPr bwMode="auto">
          <a:xfrm>
            <a:off x="6153981" y="1540826"/>
            <a:ext cx="3267811" cy="530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8" tIns="45719" rIns="91438" bIns="45719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dirty="0"/>
              <a:t>一个轻量级的</a:t>
            </a:r>
            <a:r>
              <a:rPr lang="en-US" altLang="zh-CN" dirty="0"/>
              <a:t>Java </a:t>
            </a:r>
            <a:r>
              <a:rPr lang="zh-CN" altLang="en-US" dirty="0"/>
              <a:t>开发框架</a:t>
            </a:r>
            <a:endParaRPr lang="zh-CN" altLang="en-US" dirty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燕尾形 71"/>
          <p:cNvSpPr/>
          <p:nvPr/>
        </p:nvSpPr>
        <p:spPr>
          <a:xfrm>
            <a:off x="4198768" y="2375412"/>
            <a:ext cx="180475" cy="260993"/>
          </a:xfrm>
          <a:prstGeom prst="chevron">
            <a:avLst/>
          </a:prstGeom>
          <a:solidFill>
            <a:srgbClr val="B4E7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3" name="TextBox 108"/>
          <p:cNvSpPr txBox="1">
            <a:spLocks noChangeArrowheads="1"/>
          </p:cNvSpPr>
          <p:nvPr/>
        </p:nvSpPr>
        <p:spPr bwMode="auto">
          <a:xfrm>
            <a:off x="4435631" y="2199754"/>
            <a:ext cx="1723549" cy="499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8" tIns="45719" rIns="91438" bIns="45719">
            <a:spAutoFit/>
          </a:bodyPr>
          <a:lstStyle>
            <a:defPPr>
              <a:defRPr lang="zh-CN"/>
            </a:defPPr>
            <a:lvl1pPr algn="just">
              <a:lnSpc>
                <a:spcPct val="150000"/>
              </a:lnSpc>
              <a:defRPr sz="200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0" hangingPunct="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IOC</a:t>
            </a:r>
          </a:p>
        </p:txBody>
      </p:sp>
      <p:sp>
        <p:nvSpPr>
          <p:cNvPr id="74" name="矩形 109"/>
          <p:cNvSpPr>
            <a:spLocks noChangeArrowheads="1"/>
          </p:cNvSpPr>
          <p:nvPr/>
        </p:nvSpPr>
        <p:spPr bwMode="auto">
          <a:xfrm>
            <a:off x="6153982" y="2222838"/>
            <a:ext cx="2433743" cy="476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8" tIns="45719" rIns="91438" bIns="45719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dirty="0"/>
              <a:t>控制反转</a:t>
            </a:r>
            <a:endParaRPr lang="zh-CN" altLang="en-US" dirty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燕尾形 74"/>
          <p:cNvSpPr/>
          <p:nvPr/>
        </p:nvSpPr>
        <p:spPr>
          <a:xfrm>
            <a:off x="4198768" y="3032468"/>
            <a:ext cx="180475" cy="260993"/>
          </a:xfrm>
          <a:prstGeom prst="chevron">
            <a:avLst/>
          </a:prstGeom>
          <a:solidFill>
            <a:srgbClr val="B4E7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6" name="TextBox 108"/>
          <p:cNvSpPr txBox="1">
            <a:spLocks noChangeArrowheads="1"/>
          </p:cNvSpPr>
          <p:nvPr/>
        </p:nvSpPr>
        <p:spPr bwMode="auto">
          <a:xfrm>
            <a:off x="4435631" y="2856810"/>
            <a:ext cx="1723549" cy="499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8" tIns="45719" rIns="91438" bIns="45719">
            <a:spAutoFit/>
          </a:bodyPr>
          <a:lstStyle>
            <a:defPPr>
              <a:defRPr lang="zh-CN"/>
            </a:defPPr>
            <a:lvl1pPr algn="just">
              <a:lnSpc>
                <a:spcPct val="150000"/>
              </a:lnSpc>
              <a:defRPr sz="200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0" hangingPunct="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AOP</a:t>
            </a:r>
          </a:p>
        </p:txBody>
      </p:sp>
      <p:sp>
        <p:nvSpPr>
          <p:cNvPr id="77" name="矩形 109"/>
          <p:cNvSpPr>
            <a:spLocks noChangeArrowheads="1"/>
          </p:cNvSpPr>
          <p:nvPr/>
        </p:nvSpPr>
        <p:spPr bwMode="auto">
          <a:xfrm>
            <a:off x="6153982" y="2879894"/>
            <a:ext cx="2433743" cy="476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8" tIns="45719" rIns="91438" bIns="45719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dirty="0"/>
              <a:t>面向切面编程</a:t>
            </a:r>
            <a:endParaRPr lang="zh-CN" altLang="en-US" dirty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燕尾形 77"/>
          <p:cNvSpPr/>
          <p:nvPr/>
        </p:nvSpPr>
        <p:spPr>
          <a:xfrm>
            <a:off x="4198768" y="3705023"/>
            <a:ext cx="180475" cy="260993"/>
          </a:xfrm>
          <a:prstGeom prst="chevron">
            <a:avLst/>
          </a:prstGeom>
          <a:solidFill>
            <a:srgbClr val="B4E7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9" name="TextBox 108"/>
          <p:cNvSpPr txBox="1">
            <a:spLocks noChangeArrowheads="1"/>
          </p:cNvSpPr>
          <p:nvPr/>
        </p:nvSpPr>
        <p:spPr bwMode="auto">
          <a:xfrm>
            <a:off x="4435631" y="3529366"/>
            <a:ext cx="1723549" cy="499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8" tIns="45719" rIns="91438" bIns="45719">
            <a:spAutoFit/>
          </a:bodyPr>
          <a:lstStyle>
            <a:defPPr>
              <a:defRPr lang="zh-CN"/>
            </a:defPPr>
            <a:lvl1pPr algn="just">
              <a:lnSpc>
                <a:spcPct val="150000"/>
              </a:lnSpc>
              <a:defRPr sz="200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0" hangingPunct="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/>
              <a:t>选择原因</a:t>
            </a:r>
            <a:endParaRPr lang="en-US" altLang="zh-CN" dirty="0"/>
          </a:p>
        </p:txBody>
      </p:sp>
      <p:sp>
        <p:nvSpPr>
          <p:cNvPr id="80" name="矩形 109"/>
          <p:cNvSpPr>
            <a:spLocks noChangeArrowheads="1"/>
          </p:cNvSpPr>
          <p:nvPr/>
        </p:nvSpPr>
        <p:spPr bwMode="auto">
          <a:xfrm>
            <a:off x="6153982" y="3552450"/>
            <a:ext cx="2433743" cy="479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8" tIns="45719" rIns="91438" bIns="45719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dirty="0">
                <a:solidFill>
                  <a:schemeClr val="accent5"/>
                </a:solidFill>
                <a:latin typeface="+mn-ea"/>
              </a:rPr>
              <a:t>Spring</a:t>
            </a:r>
            <a:r>
              <a:rPr lang="zh-CN" altLang="en-US" dirty="0">
                <a:solidFill>
                  <a:schemeClr val="accent5"/>
                </a:solidFill>
                <a:latin typeface="+mn-ea"/>
              </a:rPr>
              <a:t>的优点</a:t>
            </a:r>
          </a:p>
        </p:txBody>
      </p:sp>
      <p:sp>
        <p:nvSpPr>
          <p:cNvPr id="81" name="燕尾形 80"/>
          <p:cNvSpPr/>
          <p:nvPr/>
        </p:nvSpPr>
        <p:spPr>
          <a:xfrm>
            <a:off x="4198768" y="4377581"/>
            <a:ext cx="180475" cy="260993"/>
          </a:xfrm>
          <a:prstGeom prst="chevron">
            <a:avLst/>
          </a:prstGeom>
          <a:solidFill>
            <a:srgbClr val="B4E7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2" name="TextBox 108"/>
          <p:cNvSpPr txBox="1">
            <a:spLocks noChangeArrowheads="1"/>
          </p:cNvSpPr>
          <p:nvPr/>
        </p:nvSpPr>
        <p:spPr bwMode="auto">
          <a:xfrm>
            <a:off x="4435631" y="4201923"/>
            <a:ext cx="1723549" cy="499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8" tIns="45719" rIns="91438" bIns="45719">
            <a:spAutoFit/>
          </a:bodyPr>
          <a:lstStyle>
            <a:defPPr>
              <a:defRPr lang="zh-CN"/>
            </a:defPPr>
            <a:lvl1pPr algn="just">
              <a:lnSpc>
                <a:spcPct val="150000"/>
              </a:lnSpc>
              <a:defRPr sz="200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0" hangingPunct="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/>
              <a:t>实验计划安排</a:t>
            </a:r>
            <a:endParaRPr lang="en-US" altLang="zh-CN" dirty="0"/>
          </a:p>
        </p:txBody>
      </p:sp>
      <p:sp>
        <p:nvSpPr>
          <p:cNvPr id="83" name="矩形 109"/>
          <p:cNvSpPr>
            <a:spLocks noChangeArrowheads="1"/>
          </p:cNvSpPr>
          <p:nvPr/>
        </p:nvSpPr>
        <p:spPr bwMode="auto">
          <a:xfrm>
            <a:off x="6153982" y="4225007"/>
            <a:ext cx="2433743" cy="479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8" tIns="45719" rIns="91438" bIns="45719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chemeClr val="accent5"/>
                </a:solidFill>
                <a:latin typeface="+mn-ea"/>
              </a:rPr>
              <a:t>时间任务安排</a:t>
            </a:r>
          </a:p>
        </p:txBody>
      </p:sp>
    </p:spTree>
    <p:extLst>
      <p:ext uri="{BB962C8B-B14F-4D97-AF65-F5344CB8AC3E}">
        <p14:creationId xmlns:p14="http://schemas.microsoft.com/office/powerpoint/2010/main" val="3626905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09358" y="677036"/>
            <a:ext cx="3924655" cy="646329"/>
          </a:xfrm>
          <a:prstGeom prst="rect">
            <a:avLst/>
          </a:prstGeom>
          <a:noFill/>
        </p:spPr>
        <p:txBody>
          <a:bodyPr wrap="square" lIns="91438" tIns="45719" rIns="91438" bIns="45719">
            <a:spAutoFit/>
          </a:bodyPr>
          <a:lstStyle/>
          <a:p>
            <a:pPr algn="ctr">
              <a:defRPr/>
            </a:pPr>
            <a:r>
              <a:rPr lang="en-US" altLang="zh-CN" sz="3600" spc="200" dirty="0" smtClean="0">
                <a:latin typeface="微软雅黑" pitchFamily="34" charset="-122"/>
                <a:ea typeface="微软雅黑" pitchFamily="34" charset="-122"/>
              </a:rPr>
              <a:t>Spring</a:t>
            </a:r>
            <a:r>
              <a:rPr lang="zh-CN" altLang="en-US" sz="3600" spc="200" dirty="0" smtClean="0">
                <a:latin typeface="微软雅黑" pitchFamily="34" charset="-122"/>
                <a:ea typeface="微软雅黑" pitchFamily="34" charset="-122"/>
              </a:rPr>
              <a:t>框架简介</a:t>
            </a:r>
            <a:endParaRPr lang="zh-CN" altLang="en-US" sz="3600" spc="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936301" y="1634609"/>
            <a:ext cx="37166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b="1" dirty="0"/>
              <a:t>Spring </a:t>
            </a:r>
            <a:r>
              <a:rPr lang="en-US" altLang="zh-CN" b="1" dirty="0" smtClean="0"/>
              <a:t>Core:</a:t>
            </a:r>
            <a:r>
              <a:rPr lang="zh-CN" altLang="en-US" dirty="0" smtClean="0"/>
              <a:t>核心</a:t>
            </a:r>
            <a:r>
              <a:rPr lang="zh-CN" altLang="en-US" dirty="0"/>
              <a:t>容器提供 </a:t>
            </a:r>
            <a:r>
              <a:rPr lang="en-US" altLang="zh-CN" dirty="0"/>
              <a:t>Spring </a:t>
            </a:r>
            <a:r>
              <a:rPr lang="zh-CN" altLang="en-US" dirty="0"/>
              <a:t>框架的基本功</a:t>
            </a:r>
            <a:r>
              <a:rPr lang="zh-CN" altLang="en-US" dirty="0" smtClean="0"/>
              <a:t>能。</a:t>
            </a:r>
            <a:endParaRPr lang="en-US" altLang="zh-CN" dirty="0"/>
          </a:p>
          <a:p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b="1" dirty="0"/>
              <a:t>Spring Context</a:t>
            </a:r>
            <a:r>
              <a:rPr lang="en-US" altLang="zh-CN" dirty="0" smtClean="0"/>
              <a:t>:</a:t>
            </a:r>
            <a:r>
              <a:rPr lang="zh-CN" altLang="en-US" dirty="0" smtClean="0"/>
              <a:t>是</a:t>
            </a:r>
            <a:r>
              <a:rPr lang="zh-CN" altLang="en-US" dirty="0"/>
              <a:t>一个配置文件，向 </a:t>
            </a:r>
            <a:r>
              <a:rPr lang="en-US" altLang="zh-CN" dirty="0"/>
              <a:t>Spring </a:t>
            </a:r>
            <a:r>
              <a:rPr lang="zh-CN" altLang="en-US" dirty="0"/>
              <a:t>框架提供上下文信息。</a:t>
            </a:r>
            <a:endParaRPr lang="en-US" altLang="zh-CN" dirty="0"/>
          </a:p>
          <a:p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b="1" dirty="0"/>
              <a:t>Spring AOP</a:t>
            </a:r>
            <a:r>
              <a:rPr lang="zh-CN" altLang="en-US" dirty="0"/>
              <a:t>：通过配置管理特性，</a:t>
            </a:r>
            <a:r>
              <a:rPr lang="en-US" altLang="zh-CN" dirty="0"/>
              <a:t>Spring AOP </a:t>
            </a:r>
            <a:r>
              <a:rPr lang="zh-CN" altLang="en-US" dirty="0"/>
              <a:t>模块直接将面向方面的编程功能集成到了 </a:t>
            </a:r>
            <a:r>
              <a:rPr lang="en-US" altLang="zh-CN" dirty="0"/>
              <a:t>Spring </a:t>
            </a:r>
            <a:r>
              <a:rPr lang="zh-CN" altLang="en-US" dirty="0"/>
              <a:t>框架中。</a:t>
            </a:r>
            <a:endParaRPr lang="en-US" altLang="zh-CN" dirty="0"/>
          </a:p>
          <a:p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b="1" dirty="0"/>
              <a:t>Spring DAO</a:t>
            </a:r>
            <a:r>
              <a:rPr lang="zh-CN" altLang="en-US" dirty="0"/>
              <a:t>：</a:t>
            </a:r>
            <a:r>
              <a:rPr lang="en-US" altLang="zh-CN" dirty="0"/>
              <a:t>JDBC DAO </a:t>
            </a:r>
            <a:r>
              <a:rPr lang="zh-CN" altLang="en-US" dirty="0"/>
              <a:t>抽象层提供了有意义的异常层次结构，可用该结构来管理异常处理和不同数据库供应商抛出</a:t>
            </a:r>
            <a:r>
              <a:rPr lang="zh-CN" altLang="en-US" dirty="0" smtClean="0"/>
              <a:t>的错误消息。</a:t>
            </a:r>
          </a:p>
          <a:p>
            <a:endParaRPr lang="en-US" altLang="zh-CN" dirty="0"/>
          </a:p>
        </p:txBody>
      </p:sp>
      <p:grpSp>
        <p:nvGrpSpPr>
          <p:cNvPr id="14" name="组合 13"/>
          <p:cNvGrpSpPr/>
          <p:nvPr/>
        </p:nvGrpSpPr>
        <p:grpSpPr>
          <a:xfrm>
            <a:off x="1015998" y="610814"/>
            <a:ext cx="577517" cy="778772"/>
            <a:chOff x="-1" y="950495"/>
            <a:chExt cx="2382255" cy="3212432"/>
          </a:xfrm>
        </p:grpSpPr>
        <p:sp>
          <p:nvSpPr>
            <p:cNvPr id="15" name="等腰三角形 14"/>
            <p:cNvSpPr/>
            <p:nvPr/>
          </p:nvSpPr>
          <p:spPr>
            <a:xfrm rot="5400000">
              <a:off x="-415089" y="1365583"/>
              <a:ext cx="3212432" cy="2382255"/>
            </a:xfrm>
            <a:prstGeom prst="triangle">
              <a:avLst/>
            </a:prstGeom>
            <a:solidFill>
              <a:srgbClr val="B4E7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等腰三角形 15"/>
            <p:cNvSpPr/>
            <p:nvPr/>
          </p:nvSpPr>
          <p:spPr>
            <a:xfrm rot="19743492">
              <a:off x="374203" y="3029220"/>
              <a:ext cx="1151580" cy="991396"/>
            </a:xfrm>
            <a:prstGeom prst="triangle">
              <a:avLst>
                <a:gd name="adj" fmla="val 56092"/>
              </a:avLst>
            </a:prstGeom>
            <a:solidFill>
              <a:srgbClr val="EF67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920" y="1859022"/>
            <a:ext cx="7467600" cy="395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853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936301" y="1800060"/>
            <a:ext cx="3716600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b="1" dirty="0"/>
              <a:t>Spring ORM</a:t>
            </a:r>
            <a:r>
              <a:rPr lang="zh-CN" altLang="en-US" dirty="0"/>
              <a:t>：</a:t>
            </a:r>
            <a:r>
              <a:rPr lang="en-US" altLang="zh-CN" dirty="0"/>
              <a:t>Spring </a:t>
            </a:r>
            <a:r>
              <a:rPr lang="zh-CN" altLang="en-US" dirty="0"/>
              <a:t>框架插入了若干个 </a:t>
            </a:r>
            <a:r>
              <a:rPr lang="en-US" altLang="zh-CN" dirty="0"/>
              <a:t>ORM </a:t>
            </a:r>
            <a:r>
              <a:rPr lang="zh-CN" altLang="en-US" dirty="0"/>
              <a:t>框架</a:t>
            </a:r>
            <a:r>
              <a:rPr lang="zh-CN" altLang="en-US" dirty="0" smtClean="0"/>
              <a:t>，</a:t>
            </a:r>
            <a:r>
              <a:rPr lang="zh-CN" altLang="en-US" dirty="0"/>
              <a:t>并</a:t>
            </a:r>
            <a:r>
              <a:rPr lang="zh-CN" altLang="en-US" dirty="0" smtClean="0"/>
              <a:t>为他们提供了集成方案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b="1" dirty="0"/>
              <a:t>Spring Web </a:t>
            </a:r>
            <a:r>
              <a:rPr lang="zh-CN" altLang="en-US" b="1" dirty="0"/>
              <a:t>模块</a:t>
            </a:r>
            <a:r>
              <a:rPr lang="zh-CN" altLang="en-US" dirty="0"/>
              <a:t>：</a:t>
            </a:r>
            <a:r>
              <a:rPr lang="en-US" altLang="zh-CN" dirty="0"/>
              <a:t>Web </a:t>
            </a:r>
            <a:r>
              <a:rPr lang="zh-CN" altLang="en-US" dirty="0"/>
              <a:t>上下文模块建立在应用程序上下文模块之上，为基于 </a:t>
            </a:r>
            <a:r>
              <a:rPr lang="en-US" altLang="zh-CN" dirty="0"/>
              <a:t>Web </a:t>
            </a:r>
            <a:r>
              <a:rPr lang="zh-CN" altLang="en-US" dirty="0"/>
              <a:t>的应用程序提供了上下文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b="1" dirty="0"/>
              <a:t>Spring MVC </a:t>
            </a:r>
            <a:r>
              <a:rPr lang="zh-CN" altLang="en-US" b="1" dirty="0"/>
              <a:t>框架</a:t>
            </a:r>
            <a:r>
              <a:rPr lang="zh-CN" altLang="en-US" dirty="0"/>
              <a:t>：</a:t>
            </a:r>
            <a:r>
              <a:rPr lang="en-US" altLang="zh-CN" dirty="0"/>
              <a:t>MVC </a:t>
            </a:r>
            <a:r>
              <a:rPr lang="zh-CN" altLang="en-US" dirty="0"/>
              <a:t>框架是一个全功能的构建 </a:t>
            </a:r>
            <a:r>
              <a:rPr lang="en-US" altLang="zh-CN" dirty="0"/>
              <a:t>Web </a:t>
            </a:r>
            <a:r>
              <a:rPr lang="zh-CN" altLang="en-US" dirty="0"/>
              <a:t>应用程序的 </a:t>
            </a:r>
            <a:r>
              <a:rPr lang="en-US" altLang="zh-CN" dirty="0"/>
              <a:t>MVC </a:t>
            </a:r>
            <a:r>
              <a:rPr lang="zh-CN" altLang="en-US" dirty="0"/>
              <a:t>实现。</a:t>
            </a:r>
            <a:endParaRPr lang="en-US" altLang="zh-CN" dirty="0"/>
          </a:p>
        </p:txBody>
      </p:sp>
      <p:grpSp>
        <p:nvGrpSpPr>
          <p:cNvPr id="14" name="组合 13"/>
          <p:cNvGrpSpPr/>
          <p:nvPr/>
        </p:nvGrpSpPr>
        <p:grpSpPr>
          <a:xfrm>
            <a:off x="1015998" y="610814"/>
            <a:ext cx="577517" cy="778772"/>
            <a:chOff x="-1" y="950495"/>
            <a:chExt cx="2382255" cy="3212432"/>
          </a:xfrm>
        </p:grpSpPr>
        <p:sp>
          <p:nvSpPr>
            <p:cNvPr id="15" name="等腰三角形 14"/>
            <p:cNvSpPr/>
            <p:nvPr/>
          </p:nvSpPr>
          <p:spPr>
            <a:xfrm rot="5400000">
              <a:off x="-415089" y="1365583"/>
              <a:ext cx="3212432" cy="2382255"/>
            </a:xfrm>
            <a:prstGeom prst="triangle">
              <a:avLst/>
            </a:prstGeom>
            <a:solidFill>
              <a:srgbClr val="B4E7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等腰三角形 15"/>
            <p:cNvSpPr/>
            <p:nvPr/>
          </p:nvSpPr>
          <p:spPr>
            <a:xfrm rot="19743492">
              <a:off x="374203" y="3029220"/>
              <a:ext cx="1151580" cy="991396"/>
            </a:xfrm>
            <a:prstGeom prst="triangle">
              <a:avLst>
                <a:gd name="adj" fmla="val 56092"/>
              </a:avLst>
            </a:prstGeom>
            <a:solidFill>
              <a:srgbClr val="EF67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TextBox 3"/>
          <p:cNvSpPr txBox="1"/>
          <p:nvPr/>
        </p:nvSpPr>
        <p:spPr>
          <a:xfrm>
            <a:off x="3709358" y="677036"/>
            <a:ext cx="3924655" cy="646329"/>
          </a:xfrm>
          <a:prstGeom prst="rect">
            <a:avLst/>
          </a:prstGeom>
          <a:noFill/>
        </p:spPr>
        <p:txBody>
          <a:bodyPr wrap="square" lIns="91438" tIns="45719" rIns="91438" bIns="45719">
            <a:spAutoFit/>
          </a:bodyPr>
          <a:lstStyle/>
          <a:p>
            <a:pPr algn="ctr">
              <a:defRPr/>
            </a:pPr>
            <a:r>
              <a:rPr lang="en-US" altLang="zh-CN" sz="3600" spc="200" dirty="0" smtClean="0">
                <a:latin typeface="微软雅黑" pitchFamily="34" charset="-122"/>
                <a:ea typeface="微软雅黑" pitchFamily="34" charset="-122"/>
              </a:rPr>
              <a:t>Spring</a:t>
            </a:r>
            <a:r>
              <a:rPr lang="zh-CN" altLang="en-US" sz="3600" spc="200" dirty="0" smtClean="0">
                <a:latin typeface="微软雅黑" pitchFamily="34" charset="-122"/>
                <a:ea typeface="微软雅黑" pitchFamily="34" charset="-122"/>
              </a:rPr>
              <a:t>框架简介</a:t>
            </a:r>
            <a:endParaRPr lang="zh-CN" altLang="en-US" sz="3600" spc="2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920" y="1859022"/>
            <a:ext cx="7467600" cy="395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863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107"/>
          <p:cNvGrpSpPr>
            <a:grpSpLocks/>
          </p:cNvGrpSpPr>
          <p:nvPr/>
        </p:nvGrpSpPr>
        <p:grpSpPr bwMode="auto">
          <a:xfrm>
            <a:off x="1024751" y="415097"/>
            <a:ext cx="2677853" cy="646331"/>
            <a:chOff x="1129363" y="979710"/>
            <a:chExt cx="2008042" cy="487470"/>
          </a:xfrm>
        </p:grpSpPr>
        <p:sp>
          <p:nvSpPr>
            <p:cNvPr id="29" name="TextBox 108"/>
            <p:cNvSpPr txBox="1">
              <a:spLocks noChangeArrowheads="1"/>
            </p:cNvSpPr>
            <p:nvPr/>
          </p:nvSpPr>
          <p:spPr bwMode="auto">
            <a:xfrm>
              <a:off x="1129363" y="979710"/>
              <a:ext cx="661365" cy="4874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3600" b="1" dirty="0">
                  <a:latin typeface="+mn-ea"/>
                  <a:ea typeface="+mn-ea"/>
                </a:rPr>
                <a:t>IOC</a:t>
              </a:r>
              <a:endParaRPr lang="en-US" altLang="zh-CN" sz="2400" b="1" dirty="0">
                <a:solidFill>
                  <a:prstClr val="black"/>
                </a:solidFill>
                <a:latin typeface="+mn-ea"/>
                <a:ea typeface="+mn-ea"/>
              </a:endParaRPr>
            </a:p>
          </p:txBody>
        </p:sp>
        <p:sp>
          <p:nvSpPr>
            <p:cNvPr id="30" name="矩形 109"/>
            <p:cNvSpPr>
              <a:spLocks noChangeArrowheads="1"/>
            </p:cNvSpPr>
            <p:nvPr/>
          </p:nvSpPr>
          <p:spPr bwMode="auto">
            <a:xfrm>
              <a:off x="2075760" y="1020871"/>
              <a:ext cx="1061645" cy="435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zh-CN" altLang="en-US" sz="2400" dirty="0"/>
                <a:t>控制反转</a:t>
              </a:r>
              <a:endParaRPr lang="zh-CN" altLang="en-US" sz="24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398440" y="415098"/>
            <a:ext cx="577517" cy="778772"/>
            <a:chOff x="-1" y="950495"/>
            <a:chExt cx="2382255" cy="3212432"/>
          </a:xfrm>
        </p:grpSpPr>
        <p:sp>
          <p:nvSpPr>
            <p:cNvPr id="32" name="等腰三角形 31"/>
            <p:cNvSpPr/>
            <p:nvPr/>
          </p:nvSpPr>
          <p:spPr>
            <a:xfrm rot="5400000">
              <a:off x="-415089" y="1365583"/>
              <a:ext cx="3212432" cy="2382255"/>
            </a:xfrm>
            <a:prstGeom prst="triangle">
              <a:avLst/>
            </a:prstGeom>
            <a:solidFill>
              <a:srgbClr val="B4E7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等腰三角形 32"/>
            <p:cNvSpPr/>
            <p:nvPr/>
          </p:nvSpPr>
          <p:spPr>
            <a:xfrm rot="19743492">
              <a:off x="374203" y="3029220"/>
              <a:ext cx="1151580" cy="991396"/>
            </a:xfrm>
            <a:prstGeom prst="triangle">
              <a:avLst>
                <a:gd name="adj" fmla="val 56092"/>
              </a:avLst>
            </a:prstGeom>
            <a:solidFill>
              <a:srgbClr val="EF67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9609" y="1339555"/>
            <a:ext cx="6858000" cy="12858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28741" y="2687284"/>
            <a:ext cx="637964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dirty="0"/>
              <a:t>目的：</a:t>
            </a:r>
            <a:r>
              <a:rPr lang="zh-CN" altLang="en-US" b="1" dirty="0"/>
              <a:t>为了解决对象之间的耦合度过高的问题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741" y="4152959"/>
            <a:ext cx="4371975" cy="1838325"/>
          </a:xfrm>
          <a:prstGeom prst="rect">
            <a:avLst/>
          </a:prstGeom>
        </p:spPr>
      </p:pic>
      <p:sp>
        <p:nvSpPr>
          <p:cNvPr id="40" name="文本框 39"/>
          <p:cNvSpPr txBox="1"/>
          <p:nvPr/>
        </p:nvSpPr>
        <p:spPr>
          <a:xfrm>
            <a:off x="628741" y="3482264"/>
            <a:ext cx="63796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dirty="0"/>
              <a:t>基本原理：借助于“第三方”实现具有依赖关系的对象之间的解耦</a:t>
            </a:r>
          </a:p>
        </p:txBody>
      </p:sp>
      <p:pic>
        <p:nvPicPr>
          <p:cNvPr id="2050" name="Picture 2" descr="http://pic002.cnblogs.com/images/2011/230454/2011052709392670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1609" y="4159372"/>
            <a:ext cx="3819525" cy="1847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文本框 8"/>
          <p:cNvSpPr txBox="1"/>
          <p:nvPr/>
        </p:nvSpPr>
        <p:spPr>
          <a:xfrm>
            <a:off x="7171609" y="3487438"/>
            <a:ext cx="45720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dirty="0"/>
              <a:t>对象之间的依赖关系已经降低到了最低程度。</a:t>
            </a:r>
          </a:p>
        </p:txBody>
      </p:sp>
      <p:sp>
        <p:nvSpPr>
          <p:cNvPr id="10" name="矩形 9"/>
          <p:cNvSpPr/>
          <p:nvPr/>
        </p:nvSpPr>
        <p:spPr>
          <a:xfrm>
            <a:off x="7818846" y="6126595"/>
            <a:ext cx="2525050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+mn-ea"/>
              </a:rPr>
              <a:t>拿掉</a:t>
            </a:r>
            <a:r>
              <a:rPr lang="en-US" altLang="zh-CN" dirty="0" err="1">
                <a:latin typeface="+mn-ea"/>
              </a:rPr>
              <a:t>IoC</a:t>
            </a:r>
            <a:r>
              <a:rPr lang="zh-CN" altLang="en-US" dirty="0">
                <a:latin typeface="+mn-ea"/>
              </a:rPr>
              <a:t>容器后的系统</a:t>
            </a:r>
          </a:p>
        </p:txBody>
      </p:sp>
      <p:sp>
        <p:nvSpPr>
          <p:cNvPr id="13" name="矩形 12"/>
          <p:cNvSpPr/>
          <p:nvPr/>
        </p:nvSpPr>
        <p:spPr>
          <a:xfrm>
            <a:off x="2017875" y="6126595"/>
            <a:ext cx="1524776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555555"/>
                </a:solidFill>
                <a:latin typeface="+mn-ea"/>
              </a:rPr>
              <a:t>IOC</a:t>
            </a:r>
            <a:r>
              <a:rPr lang="zh-CN" altLang="en-US" dirty="0">
                <a:solidFill>
                  <a:srgbClr val="555555"/>
                </a:solidFill>
                <a:latin typeface="+mn-ea"/>
              </a:rPr>
              <a:t>解耦过程</a:t>
            </a:r>
            <a:endParaRPr lang="zh-CN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61866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107"/>
          <p:cNvGrpSpPr>
            <a:grpSpLocks/>
          </p:cNvGrpSpPr>
          <p:nvPr/>
        </p:nvGrpSpPr>
        <p:grpSpPr bwMode="auto">
          <a:xfrm>
            <a:off x="1024751" y="415098"/>
            <a:ext cx="3072964" cy="677926"/>
            <a:chOff x="1129363" y="979710"/>
            <a:chExt cx="2304324" cy="511299"/>
          </a:xfrm>
        </p:grpSpPr>
        <p:sp>
          <p:nvSpPr>
            <p:cNvPr id="29" name="TextBox 108"/>
            <p:cNvSpPr txBox="1">
              <a:spLocks noChangeArrowheads="1"/>
            </p:cNvSpPr>
            <p:nvPr/>
          </p:nvSpPr>
          <p:spPr bwMode="auto">
            <a:xfrm>
              <a:off x="1129363" y="979710"/>
              <a:ext cx="1122950" cy="4874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3600" b="1" dirty="0">
                  <a:latin typeface="+mn-ea"/>
                  <a:ea typeface="+mn-ea"/>
                </a:rPr>
                <a:t>IOC</a:t>
              </a:r>
              <a:r>
                <a:rPr lang="zh-CN" altLang="en-US" sz="1200" b="1" dirty="0">
                  <a:latin typeface="+mn-ea"/>
                  <a:ea typeface="+mn-ea"/>
                </a:rPr>
                <a:t>（续一）</a:t>
              </a:r>
              <a:endParaRPr lang="en-US" altLang="zh-CN" sz="2400" b="1" dirty="0">
                <a:solidFill>
                  <a:prstClr val="black"/>
                </a:solidFill>
                <a:latin typeface="+mn-ea"/>
                <a:ea typeface="+mn-ea"/>
              </a:endParaRPr>
            </a:p>
          </p:txBody>
        </p:sp>
        <p:sp>
          <p:nvSpPr>
            <p:cNvPr id="30" name="矩形 109"/>
            <p:cNvSpPr>
              <a:spLocks noChangeArrowheads="1"/>
            </p:cNvSpPr>
            <p:nvPr/>
          </p:nvSpPr>
          <p:spPr bwMode="auto">
            <a:xfrm>
              <a:off x="2372042" y="1055768"/>
              <a:ext cx="1061645" cy="435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zh-CN" altLang="en-US" sz="2400" dirty="0"/>
                <a:t>控制反转</a:t>
              </a:r>
              <a:endParaRPr lang="zh-CN" altLang="en-US" sz="24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398440" y="415098"/>
            <a:ext cx="577517" cy="778772"/>
            <a:chOff x="-1" y="950495"/>
            <a:chExt cx="2382255" cy="3212432"/>
          </a:xfrm>
        </p:grpSpPr>
        <p:sp>
          <p:nvSpPr>
            <p:cNvPr id="32" name="等腰三角形 31"/>
            <p:cNvSpPr/>
            <p:nvPr/>
          </p:nvSpPr>
          <p:spPr>
            <a:xfrm rot="5400000">
              <a:off x="-415089" y="1365583"/>
              <a:ext cx="3212432" cy="2382255"/>
            </a:xfrm>
            <a:prstGeom prst="triangle">
              <a:avLst/>
            </a:prstGeom>
            <a:solidFill>
              <a:srgbClr val="B4E7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等腰三角形 32"/>
            <p:cNvSpPr/>
            <p:nvPr/>
          </p:nvSpPr>
          <p:spPr>
            <a:xfrm rot="19743492">
              <a:off x="374203" y="3029220"/>
              <a:ext cx="1151580" cy="991396"/>
            </a:xfrm>
            <a:prstGeom prst="triangle">
              <a:avLst>
                <a:gd name="adj" fmla="val 56092"/>
              </a:avLst>
            </a:prstGeom>
            <a:solidFill>
              <a:srgbClr val="EF67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" name="矩形 3"/>
          <p:cNvSpPr/>
          <p:nvPr/>
        </p:nvSpPr>
        <p:spPr>
          <a:xfrm>
            <a:off x="810250" y="2132044"/>
            <a:ext cx="6096000" cy="969496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实现</a:t>
            </a:r>
            <a:r>
              <a:rPr lang="en-US" altLang="zh-CN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IOC</a:t>
            </a:r>
            <a:r>
              <a:rPr lang="zh-CN" altLang="en-US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的方法：注入。所谓依赖注入，就是由</a:t>
            </a:r>
            <a:r>
              <a:rPr lang="en-US" altLang="zh-CN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IOC</a:t>
            </a:r>
            <a:r>
              <a:rPr lang="zh-CN" altLang="en-US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容器在运行期间，动态地将某种依赖关系注入到对象之中。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810250" y="4039714"/>
            <a:ext cx="6096000" cy="969496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实现组件间关系从程序内部提到外部容器，也就是说由容器在运行期将组件间的某种依赖关系动态注入组件中。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7020" y="1783289"/>
            <a:ext cx="4450162" cy="3858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915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107"/>
          <p:cNvGrpSpPr>
            <a:grpSpLocks/>
          </p:cNvGrpSpPr>
          <p:nvPr/>
        </p:nvGrpSpPr>
        <p:grpSpPr bwMode="auto">
          <a:xfrm>
            <a:off x="1024751" y="415098"/>
            <a:ext cx="3072964" cy="677926"/>
            <a:chOff x="1129363" y="979710"/>
            <a:chExt cx="2304324" cy="511299"/>
          </a:xfrm>
        </p:grpSpPr>
        <p:sp>
          <p:nvSpPr>
            <p:cNvPr id="29" name="TextBox 108"/>
            <p:cNvSpPr txBox="1">
              <a:spLocks noChangeArrowheads="1"/>
            </p:cNvSpPr>
            <p:nvPr/>
          </p:nvSpPr>
          <p:spPr bwMode="auto">
            <a:xfrm>
              <a:off x="1129363" y="979710"/>
              <a:ext cx="1122950" cy="4874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3600" b="1" dirty="0">
                  <a:latin typeface="+mn-ea"/>
                  <a:ea typeface="+mn-ea"/>
                </a:rPr>
                <a:t>IOC</a:t>
              </a:r>
              <a:r>
                <a:rPr lang="zh-CN" altLang="en-US" sz="1200" b="1" dirty="0">
                  <a:latin typeface="+mn-ea"/>
                  <a:ea typeface="+mn-ea"/>
                </a:rPr>
                <a:t>（续二）</a:t>
              </a:r>
              <a:endParaRPr lang="en-US" altLang="zh-CN" sz="2400" b="1" dirty="0">
                <a:solidFill>
                  <a:prstClr val="black"/>
                </a:solidFill>
                <a:latin typeface="+mn-ea"/>
                <a:ea typeface="+mn-ea"/>
              </a:endParaRPr>
            </a:p>
          </p:txBody>
        </p:sp>
        <p:sp>
          <p:nvSpPr>
            <p:cNvPr id="30" name="矩形 109"/>
            <p:cNvSpPr>
              <a:spLocks noChangeArrowheads="1"/>
            </p:cNvSpPr>
            <p:nvPr/>
          </p:nvSpPr>
          <p:spPr bwMode="auto">
            <a:xfrm>
              <a:off x="2372042" y="1055768"/>
              <a:ext cx="1061645" cy="435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zh-CN" altLang="en-US" sz="2400" dirty="0"/>
                <a:t>控制反转</a:t>
              </a:r>
              <a:endParaRPr lang="zh-CN" altLang="en-US" sz="24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398440" y="415098"/>
            <a:ext cx="577517" cy="778772"/>
            <a:chOff x="-1" y="950495"/>
            <a:chExt cx="2382255" cy="3212432"/>
          </a:xfrm>
        </p:grpSpPr>
        <p:sp>
          <p:nvSpPr>
            <p:cNvPr id="32" name="等腰三角形 31"/>
            <p:cNvSpPr/>
            <p:nvPr/>
          </p:nvSpPr>
          <p:spPr>
            <a:xfrm rot="5400000">
              <a:off x="-415089" y="1365583"/>
              <a:ext cx="3212432" cy="2382255"/>
            </a:xfrm>
            <a:prstGeom prst="triangle">
              <a:avLst/>
            </a:prstGeom>
            <a:solidFill>
              <a:srgbClr val="B4E7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等腰三角形 32"/>
            <p:cNvSpPr/>
            <p:nvPr/>
          </p:nvSpPr>
          <p:spPr>
            <a:xfrm rot="19743492">
              <a:off x="374203" y="3029220"/>
              <a:ext cx="1151580" cy="991396"/>
            </a:xfrm>
            <a:prstGeom prst="triangle">
              <a:avLst>
                <a:gd name="adj" fmla="val 56092"/>
              </a:avLst>
            </a:prstGeom>
            <a:solidFill>
              <a:srgbClr val="EF67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矩形 1"/>
          <p:cNvSpPr/>
          <p:nvPr/>
        </p:nvSpPr>
        <p:spPr>
          <a:xfrm>
            <a:off x="8263467" y="2669531"/>
            <a:ext cx="2562577" cy="21390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dirty="0">
                <a:solidFill>
                  <a:srgbClr val="555555"/>
                </a:solidFill>
                <a:latin typeface="+mn-ea"/>
              </a:rPr>
              <a:t>在</a:t>
            </a:r>
            <a:r>
              <a:rPr lang="en-US" altLang="zh-CN" dirty="0">
                <a:solidFill>
                  <a:srgbClr val="555555"/>
                </a:solidFill>
                <a:latin typeface="+mn-ea"/>
              </a:rPr>
              <a:t>Spring</a:t>
            </a:r>
            <a:r>
              <a:rPr lang="zh-CN" altLang="en-US" dirty="0">
                <a:solidFill>
                  <a:srgbClr val="555555"/>
                </a:solidFill>
                <a:latin typeface="+mn-ea"/>
              </a:rPr>
              <a:t>中，最基本的</a:t>
            </a:r>
            <a:r>
              <a:rPr lang="en-US" altLang="zh-CN" dirty="0">
                <a:solidFill>
                  <a:srgbClr val="555555"/>
                </a:solidFill>
                <a:latin typeface="+mn-ea"/>
              </a:rPr>
              <a:t>IOC</a:t>
            </a:r>
            <a:r>
              <a:rPr lang="zh-CN" altLang="en-US" dirty="0">
                <a:solidFill>
                  <a:srgbClr val="555555"/>
                </a:solidFill>
                <a:latin typeface="+mn-ea"/>
              </a:rPr>
              <a:t>容器接口是</a:t>
            </a:r>
            <a:r>
              <a:rPr lang="en-US" altLang="zh-CN" dirty="0" err="1">
                <a:solidFill>
                  <a:srgbClr val="555555"/>
                </a:solidFill>
                <a:latin typeface="+mn-ea"/>
              </a:rPr>
              <a:t>BeanFactory</a:t>
            </a:r>
            <a:r>
              <a:rPr lang="en-US" altLang="zh-CN" dirty="0">
                <a:solidFill>
                  <a:srgbClr val="555555"/>
                </a:solidFill>
                <a:latin typeface="+mn-ea"/>
              </a:rPr>
              <a:t> - </a:t>
            </a:r>
            <a:r>
              <a:rPr lang="zh-CN" altLang="en-US" dirty="0">
                <a:solidFill>
                  <a:srgbClr val="555555"/>
                </a:solidFill>
                <a:latin typeface="+mn-ea"/>
              </a:rPr>
              <a:t>这个接口为具体的</a:t>
            </a:r>
            <a:r>
              <a:rPr lang="en-US" altLang="zh-CN" dirty="0">
                <a:solidFill>
                  <a:srgbClr val="555555"/>
                </a:solidFill>
                <a:latin typeface="+mn-ea"/>
              </a:rPr>
              <a:t>IOC</a:t>
            </a:r>
            <a:r>
              <a:rPr lang="zh-CN" altLang="en-US" dirty="0">
                <a:solidFill>
                  <a:srgbClr val="555555"/>
                </a:solidFill>
                <a:latin typeface="+mn-ea"/>
              </a:rPr>
              <a:t>容器的实现作了最基本的功能规定</a:t>
            </a:r>
            <a:endParaRPr lang="zh-CN" altLang="en-US" dirty="0">
              <a:latin typeface="+mn-ea"/>
            </a:endParaRPr>
          </a:p>
        </p:txBody>
      </p:sp>
      <p:pic>
        <p:nvPicPr>
          <p:cNvPr id="3074" name="Picture 2" descr="http://images.cnitblog.com/blog/400827/201409/172219470349285.x-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152" y="2840036"/>
            <a:ext cx="7477125" cy="361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矩形 9"/>
          <p:cNvSpPr/>
          <p:nvPr/>
        </p:nvSpPr>
        <p:spPr>
          <a:xfrm>
            <a:off x="687198" y="1542290"/>
            <a:ext cx="10025957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Spring Bean</a:t>
            </a:r>
            <a:r>
              <a:rPr lang="zh-CN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的创建是典型的工厂模式，这一系列的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Bean</a:t>
            </a:r>
            <a:r>
              <a:rPr lang="zh-CN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工厂，也即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IOC</a:t>
            </a:r>
            <a:r>
              <a:rPr lang="zh-CN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容器为开发者管理对象间的依赖关系提供了很多便利和基础服务，在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Spring</a:t>
            </a:r>
            <a:r>
              <a:rPr lang="zh-CN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中有许多的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IOC</a:t>
            </a:r>
            <a:r>
              <a:rPr lang="zh-CN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容器的实现供用户选择和使用，其相互关系如下：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577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107"/>
          <p:cNvGrpSpPr>
            <a:grpSpLocks/>
          </p:cNvGrpSpPr>
          <p:nvPr/>
        </p:nvGrpSpPr>
        <p:grpSpPr bwMode="auto">
          <a:xfrm>
            <a:off x="1042497" y="481314"/>
            <a:ext cx="3731640" cy="646332"/>
            <a:chOff x="1160423" y="909810"/>
            <a:chExt cx="2798246" cy="487471"/>
          </a:xfrm>
        </p:grpSpPr>
        <p:sp>
          <p:nvSpPr>
            <p:cNvPr id="29" name="TextBox 108"/>
            <p:cNvSpPr txBox="1">
              <a:spLocks noChangeArrowheads="1"/>
            </p:cNvSpPr>
            <p:nvPr/>
          </p:nvSpPr>
          <p:spPr bwMode="auto">
            <a:xfrm>
              <a:off x="1160423" y="909811"/>
              <a:ext cx="871626" cy="4874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36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AOP</a:t>
              </a:r>
              <a:endPara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矩形 109"/>
            <p:cNvSpPr>
              <a:spLocks noChangeArrowheads="1"/>
            </p:cNvSpPr>
            <p:nvPr/>
          </p:nvSpPr>
          <p:spPr bwMode="auto">
            <a:xfrm>
              <a:off x="2435439" y="909810"/>
              <a:ext cx="1523230" cy="4874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zh-CN" altLang="en-US" sz="2400" dirty="0"/>
                <a:t>面向切面编程</a:t>
              </a:r>
              <a:endParaRPr lang="zh-CN" altLang="en-US" sz="24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398440" y="415098"/>
            <a:ext cx="577517" cy="778772"/>
            <a:chOff x="-1" y="950495"/>
            <a:chExt cx="2382255" cy="3212432"/>
          </a:xfrm>
        </p:grpSpPr>
        <p:sp>
          <p:nvSpPr>
            <p:cNvPr id="32" name="等腰三角形 31"/>
            <p:cNvSpPr/>
            <p:nvPr/>
          </p:nvSpPr>
          <p:spPr>
            <a:xfrm rot="5400000">
              <a:off x="-415089" y="1365583"/>
              <a:ext cx="3212432" cy="2382255"/>
            </a:xfrm>
            <a:prstGeom prst="triangle">
              <a:avLst/>
            </a:prstGeom>
            <a:solidFill>
              <a:srgbClr val="B4E7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等腰三角形 32"/>
            <p:cNvSpPr/>
            <p:nvPr/>
          </p:nvSpPr>
          <p:spPr>
            <a:xfrm rot="19743492">
              <a:off x="374203" y="3029220"/>
              <a:ext cx="1151580" cy="991396"/>
            </a:xfrm>
            <a:prstGeom prst="triangle">
              <a:avLst>
                <a:gd name="adj" fmla="val 56092"/>
              </a:avLst>
            </a:prstGeom>
            <a:solidFill>
              <a:srgbClr val="EF67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7806" y="1750427"/>
            <a:ext cx="4243461" cy="167820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98440" y="2277386"/>
            <a:ext cx="6096000" cy="969496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原理：在传统的编写业务逻辑处理代码时，我们通常会习惯性地做几件事情：日志记录、事务控制及权限控制等，然后才是编写核心的业务逻辑处理代码。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47233" y="3851295"/>
            <a:ext cx="10491700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目的：把组件中众多方法中的所有共有代码全部抽取出来，放置到某个地方集中管理，然后在具体运行时，再由容器动态织入这些共有代码的话，最起码可以解决两个问题</a:t>
            </a:r>
            <a:r>
              <a:rPr lang="zh-CN" altLang="en-US" dirty="0" smtClean="0">
                <a:solidFill>
                  <a:srgbClr val="333333"/>
                </a:solidFill>
                <a:latin typeface="Arial" panose="020B0604020202020204" pitchFamily="34" charset="0"/>
              </a:rPr>
              <a:t>：</a:t>
            </a:r>
            <a:endParaRPr lang="zh-CN" altLang="en-US" dirty="0">
              <a:solidFill>
                <a:srgbClr val="333333"/>
              </a:solidFill>
              <a:latin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52642" y="4680277"/>
            <a:ext cx="9686291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333333"/>
                </a:solidFill>
                <a:latin typeface="Arial" panose="020B0604020202020204" pitchFamily="34" charset="0"/>
              </a:rPr>
              <a:t>1.Java </a:t>
            </a:r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</a:rPr>
              <a:t>EE</a:t>
            </a: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程序员在编写具体的业务逻辑处理方法时，只需关心核心的业务逻辑处理，既提高</a:t>
            </a:r>
            <a:r>
              <a:rPr lang="zh-CN" altLang="en-US" dirty="0" smtClean="0">
                <a:solidFill>
                  <a:srgbClr val="333333"/>
                </a:solidFill>
                <a:latin typeface="Arial" panose="020B0604020202020204" pitchFamily="34" charset="0"/>
              </a:rPr>
              <a:t>了工作效率</a:t>
            </a: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，又使代码变更简洁优雅。</a:t>
            </a:r>
          </a:p>
          <a:p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622405" y="5525603"/>
            <a:ext cx="9316528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333333"/>
                </a:solidFill>
                <a:latin typeface="Arial" panose="020B0604020202020204" pitchFamily="34" charset="0"/>
              </a:rPr>
              <a:t>2.</a:t>
            </a:r>
            <a:r>
              <a:rPr lang="zh-CN" altLang="en-US" dirty="0" smtClean="0">
                <a:solidFill>
                  <a:srgbClr val="333333"/>
                </a:solidFill>
                <a:latin typeface="Arial" panose="020B0604020202020204" pitchFamily="34" charset="0"/>
              </a:rPr>
              <a:t>在</a:t>
            </a: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日后的维护中由于业务逻辑代码与共有代码分开存放，而且共有代码是集中存放的，因此使维护工作变得简单轻松。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6966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107"/>
          <p:cNvGrpSpPr>
            <a:grpSpLocks/>
          </p:cNvGrpSpPr>
          <p:nvPr/>
        </p:nvGrpSpPr>
        <p:grpSpPr bwMode="auto">
          <a:xfrm>
            <a:off x="1042497" y="481314"/>
            <a:ext cx="3731640" cy="646332"/>
            <a:chOff x="1160423" y="909810"/>
            <a:chExt cx="2798246" cy="487471"/>
          </a:xfrm>
        </p:grpSpPr>
        <p:sp>
          <p:nvSpPr>
            <p:cNvPr id="29" name="TextBox 108"/>
            <p:cNvSpPr txBox="1">
              <a:spLocks noChangeArrowheads="1"/>
            </p:cNvSpPr>
            <p:nvPr/>
          </p:nvSpPr>
          <p:spPr bwMode="auto">
            <a:xfrm>
              <a:off x="1160423" y="909811"/>
              <a:ext cx="1410142" cy="4874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36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AOP</a:t>
              </a:r>
              <a:r>
                <a:rPr lang="zh-CN" altLang="en-US" sz="1400" b="1" dirty="0">
                  <a:latin typeface="+mn-ea"/>
                </a:rPr>
                <a:t>（续一）</a:t>
              </a:r>
              <a:endPara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矩形 109"/>
            <p:cNvSpPr>
              <a:spLocks noChangeArrowheads="1"/>
            </p:cNvSpPr>
            <p:nvPr/>
          </p:nvSpPr>
          <p:spPr bwMode="auto">
            <a:xfrm>
              <a:off x="2435439" y="909810"/>
              <a:ext cx="1523230" cy="4874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zh-CN" altLang="en-US" sz="2400" dirty="0"/>
                <a:t>面向切面编程</a:t>
              </a:r>
              <a:endParaRPr lang="zh-CN" altLang="en-US" sz="24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398440" y="415098"/>
            <a:ext cx="577517" cy="778772"/>
            <a:chOff x="-1" y="950495"/>
            <a:chExt cx="2382255" cy="3212432"/>
          </a:xfrm>
        </p:grpSpPr>
        <p:sp>
          <p:nvSpPr>
            <p:cNvPr id="32" name="等腰三角形 31"/>
            <p:cNvSpPr/>
            <p:nvPr/>
          </p:nvSpPr>
          <p:spPr>
            <a:xfrm rot="5400000">
              <a:off x="-415089" y="1365583"/>
              <a:ext cx="3212432" cy="2382255"/>
            </a:xfrm>
            <a:prstGeom prst="triangle">
              <a:avLst/>
            </a:prstGeom>
            <a:solidFill>
              <a:srgbClr val="B4E7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等腰三角形 32"/>
            <p:cNvSpPr/>
            <p:nvPr/>
          </p:nvSpPr>
          <p:spPr>
            <a:xfrm rot="19743492">
              <a:off x="374203" y="3029220"/>
              <a:ext cx="1151580" cy="991396"/>
            </a:xfrm>
            <a:prstGeom prst="triangle">
              <a:avLst>
                <a:gd name="adj" fmla="val 56092"/>
              </a:avLst>
            </a:prstGeom>
            <a:solidFill>
              <a:srgbClr val="EF67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矩形 4"/>
          <p:cNvSpPr/>
          <p:nvPr/>
        </p:nvSpPr>
        <p:spPr>
          <a:xfrm>
            <a:off x="680662" y="1791293"/>
            <a:ext cx="4357164" cy="15542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面向切面编程</a:t>
            </a:r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</a:rPr>
              <a:t>AOP</a:t>
            </a: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技术就是为解决共有代码这个问题而诞生的，切面就是横切面，如图所示，代表的是一个普遍存在的共有功能，例如，日志切面、权限切面及事务切面等。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87199" y="3594208"/>
            <a:ext cx="4350627" cy="15542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切面（</a:t>
            </a:r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</a:rPr>
              <a:t>Aspect</a:t>
            </a: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）：其实就是共有功能的</a:t>
            </a:r>
            <a:r>
              <a:rPr lang="zh-CN" altLang="en-US" dirty="0" smtClean="0">
                <a:solidFill>
                  <a:srgbClr val="333333"/>
                </a:solidFill>
                <a:latin typeface="Arial" panose="020B0604020202020204" pitchFamily="34" charset="0"/>
              </a:rPr>
              <a:t>实现。</a:t>
            </a: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在实际应用中通常是一个存放共有功能实现的普通</a:t>
            </a:r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</a:rPr>
              <a:t>Java</a:t>
            </a: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类，之所以能被</a:t>
            </a:r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</a:rPr>
              <a:t>AOP</a:t>
            </a: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容器识别成切面，是在配置中指定的。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5630" y="1704039"/>
            <a:ext cx="6076950" cy="3780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113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配色方案 来自PPT识色盒">
      <a:dk1>
        <a:srgbClr val="111111"/>
      </a:dk1>
      <a:lt1>
        <a:srgbClr val="FFFFFF"/>
      </a:lt1>
      <a:dk2>
        <a:srgbClr val="777777"/>
      </a:dk2>
      <a:lt2>
        <a:srgbClr val="B2B2B2"/>
      </a:lt2>
      <a:accent1>
        <a:srgbClr val="6596A5"/>
      </a:accent1>
      <a:accent2>
        <a:srgbClr val="EA7F5B"/>
      </a:accent2>
      <a:accent3>
        <a:srgbClr val="D8EBEF"/>
      </a:accent3>
      <a:accent4>
        <a:srgbClr val="89D0E6"/>
      </a:accent4>
      <a:accent5>
        <a:srgbClr val="334F5A"/>
      </a:accent5>
      <a:accent6>
        <a:srgbClr val="DFA594"/>
      </a:accent6>
      <a:hlink>
        <a:srgbClr val="373737"/>
      </a:hlink>
      <a:folHlink>
        <a:srgbClr val="6E6E6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1298</TotalTime>
  <Words>1512</Words>
  <Application>Microsoft Office PowerPoint</Application>
  <PresentationFormat>宽屏</PresentationFormat>
  <Paragraphs>127</Paragraphs>
  <Slides>17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8" baseType="lpstr">
      <vt:lpstr>microsoft yahei</vt:lpstr>
      <vt:lpstr>等线</vt:lpstr>
      <vt:lpstr>宋体</vt:lpstr>
      <vt:lpstr>微软雅黑</vt:lpstr>
      <vt:lpstr>Arial</vt:lpstr>
      <vt:lpstr>Calibri</vt:lpstr>
      <vt:lpstr>Calibri Light</vt:lpstr>
      <vt:lpstr>courier new</vt:lpstr>
      <vt:lpstr>Times New Roman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User</cp:lastModifiedBy>
  <cp:revision>53</cp:revision>
  <dcterms:created xsi:type="dcterms:W3CDTF">2014-02-10T04:46:30Z</dcterms:created>
  <dcterms:modified xsi:type="dcterms:W3CDTF">2016-03-17T15:56:56Z</dcterms:modified>
</cp:coreProperties>
</file>