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69" r:id="rId2"/>
    <p:sldId id="261" r:id="rId3"/>
    <p:sldId id="280" r:id="rId4"/>
    <p:sldId id="277" r:id="rId5"/>
    <p:sldId id="284" r:id="rId6"/>
    <p:sldId id="293" r:id="rId7"/>
    <p:sldId id="294" r:id="rId8"/>
    <p:sldId id="299" r:id="rId9"/>
    <p:sldId id="301" r:id="rId10"/>
    <p:sldId id="295" r:id="rId11"/>
    <p:sldId id="300" r:id="rId12"/>
    <p:sldId id="281" r:id="rId13"/>
    <p:sldId id="296" r:id="rId14"/>
    <p:sldId id="283" r:id="rId15"/>
    <p:sldId id="285" r:id="rId16"/>
    <p:sldId id="297" r:id="rId17"/>
    <p:sldId id="298" r:id="rId18"/>
    <p:sldId id="291" r:id="rId19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D7D7"/>
    <a:srgbClr val="AFAFAF"/>
    <a:srgbClr val="646464"/>
    <a:srgbClr val="595959"/>
    <a:srgbClr val="A5A5A5"/>
    <a:srgbClr val="E6E6E6"/>
    <a:srgbClr val="DCF2FD"/>
    <a:srgbClr val="B4E7FA"/>
    <a:srgbClr val="9F9F9F"/>
    <a:srgbClr val="EF67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5317" autoAdjust="0"/>
  </p:normalViewPr>
  <p:slideViewPr>
    <p:cSldViewPr snapToGrid="0">
      <p:cViewPr varScale="1">
        <p:scale>
          <a:sx n="80" d="100"/>
          <a:sy n="80" d="100"/>
        </p:scale>
        <p:origin x="331" y="67"/>
      </p:cViewPr>
      <p:guideLst>
        <p:guide orient="horz" pos="225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722B9E-CEDF-4F81-B93B-42725D1659E4}" type="datetimeFigureOut">
              <a:rPr lang="zh-CN" altLang="en-US" smtClean="0"/>
              <a:t>2016/3/25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7E1813-422E-4D92-B819-F579DC7CB5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2551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9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9E71B-D16D-4DB6-ADC9-88F5624CEADE}" type="datetimeFigureOut">
              <a:rPr lang="zh-CN" altLang="en-US" smtClean="0"/>
              <a:t>2016/3/25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98534-ED86-4F81-AA7C-D84505FDFD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018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9E71B-D16D-4DB6-ADC9-88F5624CEADE}" type="datetimeFigureOut">
              <a:rPr lang="zh-CN" altLang="en-US" smtClean="0"/>
              <a:t>2016/3/25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98534-ED86-4F81-AA7C-D84505FDFD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7000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4"/>
            <a:ext cx="2628900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4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9E71B-D16D-4DB6-ADC9-88F5624CEADE}" type="datetimeFigureOut">
              <a:rPr lang="zh-CN" altLang="en-US" smtClean="0"/>
              <a:t>2016/3/25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98534-ED86-4F81-AA7C-D84505FDFD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8866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9E71B-D16D-4DB6-ADC9-88F5624CEADE}" type="datetimeFigureOut">
              <a:rPr lang="zh-CN" altLang="en-US" smtClean="0"/>
              <a:t>2016/3/25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98534-ED86-4F81-AA7C-D84505FDFD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12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49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9E71B-D16D-4DB6-ADC9-88F5624CEADE}" type="datetimeFigureOut">
              <a:rPr lang="zh-CN" altLang="en-US" smtClean="0"/>
              <a:t>2016/3/25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98534-ED86-4F81-AA7C-D84505FDFD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191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9E71B-D16D-4DB6-ADC9-88F5624CEADE}" type="datetimeFigureOut">
              <a:rPr lang="zh-CN" altLang="en-US" smtClean="0"/>
              <a:t>2016/3/25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98534-ED86-4F81-AA7C-D84505FDFD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0573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9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9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9E71B-D16D-4DB6-ADC9-88F5624CEADE}" type="datetimeFigureOut">
              <a:rPr lang="zh-CN" altLang="en-US" smtClean="0"/>
              <a:t>2016/3/25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98534-ED86-4F81-AA7C-D84505FDFD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790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9E71B-D16D-4DB6-ADC9-88F5624CEADE}" type="datetimeFigureOut">
              <a:rPr lang="zh-CN" altLang="en-US" smtClean="0"/>
              <a:t>2016/3/25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98534-ED86-4F81-AA7C-D84505FDFD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6987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98534-ED86-4F81-AA7C-D84505FDFD5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8285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500"/>
            </a:lvl2pPr>
            <a:lvl3pPr marL="914377" indent="0">
              <a:buNone/>
              <a:defRPr sz="1200"/>
            </a:lvl3pPr>
            <a:lvl4pPr marL="1371566" indent="0">
              <a:buNone/>
              <a:defRPr sz="1100"/>
            </a:lvl4pPr>
            <a:lvl5pPr marL="1828754" indent="0">
              <a:buNone/>
              <a:defRPr sz="1100"/>
            </a:lvl5pPr>
            <a:lvl6pPr marL="2285943" indent="0">
              <a:buNone/>
              <a:defRPr sz="1100"/>
            </a:lvl6pPr>
            <a:lvl7pPr marL="2743131" indent="0">
              <a:buNone/>
              <a:defRPr sz="1100"/>
            </a:lvl7pPr>
            <a:lvl8pPr marL="3200320" indent="0">
              <a:buNone/>
              <a:defRPr sz="1100"/>
            </a:lvl8pPr>
            <a:lvl9pPr marL="3657509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9E71B-D16D-4DB6-ADC9-88F5624CEADE}" type="datetimeFigureOut">
              <a:rPr lang="zh-CN" altLang="en-US" smtClean="0"/>
              <a:t>2016/3/25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98534-ED86-4F81-AA7C-D84505FDFD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913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500"/>
            </a:lvl2pPr>
            <a:lvl3pPr marL="914377" indent="0">
              <a:buNone/>
              <a:defRPr sz="1200"/>
            </a:lvl3pPr>
            <a:lvl4pPr marL="1371566" indent="0">
              <a:buNone/>
              <a:defRPr sz="1100"/>
            </a:lvl4pPr>
            <a:lvl5pPr marL="1828754" indent="0">
              <a:buNone/>
              <a:defRPr sz="1100"/>
            </a:lvl5pPr>
            <a:lvl6pPr marL="2285943" indent="0">
              <a:buNone/>
              <a:defRPr sz="1100"/>
            </a:lvl6pPr>
            <a:lvl7pPr marL="2743131" indent="0">
              <a:buNone/>
              <a:defRPr sz="1100"/>
            </a:lvl7pPr>
            <a:lvl8pPr marL="3200320" indent="0">
              <a:buNone/>
              <a:defRPr sz="1100"/>
            </a:lvl8pPr>
            <a:lvl9pPr marL="3657509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9E71B-D16D-4DB6-ADC9-88F5624CEADE}" type="datetimeFigureOut">
              <a:rPr lang="zh-CN" altLang="en-US" smtClean="0"/>
              <a:t>2016/3/25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98534-ED86-4F81-AA7C-D84505FDFD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362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38" tIns="45719" rIns="91438" bIns="45719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351339"/>
          </a:xfrm>
          <a:prstGeom prst="rect">
            <a:avLst/>
          </a:prstGeom>
        </p:spPr>
        <p:txBody>
          <a:bodyPr vert="horz" lIns="91438" tIns="45719" rIns="91438" bIns="45719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9E71B-D16D-4DB6-ADC9-88F5624CEADE}" type="datetimeFigureOut">
              <a:rPr lang="zh-CN" altLang="en-US" smtClean="0"/>
              <a:t>2016/3/25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98534-ED86-4F81-AA7C-D84505FDFD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0061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anj.cn/" TargetMode="Externa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anj.cn/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yanj.cn/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hlinkClick r:id="rId2"/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7" name="等腰三角形 26"/>
          <p:cNvSpPr/>
          <p:nvPr/>
        </p:nvSpPr>
        <p:spPr>
          <a:xfrm rot="3094653">
            <a:off x="9784797" y="1534617"/>
            <a:ext cx="3175120" cy="2769139"/>
          </a:xfrm>
          <a:prstGeom prst="triangle">
            <a:avLst>
              <a:gd name="adj" fmla="val 25075"/>
            </a:avLst>
          </a:prstGeom>
          <a:solidFill>
            <a:srgbClr val="B4E7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7"/>
          <p:cNvSpPr/>
          <p:nvPr/>
        </p:nvSpPr>
        <p:spPr>
          <a:xfrm rot="2614715">
            <a:off x="10680096" y="860185"/>
            <a:ext cx="1071649" cy="1194639"/>
          </a:xfrm>
          <a:prstGeom prst="triangle">
            <a:avLst>
              <a:gd name="adj" fmla="val 43694"/>
            </a:avLst>
          </a:prstGeom>
          <a:solidFill>
            <a:srgbClr val="DCF2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8"/>
          <p:cNvSpPr/>
          <p:nvPr/>
        </p:nvSpPr>
        <p:spPr>
          <a:xfrm rot="12966541">
            <a:off x="-2099527" y="5023285"/>
            <a:ext cx="3411273" cy="1799987"/>
          </a:xfrm>
          <a:prstGeom prst="triangle">
            <a:avLst>
              <a:gd name="adj" fmla="val 21783"/>
            </a:avLst>
          </a:prstGeom>
          <a:solidFill>
            <a:srgbClr val="EF67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9"/>
          <p:cNvSpPr/>
          <p:nvPr/>
        </p:nvSpPr>
        <p:spPr>
          <a:xfrm rot="12989824">
            <a:off x="10640" y="5118292"/>
            <a:ext cx="1345557" cy="962421"/>
          </a:xfrm>
          <a:prstGeom prst="triangle">
            <a:avLst>
              <a:gd name="adj" fmla="val 43694"/>
            </a:avLst>
          </a:prstGeom>
          <a:solidFill>
            <a:srgbClr val="FFD5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212378" y="1706236"/>
            <a:ext cx="3614265" cy="646329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rgbClr val="4A4A4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en-US" altLang="zh-CN" sz="3600" b="1" dirty="0"/>
              <a:t>Spring</a:t>
            </a:r>
            <a:r>
              <a:rPr lang="zh-CN" altLang="en-US" sz="3600" b="1" dirty="0"/>
              <a:t>开源框架</a:t>
            </a:r>
            <a:endParaRPr lang="en-US" altLang="zh-CN" sz="36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1175631" y="2352568"/>
            <a:ext cx="6697540" cy="52321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>
            <a:defPPr>
              <a:defRPr lang="zh-CN"/>
            </a:defPPr>
            <a:lvl1pPr algn="ctr">
              <a:defRPr sz="3600">
                <a:solidFill>
                  <a:srgbClr val="4A4A4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800" b="1" dirty="0"/>
              <a:t>控制反转（</a:t>
            </a:r>
            <a:r>
              <a:rPr lang="en-US" altLang="zh-CN" sz="2800" b="1" dirty="0"/>
              <a:t>IOC</a:t>
            </a:r>
            <a:r>
              <a:rPr lang="zh-CN" altLang="en-US" sz="2800" b="1" dirty="0" smtClean="0"/>
              <a:t>）需求分析</a:t>
            </a:r>
            <a:endParaRPr lang="zh-CN" altLang="en-US" sz="1800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6655443" y="4039565"/>
            <a:ext cx="339138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SY1506413	</a:t>
            </a:r>
            <a:r>
              <a:rPr lang="zh-CN" altLang="en-US" b="1" dirty="0"/>
              <a:t>王旭辰</a:t>
            </a:r>
            <a:endParaRPr lang="en-US" altLang="zh-CN" b="1" dirty="0"/>
          </a:p>
          <a:p>
            <a:r>
              <a:rPr lang="en-US" altLang="zh-CN" b="1" dirty="0"/>
              <a:t>SY1506402	</a:t>
            </a:r>
            <a:r>
              <a:rPr lang="zh-CN" altLang="en-US" b="1" dirty="0"/>
              <a:t>李勃</a:t>
            </a:r>
            <a:endParaRPr lang="en-US" altLang="zh-CN" b="1" dirty="0"/>
          </a:p>
          <a:p>
            <a:r>
              <a:rPr lang="en-US" altLang="zh-CN" b="1" dirty="0"/>
              <a:t>SY1506415	</a:t>
            </a:r>
            <a:r>
              <a:rPr lang="zh-CN" altLang="en-US" b="1" dirty="0"/>
              <a:t>王昕</a:t>
            </a:r>
            <a:endParaRPr lang="en-US" altLang="zh-CN" b="1" dirty="0"/>
          </a:p>
          <a:p>
            <a:r>
              <a:rPr lang="en-US" altLang="zh-CN" b="1" dirty="0"/>
              <a:t>SY1506416	</a:t>
            </a:r>
            <a:r>
              <a:rPr lang="zh-CN" altLang="en-US" b="1" dirty="0"/>
              <a:t>林森</a:t>
            </a:r>
          </a:p>
        </p:txBody>
      </p:sp>
    </p:spTree>
    <p:extLst>
      <p:ext uri="{BB962C8B-B14F-4D97-AF65-F5344CB8AC3E}">
        <p14:creationId xmlns:p14="http://schemas.microsoft.com/office/powerpoint/2010/main" val="179074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/>
        </p:nvGrpSpPr>
        <p:grpSpPr>
          <a:xfrm>
            <a:off x="398440" y="415098"/>
            <a:ext cx="577517" cy="778772"/>
            <a:chOff x="-1" y="950495"/>
            <a:chExt cx="2382255" cy="3212432"/>
          </a:xfrm>
        </p:grpSpPr>
        <p:sp>
          <p:nvSpPr>
            <p:cNvPr id="32" name="等腰三角形 31"/>
            <p:cNvSpPr/>
            <p:nvPr/>
          </p:nvSpPr>
          <p:spPr>
            <a:xfrm rot="5400000">
              <a:off x="-415089" y="1365583"/>
              <a:ext cx="3212432" cy="2382255"/>
            </a:xfrm>
            <a:prstGeom prst="triangle">
              <a:avLst/>
            </a:prstGeom>
            <a:solidFill>
              <a:srgbClr val="B4E7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9743492">
              <a:off x="374203" y="3029220"/>
              <a:ext cx="1151580" cy="991396"/>
            </a:xfrm>
            <a:prstGeom prst="triangle">
              <a:avLst>
                <a:gd name="adj" fmla="val 56092"/>
              </a:avLst>
            </a:prstGeom>
            <a:solidFill>
              <a:srgbClr val="EF67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50014"/>
            <a:ext cx="12192000" cy="3693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96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/>
        </p:nvGrpSpPr>
        <p:grpSpPr>
          <a:xfrm>
            <a:off x="398440" y="415098"/>
            <a:ext cx="577517" cy="778772"/>
            <a:chOff x="-1" y="950495"/>
            <a:chExt cx="2382255" cy="3212432"/>
          </a:xfrm>
        </p:grpSpPr>
        <p:sp>
          <p:nvSpPr>
            <p:cNvPr id="32" name="等腰三角形 31"/>
            <p:cNvSpPr/>
            <p:nvPr/>
          </p:nvSpPr>
          <p:spPr>
            <a:xfrm rot="5400000">
              <a:off x="-415089" y="1365583"/>
              <a:ext cx="3212432" cy="2382255"/>
            </a:xfrm>
            <a:prstGeom prst="triangle">
              <a:avLst/>
            </a:prstGeom>
            <a:solidFill>
              <a:srgbClr val="B4E7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9743492">
              <a:off x="374203" y="3029220"/>
              <a:ext cx="1151580" cy="991396"/>
            </a:xfrm>
            <a:prstGeom prst="triangle">
              <a:avLst>
                <a:gd name="adj" fmla="val 56092"/>
              </a:avLst>
            </a:prstGeom>
            <a:solidFill>
              <a:srgbClr val="EF67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79955"/>
            <a:ext cx="12192000" cy="3698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7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/>
        </p:nvGrpSpPr>
        <p:grpSpPr>
          <a:xfrm>
            <a:off x="398440" y="415098"/>
            <a:ext cx="577517" cy="778772"/>
            <a:chOff x="-1" y="950495"/>
            <a:chExt cx="2382255" cy="3212432"/>
          </a:xfrm>
        </p:grpSpPr>
        <p:sp>
          <p:nvSpPr>
            <p:cNvPr id="32" name="等腰三角形 31"/>
            <p:cNvSpPr/>
            <p:nvPr/>
          </p:nvSpPr>
          <p:spPr>
            <a:xfrm rot="5400000">
              <a:off x="-415089" y="1365583"/>
              <a:ext cx="3212432" cy="2382255"/>
            </a:xfrm>
            <a:prstGeom prst="triangle">
              <a:avLst/>
            </a:prstGeom>
            <a:solidFill>
              <a:srgbClr val="B4E7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9743492">
              <a:off x="374203" y="3029220"/>
              <a:ext cx="1151580" cy="991396"/>
            </a:xfrm>
            <a:prstGeom prst="triangle">
              <a:avLst>
                <a:gd name="adj" fmla="val 56092"/>
              </a:avLst>
            </a:prstGeom>
            <a:solidFill>
              <a:srgbClr val="EF67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975958" y="4429125"/>
            <a:ext cx="74679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至此，控制反转和依赖注入最基本的需求已经完成。</a:t>
            </a:r>
            <a:endParaRPr lang="en-US" altLang="zh-CN" sz="2400" dirty="0" smtClean="0"/>
          </a:p>
          <a:p>
            <a:r>
              <a:rPr lang="zh-CN" altLang="en-US" sz="2400" dirty="0" smtClean="0"/>
              <a:t>为了提供更多的编程便利，我们还需要在这些基础功能上进行一些扩展</a:t>
            </a:r>
            <a:endParaRPr lang="zh-CN" altLang="en-US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2044"/>
            <a:ext cx="12192000" cy="3127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11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109"/>
          <p:cNvSpPr>
            <a:spLocks noChangeArrowheads="1"/>
          </p:cNvSpPr>
          <p:nvPr/>
        </p:nvSpPr>
        <p:spPr bwMode="auto">
          <a:xfrm>
            <a:off x="1338175" y="481315"/>
            <a:ext cx="295465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扩展：验证环境变量</a:t>
            </a:r>
            <a:endParaRPr lang="zh-CN" altLang="en-US" sz="24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398440" y="415098"/>
            <a:ext cx="577517" cy="778772"/>
            <a:chOff x="-1" y="950495"/>
            <a:chExt cx="2382255" cy="3212432"/>
          </a:xfrm>
        </p:grpSpPr>
        <p:sp>
          <p:nvSpPr>
            <p:cNvPr id="32" name="等腰三角形 31"/>
            <p:cNvSpPr/>
            <p:nvPr/>
          </p:nvSpPr>
          <p:spPr>
            <a:xfrm rot="5400000">
              <a:off x="-415089" y="1365583"/>
              <a:ext cx="3212432" cy="2382255"/>
            </a:xfrm>
            <a:prstGeom prst="triangle">
              <a:avLst/>
            </a:prstGeom>
            <a:solidFill>
              <a:srgbClr val="B4E7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9743492">
              <a:off x="374203" y="3029220"/>
              <a:ext cx="1151580" cy="991396"/>
            </a:xfrm>
            <a:prstGeom prst="triangle">
              <a:avLst>
                <a:gd name="adj" fmla="val 56092"/>
              </a:avLst>
            </a:prstGeom>
            <a:solidFill>
              <a:srgbClr val="EF67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1" name="图片 10"/>
          <p:cNvPicPr/>
          <p:nvPr/>
        </p:nvPicPr>
        <p:blipFill>
          <a:blip r:embed="rId2"/>
          <a:stretch>
            <a:fillRect/>
          </a:stretch>
        </p:blipFill>
        <p:spPr>
          <a:xfrm>
            <a:off x="975957" y="1214040"/>
            <a:ext cx="10668355" cy="4743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11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109"/>
          <p:cNvSpPr>
            <a:spLocks noChangeArrowheads="1"/>
          </p:cNvSpPr>
          <p:nvPr/>
        </p:nvSpPr>
        <p:spPr bwMode="auto">
          <a:xfrm>
            <a:off x="1082391" y="542873"/>
            <a:ext cx="23391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/>
              <a:t>处理不同语言</a:t>
            </a:r>
            <a:endParaRPr lang="zh-CN" altLang="en-US" sz="2800" dirty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398440" y="415098"/>
            <a:ext cx="577517" cy="778772"/>
            <a:chOff x="-1" y="950495"/>
            <a:chExt cx="2382255" cy="3212432"/>
          </a:xfrm>
        </p:grpSpPr>
        <p:sp>
          <p:nvSpPr>
            <p:cNvPr id="32" name="等腰三角形 31"/>
            <p:cNvSpPr/>
            <p:nvPr/>
          </p:nvSpPr>
          <p:spPr>
            <a:xfrm rot="5400000">
              <a:off x="-415089" y="1365583"/>
              <a:ext cx="3212432" cy="2382255"/>
            </a:xfrm>
            <a:prstGeom prst="triangle">
              <a:avLst/>
            </a:prstGeom>
            <a:solidFill>
              <a:srgbClr val="B4E7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9743492">
              <a:off x="374203" y="3029220"/>
              <a:ext cx="1151580" cy="991396"/>
            </a:xfrm>
            <a:prstGeom prst="triangle">
              <a:avLst>
                <a:gd name="adj" fmla="val 56092"/>
              </a:avLst>
            </a:prstGeom>
            <a:solidFill>
              <a:srgbClr val="EF67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0" name="图片 19"/>
          <p:cNvPicPr/>
          <p:nvPr/>
        </p:nvPicPr>
        <p:blipFill>
          <a:blip r:embed="rId2"/>
          <a:stretch>
            <a:fillRect/>
          </a:stretch>
        </p:blipFill>
        <p:spPr>
          <a:xfrm>
            <a:off x="1082389" y="1214039"/>
            <a:ext cx="10847673" cy="532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29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09"/>
          <p:cNvSpPr>
            <a:spLocks noChangeArrowheads="1"/>
          </p:cNvSpPr>
          <p:nvPr/>
        </p:nvSpPr>
        <p:spPr bwMode="auto">
          <a:xfrm>
            <a:off x="975958" y="542873"/>
            <a:ext cx="305724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/>
              <a:t>使用注解注入依赖</a:t>
            </a:r>
            <a:endParaRPr lang="zh-CN" altLang="en-US" sz="2800" dirty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98440" y="415098"/>
            <a:ext cx="577517" cy="778772"/>
            <a:chOff x="-1" y="950495"/>
            <a:chExt cx="2382255" cy="3212432"/>
          </a:xfrm>
        </p:grpSpPr>
        <p:sp>
          <p:nvSpPr>
            <p:cNvPr id="6" name="等腰三角形 5"/>
            <p:cNvSpPr/>
            <p:nvPr/>
          </p:nvSpPr>
          <p:spPr>
            <a:xfrm rot="5400000">
              <a:off x="-415089" y="1365583"/>
              <a:ext cx="3212432" cy="2382255"/>
            </a:xfrm>
            <a:prstGeom prst="triangle">
              <a:avLst/>
            </a:prstGeom>
            <a:solidFill>
              <a:srgbClr val="B4E7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等腰三角形 6"/>
            <p:cNvSpPr/>
            <p:nvPr/>
          </p:nvSpPr>
          <p:spPr>
            <a:xfrm rot="19743492">
              <a:off x="374203" y="3029220"/>
              <a:ext cx="1151580" cy="991396"/>
            </a:xfrm>
            <a:prstGeom prst="triangle">
              <a:avLst>
                <a:gd name="adj" fmla="val 56092"/>
              </a:avLst>
            </a:prstGeom>
            <a:solidFill>
              <a:srgbClr val="EF67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9" name="图片 8"/>
          <p:cNvPicPr/>
          <p:nvPr/>
        </p:nvPicPr>
        <p:blipFill>
          <a:blip r:embed="rId2"/>
          <a:stretch>
            <a:fillRect/>
          </a:stretch>
        </p:blipFill>
        <p:spPr>
          <a:xfrm>
            <a:off x="975958" y="1214040"/>
            <a:ext cx="11216042" cy="2686448"/>
          </a:xfrm>
          <a:prstGeom prst="rect">
            <a:avLst/>
          </a:prstGeom>
        </p:spPr>
      </p:pic>
      <p:pic>
        <p:nvPicPr>
          <p:cNvPr id="10" name="图片 9"/>
          <p:cNvPicPr/>
          <p:nvPr/>
        </p:nvPicPr>
        <p:blipFill>
          <a:blip r:embed="rId3"/>
          <a:stretch>
            <a:fillRect/>
          </a:stretch>
        </p:blipFill>
        <p:spPr>
          <a:xfrm>
            <a:off x="975958" y="3900488"/>
            <a:ext cx="11216042" cy="295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05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09"/>
          <p:cNvSpPr>
            <a:spLocks noChangeArrowheads="1"/>
          </p:cNvSpPr>
          <p:nvPr/>
        </p:nvSpPr>
        <p:spPr bwMode="auto">
          <a:xfrm>
            <a:off x="975958" y="542873"/>
            <a:ext cx="23391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/>
              <a:t>扩展容器功能</a:t>
            </a:r>
            <a:endParaRPr lang="zh-CN" altLang="en-US" sz="2800" dirty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98440" y="415098"/>
            <a:ext cx="577517" cy="778772"/>
            <a:chOff x="-1" y="950495"/>
            <a:chExt cx="2382255" cy="3212432"/>
          </a:xfrm>
        </p:grpSpPr>
        <p:sp>
          <p:nvSpPr>
            <p:cNvPr id="6" name="等腰三角形 5"/>
            <p:cNvSpPr/>
            <p:nvPr/>
          </p:nvSpPr>
          <p:spPr>
            <a:xfrm rot="5400000">
              <a:off x="-415089" y="1365583"/>
              <a:ext cx="3212432" cy="2382255"/>
            </a:xfrm>
            <a:prstGeom prst="triangle">
              <a:avLst/>
            </a:prstGeom>
            <a:solidFill>
              <a:srgbClr val="B4E7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等腰三角形 6"/>
            <p:cNvSpPr/>
            <p:nvPr/>
          </p:nvSpPr>
          <p:spPr>
            <a:xfrm rot="19743492">
              <a:off x="374203" y="3029220"/>
              <a:ext cx="1151580" cy="991396"/>
            </a:xfrm>
            <a:prstGeom prst="triangle">
              <a:avLst>
                <a:gd name="adj" fmla="val 56092"/>
              </a:avLst>
            </a:prstGeom>
            <a:solidFill>
              <a:srgbClr val="EF67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9" name="图片 8"/>
          <p:cNvPicPr/>
          <p:nvPr/>
        </p:nvPicPr>
        <p:blipFill>
          <a:blip r:embed="rId2"/>
          <a:stretch>
            <a:fillRect/>
          </a:stretch>
        </p:blipFill>
        <p:spPr>
          <a:xfrm>
            <a:off x="975957" y="1214040"/>
            <a:ext cx="11111267" cy="5643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69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09"/>
          <p:cNvSpPr>
            <a:spLocks noChangeArrowheads="1"/>
          </p:cNvSpPr>
          <p:nvPr/>
        </p:nvSpPr>
        <p:spPr bwMode="auto">
          <a:xfrm>
            <a:off x="975958" y="542873"/>
            <a:ext cx="34163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/>
              <a:t>使用广播器管理消息</a:t>
            </a:r>
            <a:endParaRPr lang="zh-CN" altLang="en-US" sz="2800" dirty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98440" y="415098"/>
            <a:ext cx="577517" cy="778772"/>
            <a:chOff x="-1" y="950495"/>
            <a:chExt cx="2382255" cy="3212432"/>
          </a:xfrm>
        </p:grpSpPr>
        <p:sp>
          <p:nvSpPr>
            <p:cNvPr id="6" name="等腰三角形 5"/>
            <p:cNvSpPr/>
            <p:nvPr/>
          </p:nvSpPr>
          <p:spPr>
            <a:xfrm rot="5400000">
              <a:off x="-415089" y="1365583"/>
              <a:ext cx="3212432" cy="2382255"/>
            </a:xfrm>
            <a:prstGeom prst="triangle">
              <a:avLst/>
            </a:prstGeom>
            <a:solidFill>
              <a:srgbClr val="B4E7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等腰三角形 6"/>
            <p:cNvSpPr/>
            <p:nvPr/>
          </p:nvSpPr>
          <p:spPr>
            <a:xfrm rot="19743492">
              <a:off x="374203" y="3029220"/>
              <a:ext cx="1151580" cy="991396"/>
            </a:xfrm>
            <a:prstGeom prst="triangle">
              <a:avLst>
                <a:gd name="adj" fmla="val 56092"/>
              </a:avLst>
            </a:prstGeom>
            <a:solidFill>
              <a:srgbClr val="EF67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8" name="图片 7"/>
          <p:cNvPicPr/>
          <p:nvPr/>
        </p:nvPicPr>
        <p:blipFill>
          <a:blip r:embed="rId2"/>
          <a:stretch>
            <a:fillRect/>
          </a:stretch>
        </p:blipFill>
        <p:spPr>
          <a:xfrm>
            <a:off x="975958" y="1193870"/>
            <a:ext cx="11096980" cy="3463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36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等腰三角形 2"/>
          <p:cNvSpPr/>
          <p:nvPr/>
        </p:nvSpPr>
        <p:spPr>
          <a:xfrm rot="5400000">
            <a:off x="-194841" y="2429246"/>
            <a:ext cx="2931959" cy="2542277"/>
          </a:xfrm>
          <a:prstGeom prst="triangle">
            <a:avLst/>
          </a:prstGeom>
          <a:solidFill>
            <a:srgbClr val="B4E7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/>
          </a:p>
        </p:txBody>
      </p:sp>
      <p:sp>
        <p:nvSpPr>
          <p:cNvPr id="4" name="等腰三角形 3"/>
          <p:cNvSpPr/>
          <p:nvPr/>
        </p:nvSpPr>
        <p:spPr>
          <a:xfrm rot="19743492">
            <a:off x="374467" y="2171970"/>
            <a:ext cx="1151580" cy="991396"/>
          </a:xfrm>
          <a:prstGeom prst="triangle">
            <a:avLst>
              <a:gd name="adj" fmla="val 56092"/>
            </a:avLst>
          </a:prstGeom>
          <a:solidFill>
            <a:srgbClr val="EF67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029075" y="2644208"/>
            <a:ext cx="4674871" cy="830997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rgbClr val="4A4A4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en-US" altLang="zh-CN" sz="4800" dirty="0"/>
              <a:t>THANK  YOU</a:t>
            </a:r>
            <a:endParaRPr lang="zh-CN" altLang="en-US" sz="4800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4229101" y="3969780"/>
            <a:ext cx="4137660" cy="0"/>
          </a:xfrm>
          <a:prstGeom prst="line">
            <a:avLst/>
          </a:prstGeom>
          <a:ln w="28575">
            <a:solidFill>
              <a:srgbClr val="E6E6E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4606291" y="3446275"/>
            <a:ext cx="3520440" cy="523220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US" altLang="zh-CN" sz="2800" dirty="0">
                <a:solidFill>
                  <a:srgbClr val="595959"/>
                </a:solidFill>
              </a:rPr>
              <a:t>FOR  YOUR ATTENTION</a:t>
            </a:r>
            <a:endParaRPr lang="zh-CN" altLang="en-US" sz="2800" dirty="0">
              <a:solidFill>
                <a:srgbClr val="595959"/>
              </a:solidFill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4229101" y="3475491"/>
            <a:ext cx="4137660" cy="0"/>
          </a:xfrm>
          <a:prstGeom prst="line">
            <a:avLst/>
          </a:prstGeom>
          <a:ln w="28575">
            <a:solidFill>
              <a:srgbClr val="E6E6E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矩形 10">
            <a:hlinkClick r:id="rId2"/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572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/>
        </p:nvSpPr>
        <p:spPr>
          <a:xfrm rot="5400000">
            <a:off x="-415089" y="1365584"/>
            <a:ext cx="3212432" cy="2382255"/>
          </a:xfrm>
          <a:prstGeom prst="triangle">
            <a:avLst/>
          </a:prstGeom>
          <a:solidFill>
            <a:srgbClr val="B4E7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/>
        </p:nvSpPr>
        <p:spPr>
          <a:xfrm rot="19743492">
            <a:off x="374203" y="3029221"/>
            <a:ext cx="1151580" cy="991396"/>
          </a:xfrm>
          <a:prstGeom prst="triangle">
            <a:avLst>
              <a:gd name="adj" fmla="val 56092"/>
            </a:avLst>
          </a:prstGeom>
          <a:solidFill>
            <a:srgbClr val="EF67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/>
          </a:p>
        </p:txBody>
      </p:sp>
      <p:sp>
        <p:nvSpPr>
          <p:cNvPr id="66" name="燕尾形 65"/>
          <p:cNvSpPr/>
          <p:nvPr/>
        </p:nvSpPr>
        <p:spPr>
          <a:xfrm>
            <a:off x="4198768" y="2078879"/>
            <a:ext cx="180475" cy="260993"/>
          </a:xfrm>
          <a:prstGeom prst="chevron">
            <a:avLst/>
          </a:prstGeom>
          <a:solidFill>
            <a:srgbClr val="B4E7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7" name="TextBox 108"/>
          <p:cNvSpPr txBox="1">
            <a:spLocks noChangeArrowheads="1"/>
          </p:cNvSpPr>
          <p:nvPr/>
        </p:nvSpPr>
        <p:spPr bwMode="auto">
          <a:xfrm>
            <a:off x="4435632" y="1871261"/>
            <a:ext cx="2935221" cy="553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45719">
            <a:spAutoFit/>
          </a:bodyPr>
          <a:lstStyle>
            <a:defPPr>
              <a:defRPr lang="zh-CN"/>
            </a:defPPr>
            <a:lvl1pPr algn="just">
              <a:lnSpc>
                <a:spcPct val="150000"/>
              </a:lnSpc>
              <a:defRPr sz="160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dirty="0" smtClean="0"/>
              <a:t>IOC</a:t>
            </a:r>
            <a:r>
              <a:rPr lang="zh-CN" altLang="en-US" sz="2000" dirty="0" smtClean="0"/>
              <a:t>功能需求用例图</a:t>
            </a:r>
            <a:endParaRPr lang="en-US" altLang="zh-CN" sz="2000" dirty="0"/>
          </a:p>
        </p:txBody>
      </p:sp>
      <p:sp>
        <p:nvSpPr>
          <p:cNvPr id="72" name="燕尾形 71"/>
          <p:cNvSpPr/>
          <p:nvPr/>
        </p:nvSpPr>
        <p:spPr>
          <a:xfrm>
            <a:off x="4198768" y="2751437"/>
            <a:ext cx="180475" cy="260993"/>
          </a:xfrm>
          <a:prstGeom prst="chevron">
            <a:avLst/>
          </a:prstGeom>
          <a:solidFill>
            <a:srgbClr val="B4E7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3" name="TextBox 108"/>
          <p:cNvSpPr txBox="1">
            <a:spLocks noChangeArrowheads="1"/>
          </p:cNvSpPr>
          <p:nvPr/>
        </p:nvSpPr>
        <p:spPr bwMode="auto">
          <a:xfrm>
            <a:off x="4435631" y="2575781"/>
            <a:ext cx="3279619" cy="553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45719">
            <a:spAutoFit/>
          </a:bodyPr>
          <a:lstStyle>
            <a:defPPr>
              <a:defRPr lang="zh-CN"/>
            </a:defPPr>
            <a:lvl1pPr algn="just">
              <a:lnSpc>
                <a:spcPct val="150000"/>
              </a:lnSpc>
              <a:defRPr sz="200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 smtClean="0"/>
              <a:t>配置依赖关系需求分析</a:t>
            </a:r>
            <a:endParaRPr lang="en-US" altLang="zh-CN" dirty="0"/>
          </a:p>
        </p:txBody>
      </p:sp>
      <p:sp>
        <p:nvSpPr>
          <p:cNvPr id="75" name="燕尾形 74"/>
          <p:cNvSpPr/>
          <p:nvPr/>
        </p:nvSpPr>
        <p:spPr>
          <a:xfrm>
            <a:off x="4198768" y="3408493"/>
            <a:ext cx="180475" cy="260993"/>
          </a:xfrm>
          <a:prstGeom prst="chevron">
            <a:avLst/>
          </a:prstGeom>
          <a:solidFill>
            <a:srgbClr val="B4E7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6" name="TextBox 108"/>
          <p:cNvSpPr txBox="1">
            <a:spLocks noChangeArrowheads="1"/>
          </p:cNvSpPr>
          <p:nvPr/>
        </p:nvSpPr>
        <p:spPr bwMode="auto">
          <a:xfrm>
            <a:off x="4435631" y="3232835"/>
            <a:ext cx="3451069" cy="499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45719">
            <a:spAutoFit/>
          </a:bodyPr>
          <a:lstStyle>
            <a:defPPr>
              <a:defRPr lang="zh-CN"/>
            </a:defPPr>
            <a:lvl1pPr algn="just">
              <a:lnSpc>
                <a:spcPct val="150000"/>
              </a:lnSpc>
              <a:defRPr sz="200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 smtClean="0"/>
              <a:t>注入依赖关系需求分析</a:t>
            </a:r>
            <a:endParaRPr lang="en-US" altLang="zh-CN" dirty="0"/>
          </a:p>
        </p:txBody>
      </p:sp>
      <p:sp>
        <p:nvSpPr>
          <p:cNvPr id="78" name="燕尾形 77"/>
          <p:cNvSpPr/>
          <p:nvPr/>
        </p:nvSpPr>
        <p:spPr>
          <a:xfrm>
            <a:off x="4198768" y="4081048"/>
            <a:ext cx="180475" cy="260993"/>
          </a:xfrm>
          <a:prstGeom prst="chevron">
            <a:avLst/>
          </a:prstGeom>
          <a:solidFill>
            <a:srgbClr val="B4E7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9" name="TextBox 108"/>
          <p:cNvSpPr txBox="1">
            <a:spLocks noChangeArrowheads="1"/>
          </p:cNvSpPr>
          <p:nvPr/>
        </p:nvSpPr>
        <p:spPr bwMode="auto">
          <a:xfrm>
            <a:off x="4435631" y="3905391"/>
            <a:ext cx="1723549" cy="499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45719">
            <a:spAutoFit/>
          </a:bodyPr>
          <a:lstStyle>
            <a:defPPr>
              <a:defRPr lang="zh-CN"/>
            </a:defPPr>
            <a:lvl1pPr algn="just">
              <a:lnSpc>
                <a:spcPct val="150000"/>
              </a:lnSpc>
              <a:defRPr sz="200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 smtClean="0"/>
              <a:t>其他扩展功能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26905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97360" y="677034"/>
            <a:ext cx="3076026" cy="646329"/>
          </a:xfrm>
          <a:prstGeom prst="rect">
            <a:avLst/>
          </a:prstGeom>
          <a:noFill/>
        </p:spPr>
        <p:txBody>
          <a:bodyPr wrap="square" lIns="91438" tIns="45719" rIns="91438" bIns="45719">
            <a:spAutoFit/>
          </a:bodyPr>
          <a:lstStyle/>
          <a:p>
            <a:r>
              <a:rPr lang="zh-CN" altLang="en-US" sz="3600" dirty="0" smtClean="0"/>
              <a:t>需求</a:t>
            </a:r>
            <a:r>
              <a:rPr lang="zh-CN" altLang="en-US" sz="3600" dirty="0"/>
              <a:t>用例图</a:t>
            </a:r>
            <a:endParaRPr lang="en-US" altLang="zh-CN" sz="3600" dirty="0"/>
          </a:p>
        </p:txBody>
      </p:sp>
      <p:grpSp>
        <p:nvGrpSpPr>
          <p:cNvPr id="14" name="组合 13"/>
          <p:cNvGrpSpPr/>
          <p:nvPr/>
        </p:nvGrpSpPr>
        <p:grpSpPr>
          <a:xfrm>
            <a:off x="1015998" y="610814"/>
            <a:ext cx="577517" cy="778772"/>
            <a:chOff x="-1" y="950495"/>
            <a:chExt cx="2382255" cy="3212432"/>
          </a:xfrm>
        </p:grpSpPr>
        <p:sp>
          <p:nvSpPr>
            <p:cNvPr id="15" name="等腰三角形 14"/>
            <p:cNvSpPr/>
            <p:nvPr/>
          </p:nvSpPr>
          <p:spPr>
            <a:xfrm rot="5400000">
              <a:off x="-415089" y="1365583"/>
              <a:ext cx="3212432" cy="2382255"/>
            </a:xfrm>
            <a:prstGeom prst="triangle">
              <a:avLst/>
            </a:prstGeom>
            <a:solidFill>
              <a:srgbClr val="B4E7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19743492">
              <a:off x="374203" y="3029220"/>
              <a:ext cx="1151580" cy="991396"/>
            </a:xfrm>
            <a:prstGeom prst="triangle">
              <a:avLst>
                <a:gd name="adj" fmla="val 56092"/>
              </a:avLst>
            </a:prstGeom>
            <a:solidFill>
              <a:srgbClr val="EF67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997" y="1409756"/>
            <a:ext cx="10549469" cy="497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04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>
            <a:hlinkClick r:id="rId2"/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grpSp>
        <p:nvGrpSpPr>
          <p:cNvPr id="31" name="组合 30"/>
          <p:cNvGrpSpPr/>
          <p:nvPr/>
        </p:nvGrpSpPr>
        <p:grpSpPr>
          <a:xfrm flipH="1">
            <a:off x="10355772" y="6133912"/>
            <a:ext cx="299785" cy="299785"/>
            <a:chOff x="11550315" y="6496550"/>
            <a:chExt cx="299785" cy="299785"/>
          </a:xfrm>
          <a:solidFill>
            <a:srgbClr val="DCF2FD"/>
          </a:solidFill>
        </p:grpSpPr>
        <p:sp>
          <p:nvSpPr>
            <p:cNvPr id="32" name="椭圆 31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右箭头 32"/>
            <p:cNvSpPr/>
            <p:nvPr/>
          </p:nvSpPr>
          <p:spPr>
            <a:xfrm>
              <a:off x="11640049" y="6556709"/>
              <a:ext cx="144379" cy="168442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矩形 109"/>
          <p:cNvSpPr>
            <a:spLocks noChangeArrowheads="1"/>
          </p:cNvSpPr>
          <p:nvPr/>
        </p:nvSpPr>
        <p:spPr bwMode="auto">
          <a:xfrm>
            <a:off x="1243013" y="582366"/>
            <a:ext cx="457818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dirty="0"/>
              <a:t>配置依赖关系需求分析</a:t>
            </a:r>
            <a:endParaRPr lang="en-US" altLang="zh-CN" sz="2800" dirty="0"/>
          </a:p>
        </p:txBody>
      </p:sp>
      <p:grpSp>
        <p:nvGrpSpPr>
          <p:cNvPr id="9" name="组合 8"/>
          <p:cNvGrpSpPr/>
          <p:nvPr/>
        </p:nvGrpSpPr>
        <p:grpSpPr>
          <a:xfrm>
            <a:off x="398440" y="415098"/>
            <a:ext cx="577517" cy="778772"/>
            <a:chOff x="-1" y="950495"/>
            <a:chExt cx="2382255" cy="3212432"/>
          </a:xfrm>
        </p:grpSpPr>
        <p:sp>
          <p:nvSpPr>
            <p:cNvPr id="7" name="等腰三角形 6"/>
            <p:cNvSpPr/>
            <p:nvPr/>
          </p:nvSpPr>
          <p:spPr>
            <a:xfrm rot="5400000">
              <a:off x="-415089" y="1365583"/>
              <a:ext cx="3212432" cy="2382255"/>
            </a:xfrm>
            <a:prstGeom prst="triangle">
              <a:avLst/>
            </a:prstGeom>
            <a:solidFill>
              <a:srgbClr val="B4E7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7"/>
            <p:cNvSpPr/>
            <p:nvPr/>
          </p:nvSpPr>
          <p:spPr>
            <a:xfrm rot="19743492">
              <a:off x="374203" y="3029220"/>
              <a:ext cx="1151580" cy="991396"/>
            </a:xfrm>
            <a:prstGeom prst="triangle">
              <a:avLst>
                <a:gd name="adj" fmla="val 56092"/>
              </a:avLst>
            </a:prstGeom>
            <a:solidFill>
              <a:srgbClr val="EF67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11188521" y="6193373"/>
            <a:ext cx="299785" cy="299785"/>
            <a:chOff x="11550315" y="6496550"/>
            <a:chExt cx="299785" cy="299785"/>
          </a:xfrm>
        </p:grpSpPr>
        <p:sp>
          <p:nvSpPr>
            <p:cNvPr id="29" name="椭圆 28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右箭头 29"/>
            <p:cNvSpPr/>
            <p:nvPr/>
          </p:nvSpPr>
          <p:spPr>
            <a:xfrm>
              <a:off x="11640049" y="6556709"/>
              <a:ext cx="144379" cy="168442"/>
            </a:xfrm>
            <a:prstGeom prst="rightArrow">
              <a:avLst/>
            </a:prstGeom>
            <a:solidFill>
              <a:srgbClr val="1314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0579"/>
            <a:ext cx="12192000" cy="2896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27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/>
        </p:nvGrpSpPr>
        <p:grpSpPr>
          <a:xfrm>
            <a:off x="398440" y="415098"/>
            <a:ext cx="577517" cy="778772"/>
            <a:chOff x="-1" y="950495"/>
            <a:chExt cx="2382255" cy="3212432"/>
          </a:xfrm>
        </p:grpSpPr>
        <p:sp>
          <p:nvSpPr>
            <p:cNvPr id="32" name="等腰三角形 31"/>
            <p:cNvSpPr/>
            <p:nvPr/>
          </p:nvSpPr>
          <p:spPr>
            <a:xfrm rot="5400000">
              <a:off x="-415089" y="1365583"/>
              <a:ext cx="3212432" cy="2382255"/>
            </a:xfrm>
            <a:prstGeom prst="triangle">
              <a:avLst/>
            </a:prstGeom>
            <a:solidFill>
              <a:srgbClr val="B4E7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9743492">
              <a:off x="374203" y="3029220"/>
              <a:ext cx="1151580" cy="991396"/>
            </a:xfrm>
            <a:prstGeom prst="triangle">
              <a:avLst>
                <a:gd name="adj" fmla="val 56092"/>
              </a:avLst>
            </a:prstGeom>
            <a:solidFill>
              <a:srgbClr val="EF67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3968"/>
            <a:ext cx="12192000" cy="299832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42467"/>
            <a:ext cx="12192000" cy="311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866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108"/>
          <p:cNvSpPr txBox="1">
            <a:spLocks noChangeArrowheads="1"/>
          </p:cNvSpPr>
          <p:nvPr/>
        </p:nvSpPr>
        <p:spPr bwMode="auto">
          <a:xfrm>
            <a:off x="1024750" y="542873"/>
            <a:ext cx="379142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 smtClean="0">
                <a:solidFill>
                  <a:prstClr val="black"/>
                </a:solidFill>
                <a:latin typeface="+mn-ea"/>
                <a:ea typeface="+mn-ea"/>
              </a:rPr>
              <a:t>注入依赖关系需求分析</a:t>
            </a:r>
            <a:endParaRPr lang="en-US" altLang="zh-CN" sz="2800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398440" y="415098"/>
            <a:ext cx="577517" cy="778772"/>
            <a:chOff x="-1" y="950495"/>
            <a:chExt cx="2382255" cy="3212432"/>
          </a:xfrm>
        </p:grpSpPr>
        <p:sp>
          <p:nvSpPr>
            <p:cNvPr id="32" name="等腰三角形 31"/>
            <p:cNvSpPr/>
            <p:nvPr/>
          </p:nvSpPr>
          <p:spPr>
            <a:xfrm rot="5400000">
              <a:off x="-415089" y="1365583"/>
              <a:ext cx="3212432" cy="2382255"/>
            </a:xfrm>
            <a:prstGeom prst="triangle">
              <a:avLst/>
            </a:prstGeom>
            <a:solidFill>
              <a:srgbClr val="B4E7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9743492">
              <a:off x="374203" y="3029220"/>
              <a:ext cx="1151580" cy="991396"/>
            </a:xfrm>
            <a:prstGeom prst="triangle">
              <a:avLst>
                <a:gd name="adj" fmla="val 56092"/>
              </a:avLst>
            </a:prstGeom>
            <a:solidFill>
              <a:srgbClr val="EF67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20136"/>
            <a:ext cx="12192000" cy="3417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91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/>
        </p:nvGrpSpPr>
        <p:grpSpPr>
          <a:xfrm>
            <a:off x="398440" y="415098"/>
            <a:ext cx="577517" cy="778772"/>
            <a:chOff x="-1" y="950495"/>
            <a:chExt cx="2382255" cy="3212432"/>
          </a:xfrm>
        </p:grpSpPr>
        <p:sp>
          <p:nvSpPr>
            <p:cNvPr id="32" name="等腰三角形 31"/>
            <p:cNvSpPr/>
            <p:nvPr/>
          </p:nvSpPr>
          <p:spPr>
            <a:xfrm rot="5400000">
              <a:off x="-415089" y="1365583"/>
              <a:ext cx="3212432" cy="2382255"/>
            </a:xfrm>
            <a:prstGeom prst="triangle">
              <a:avLst/>
            </a:prstGeom>
            <a:solidFill>
              <a:srgbClr val="B4E7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9743492">
              <a:off x="374203" y="3029220"/>
              <a:ext cx="1151580" cy="991396"/>
            </a:xfrm>
            <a:prstGeom prst="triangle">
              <a:avLst>
                <a:gd name="adj" fmla="val 56092"/>
              </a:avLst>
            </a:prstGeom>
            <a:solidFill>
              <a:srgbClr val="EF67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63416"/>
            <a:ext cx="12192000" cy="455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7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/>
        </p:nvGrpSpPr>
        <p:grpSpPr>
          <a:xfrm>
            <a:off x="398440" y="415098"/>
            <a:ext cx="577517" cy="778772"/>
            <a:chOff x="-1" y="950495"/>
            <a:chExt cx="2382255" cy="3212432"/>
          </a:xfrm>
        </p:grpSpPr>
        <p:sp>
          <p:nvSpPr>
            <p:cNvPr id="32" name="等腰三角形 31"/>
            <p:cNvSpPr/>
            <p:nvPr/>
          </p:nvSpPr>
          <p:spPr>
            <a:xfrm rot="5400000">
              <a:off x="-415089" y="1365583"/>
              <a:ext cx="3212432" cy="2382255"/>
            </a:xfrm>
            <a:prstGeom prst="triangle">
              <a:avLst/>
            </a:prstGeom>
            <a:solidFill>
              <a:srgbClr val="B4E7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9743492">
              <a:off x="374203" y="3029220"/>
              <a:ext cx="1151580" cy="991396"/>
            </a:xfrm>
            <a:prstGeom prst="triangle">
              <a:avLst>
                <a:gd name="adj" fmla="val 56092"/>
              </a:avLst>
            </a:prstGeom>
            <a:solidFill>
              <a:srgbClr val="EF67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4040"/>
            <a:ext cx="12192000" cy="4927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49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/>
        </p:nvGrpSpPr>
        <p:grpSpPr>
          <a:xfrm>
            <a:off x="398440" y="415098"/>
            <a:ext cx="577517" cy="778772"/>
            <a:chOff x="-1" y="950495"/>
            <a:chExt cx="2382255" cy="3212432"/>
          </a:xfrm>
        </p:grpSpPr>
        <p:sp>
          <p:nvSpPr>
            <p:cNvPr id="32" name="等腰三角形 31"/>
            <p:cNvSpPr/>
            <p:nvPr/>
          </p:nvSpPr>
          <p:spPr>
            <a:xfrm rot="5400000">
              <a:off x="-415089" y="1365583"/>
              <a:ext cx="3212432" cy="2382255"/>
            </a:xfrm>
            <a:prstGeom prst="triangle">
              <a:avLst/>
            </a:prstGeom>
            <a:solidFill>
              <a:srgbClr val="B4E7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9743492">
              <a:off x="374203" y="3029220"/>
              <a:ext cx="1151580" cy="991396"/>
            </a:xfrm>
            <a:prstGeom prst="triangle">
              <a:avLst>
                <a:gd name="adj" fmla="val 56092"/>
              </a:avLst>
            </a:prstGeom>
            <a:solidFill>
              <a:srgbClr val="EF67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6985"/>
            <a:ext cx="12192000" cy="4124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54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配色方案 来自PPT识色盒">
      <a:dk1>
        <a:srgbClr val="111111"/>
      </a:dk1>
      <a:lt1>
        <a:srgbClr val="FFFFFF"/>
      </a:lt1>
      <a:dk2>
        <a:srgbClr val="777777"/>
      </a:dk2>
      <a:lt2>
        <a:srgbClr val="B2B2B2"/>
      </a:lt2>
      <a:accent1>
        <a:srgbClr val="6596A5"/>
      </a:accent1>
      <a:accent2>
        <a:srgbClr val="EA7F5B"/>
      </a:accent2>
      <a:accent3>
        <a:srgbClr val="D8EBEF"/>
      </a:accent3>
      <a:accent4>
        <a:srgbClr val="89D0E6"/>
      </a:accent4>
      <a:accent5>
        <a:srgbClr val="334F5A"/>
      </a:accent5>
      <a:accent6>
        <a:srgbClr val="DFA594"/>
      </a:accent6>
      <a:hlink>
        <a:srgbClr val="373737"/>
      </a:hlink>
      <a:folHlink>
        <a:srgbClr val="6E6E6E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984</TotalTime>
  <Words>94</Words>
  <Application>Microsoft Office PowerPoint</Application>
  <PresentationFormat>宽屏</PresentationFormat>
  <Paragraphs>22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等线</vt:lpstr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User</cp:lastModifiedBy>
  <cp:revision>32</cp:revision>
  <dcterms:created xsi:type="dcterms:W3CDTF">2014-02-10T04:46:30Z</dcterms:created>
  <dcterms:modified xsi:type="dcterms:W3CDTF">2016-03-25T07:37:55Z</dcterms:modified>
</cp:coreProperties>
</file>