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88" r:id="rId4"/>
    <p:sldMasterId id="2147483700" r:id="rId5"/>
    <p:sldMasterId id="2147483712" r:id="rId6"/>
    <p:sldMasterId id="2147483715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8" r:id="rId9"/>
    <p:sldId id="259" r:id="rId10"/>
    <p:sldId id="260" r:id="rId11"/>
    <p:sldId id="261" r:id="rId12"/>
    <p:sldId id="270" r:id="rId13"/>
    <p:sldId id="262" r:id="rId14"/>
    <p:sldId id="263" r:id="rId15"/>
    <p:sldId id="264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75183" autoAdjust="0"/>
  </p:normalViewPr>
  <p:slideViewPr>
    <p:cSldViewPr>
      <p:cViewPr varScale="1">
        <p:scale>
          <a:sx n="96" d="100"/>
          <a:sy n="96" d="100"/>
        </p:scale>
        <p:origin x="22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C6AF-FD90-4A9A-AA56-1638DDA81D7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</p:spTree>
    <p:extLst>
      <p:ext uri="{BB962C8B-B14F-4D97-AF65-F5344CB8AC3E}">
        <p14:creationId xmlns:p14="http://schemas.microsoft.com/office/powerpoint/2010/main" val="2479518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0324-277F-4FC8-AE87-CF27A3B5CB7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C297C20-F0F7-4014-B142-09F6728AA6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28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3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62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WBS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WBS</a:t>
            </a:r>
            <a:r>
              <a:rPr lang="zh-CN" altLang="en-US" dirty="0" smtClean="0"/>
              <a:t>分解就是把项目可交付成果和项目成果和项目工作分解成较小，层次化，可定义，易于分配的</a:t>
            </a:r>
            <a:r>
              <a:rPr lang="en-US" altLang="zh-CN" dirty="0" smtClean="0"/>
              <a:t>WBS</a:t>
            </a:r>
            <a:r>
              <a:rPr lang="zh-CN" altLang="en-US" dirty="0" smtClean="0"/>
              <a:t>元素的过程。</a:t>
            </a:r>
            <a:endParaRPr lang="en-US" altLang="zh-CN" dirty="0" smtClean="0"/>
          </a:p>
          <a:p>
            <a:r>
              <a:rPr lang="en-US" altLang="zh-CN" dirty="0" smtClean="0"/>
              <a:t>100%</a:t>
            </a:r>
            <a:r>
              <a:rPr lang="zh-CN" altLang="en-US" dirty="0" smtClean="0"/>
              <a:t>原则：每一个任务都要在分解的过程中体现出来</a:t>
            </a:r>
            <a:endParaRPr lang="en-US" altLang="zh-CN" dirty="0" smtClean="0"/>
          </a:p>
          <a:p>
            <a:r>
              <a:rPr lang="zh-CN" altLang="en-US" dirty="0" smtClean="0"/>
              <a:t>唯一性原则：每一项任务都是不能重复的</a:t>
            </a:r>
            <a:endParaRPr lang="en-US" altLang="zh-CN" dirty="0" smtClean="0"/>
          </a:p>
          <a:p>
            <a:r>
              <a:rPr lang="zh-CN" altLang="en-US" dirty="0" smtClean="0"/>
              <a:t>逐步求精原则：由于初期不清楚任务，要在进行的过程中逐步细化</a:t>
            </a:r>
            <a:endParaRPr lang="en-US" altLang="zh-CN" dirty="0" smtClean="0"/>
          </a:p>
          <a:p>
            <a:r>
              <a:rPr lang="zh-CN" altLang="en-US" dirty="0" smtClean="0"/>
              <a:t>责任到人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每一项任务都要在最后分配到每一个人中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23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466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9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52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0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K cac Comm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62638"/>
            <a:ext cx="143986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A28191A-1F0C-4317-9035-EA73CB6D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3DF4-2CEF-4B53-AE1D-476678135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3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597025"/>
            <a:ext cx="77724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2885-E80D-4D24-AB56-F4CC7854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0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BC61-CE21-4F38-A7D9-94B11E51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3D56-D473-4474-B353-2EFD9B3F2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62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EFFEA-B226-4C52-9C25-128A7A19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405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7E05-80E0-4A12-8CC1-F9256AB2D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982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401F-2A75-44A4-8340-93912B01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39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7A22-FE4C-4FE2-8330-3E8BC9613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46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E8BB-0AB4-42A4-B22C-29B2380F3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2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225A-E10E-423A-9AF2-8DADE6ED1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018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8056-A200-45CA-9B7A-46E85B7FC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312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07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883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B7F71-DA13-4BD2-BCA7-1EBBD761C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62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73B217-7A39-4FE8-954D-49EAC8EFD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237312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07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FAD4AD-BB25-4343-9EAC-CF0B5EFAD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86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950EDF-C941-4C4C-B124-B149331B7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67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18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4C04-F195-42D0-B718-E9823CB3D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8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94717-51B2-4074-8B6C-284ACD339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73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B2D0A-EE73-474D-A4DB-4502A49C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BC900-1BA7-46E4-AAE4-AA6496075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9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E2D70D-772B-4C6B-AB33-E515E6045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76348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469832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172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647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6864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4533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1423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4463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51775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04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350089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5932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944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8799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115" y="191886"/>
            <a:ext cx="5852691" cy="532732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070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1951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85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20828B-BD36-4CAD-B140-522F9E75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3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F64EB-8270-473E-81BD-F81E83689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94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8A296A-BE06-4467-AEA1-9F794E9C4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00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DC753-81E6-40F8-A6E1-7F86672D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46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148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65015-5354-460B-8539-7D350DE8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2760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E52A43-ACC9-4924-8902-14ABEB77C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075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8CF9DE-DF7C-42C3-A0BE-BB7FFC9E7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92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9051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218E8A-C193-4634-8B8B-BF2A2461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862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78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1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46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" y="1588"/>
            <a:ext cx="914188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8D231C6-BA8A-4D89-B859-A955B7847E51}" type="slidenum">
              <a:rPr lang="zh-CN" altLang="en-US" sz="1600" b="0" smtClean="0">
                <a:solidFill>
                  <a:schemeClr val="tx1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b="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0" sz="1200" b="1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pPr>
              <a:defRPr/>
            </a:pPr>
            <a:fld id="{5BAE00EC-C374-4979-8E08-AEBAC6206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7" name="그림 5" descr="sk_0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423025"/>
            <a:ext cx="5762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183C66-675C-4668-A3D1-FB1D6EBCD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685703D-B427-47E0-80C7-5072D45385ED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E934FBC-C1AE-4927-B762-95D031D15B7A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3078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721156-6469-44B5-AEFA-B1F9D614767E}" type="slidenum">
              <a:rPr lang="zh-CN" altLang="en-US" sz="16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r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S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642778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1"/>
          <p:cNvSpPr>
            <a:spLocks noChangeArrowheads="1"/>
          </p:cNvSpPr>
          <p:nvPr/>
        </p:nvSpPr>
        <p:spPr bwMode="gray">
          <a:xfrm>
            <a:off x="4332288" y="6480175"/>
            <a:ext cx="4587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A3E2405-A8D7-433C-B849-816D5C9BF348}" type="slidenum">
              <a:rPr lang="en-US" altLang="en-US" sz="1000" b="1" smtClean="0">
                <a:solidFill>
                  <a:srgbClr val="000000"/>
                </a:solidFill>
                <a:latin typeface="Tahoma" pitchFamily="34" charset="0"/>
                <a:ea typeface="가는각진제목체"/>
                <a:cs typeface="가는각진제목체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00">
              <a:solidFill>
                <a:srgbClr val="000000"/>
              </a:solidFill>
              <a:latin typeface="Tahoma" pitchFamily="34" charset="0"/>
              <a:ea typeface="가는각진제목체"/>
              <a:cs typeface="가는각진제목체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>
    <p:wipe dir="r"/>
  </p:transition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A00E3A-0453-4D7E-9769-03136F50341F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F</a:t>
            </a:r>
            <a:r>
              <a:rPr lang="zh-CN" altLang="en-US" dirty="0" smtClean="0">
                <a:latin typeface="+mj-ea"/>
                <a:ea typeface="+mj-ea"/>
              </a:rPr>
              <a:t>组实验</a:t>
            </a:r>
            <a:r>
              <a:rPr lang="en-US" altLang="zh-CN" dirty="0" smtClean="0">
                <a:latin typeface="+mj-ea"/>
                <a:ea typeface="+mj-ea"/>
              </a:rPr>
              <a:t>6-8</a:t>
            </a:r>
            <a:r>
              <a:rPr lang="zh-CN" altLang="en-US" dirty="0" smtClean="0">
                <a:latin typeface="+mj-ea"/>
                <a:ea typeface="+mj-ea"/>
              </a:rPr>
              <a:t>报告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365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王昕  </a:t>
            </a:r>
            <a:r>
              <a:rPr lang="en-US" altLang="zh-CN" dirty="0">
                <a:solidFill>
                  <a:schemeClr val="bg1"/>
                </a:solidFill>
              </a:rPr>
              <a:t>SY1506415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053" y="473443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王旭辰  </a:t>
            </a:r>
            <a:r>
              <a:rPr lang="en-US" altLang="zh-CN" dirty="0">
                <a:solidFill>
                  <a:schemeClr val="bg1"/>
                </a:solidFill>
              </a:rPr>
              <a:t>SY1506413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103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林森  </a:t>
            </a:r>
            <a:r>
              <a:rPr lang="en-US" altLang="zh-CN" dirty="0">
                <a:solidFill>
                  <a:schemeClr val="bg1"/>
                </a:solidFill>
              </a:rPr>
              <a:t>SY1506416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54732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李勃    </a:t>
            </a:r>
            <a:r>
              <a:rPr lang="en-US" altLang="zh-CN" dirty="0">
                <a:solidFill>
                  <a:schemeClr val="bg1"/>
                </a:solidFill>
              </a:rPr>
              <a:t>SY1506402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772400" cy="47784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配置项：一份文档，一段代码或多个文档或工作产品的集合。它们被视为一个整体进行管理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配置管理任务：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识别和记录配置项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管理和记录配置项的变更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讨论确定变更是否符合要求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831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3.</a:t>
            </a:r>
            <a:r>
              <a:rPr lang="zh-CN" altLang="en-US" sz="2000" dirty="0" smtClean="0">
                <a:solidFill>
                  <a:srgbClr val="000000"/>
                </a:solidFill>
              </a:rPr>
              <a:t>配置管理</a:t>
            </a:r>
            <a:r>
              <a:rPr lang="zh-CN" altLang="en-US" sz="2000" dirty="0">
                <a:solidFill>
                  <a:srgbClr val="000000"/>
                </a:solidFill>
              </a:rPr>
              <a:t>工具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dirty="0">
                <a:solidFill>
                  <a:srgbClr val="000000"/>
                </a:solidFill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</a:rPr>
              <a:t>Github</a:t>
            </a:r>
            <a:r>
              <a:rPr lang="zh-CN" altLang="en-US" sz="2000" dirty="0">
                <a:solidFill>
                  <a:srgbClr val="000000"/>
                </a:solidFill>
              </a:rPr>
              <a:t>记录配置项，记录配置项的变更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dirty="0">
                <a:solidFill>
                  <a:srgbClr val="000000"/>
                </a:solidFill>
              </a:rPr>
              <a:t>管理配置项的</a:t>
            </a:r>
            <a:r>
              <a:rPr lang="zh-CN" altLang="en-US" sz="2000" dirty="0" smtClean="0">
                <a:solidFill>
                  <a:srgbClr val="000000"/>
                </a:solidFill>
              </a:rPr>
              <a:t>变更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4.</a:t>
            </a:r>
            <a:r>
              <a:rPr lang="zh-CN" altLang="en-US" sz="2000" dirty="0" smtClean="0">
                <a:solidFill>
                  <a:srgbClr val="000000"/>
                </a:solidFill>
              </a:rPr>
              <a:t>配置管理分工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06205"/>
            <a:ext cx="5753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收集的数据能反映的问题有限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计划的执行要加强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6723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5776" y="3501008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谢谢大家！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51172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zh-CN" altLang="en-US" dirty="0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001713" y="1634827"/>
            <a:ext cx="7315200" cy="936625"/>
            <a:chOff x="1296" y="1824"/>
            <a:chExt cx="2095" cy="432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667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实验</a:t>
              </a:r>
              <a:r>
                <a:rPr lang="en-US" altLang="zh-CN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：软件进度计划与控制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043608" y="2672283"/>
            <a:ext cx="7345784" cy="936625"/>
            <a:chOff x="1296" y="1824"/>
            <a:chExt cx="2077" cy="432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44" y="1884"/>
              <a:ext cx="1729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实验</a:t>
              </a:r>
              <a:r>
                <a:rPr lang="en-US" altLang="zh-CN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：工作量统计与分析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396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009315" y="3738995"/>
            <a:ext cx="7308857" cy="936625"/>
            <a:chOff x="1339" y="1820"/>
            <a:chExt cx="2093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708" y="1892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实验</a:t>
              </a:r>
              <a:r>
                <a:rPr lang="en-US" altLang="zh-CN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8:    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配置管理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339" y="1820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AutoShape 53"/>
          <p:cNvSpPr>
            <a:spLocks noChangeArrowheads="1"/>
          </p:cNvSpPr>
          <p:nvPr/>
        </p:nvSpPr>
        <p:spPr bwMode="gray">
          <a:xfrm>
            <a:off x="1043608" y="4959023"/>
            <a:ext cx="1428248" cy="936625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52"/>
          <p:cNvSpPr>
            <a:spLocks noChangeArrowheads="1"/>
          </p:cNvSpPr>
          <p:nvPr/>
        </p:nvSpPr>
        <p:spPr bwMode="gray">
          <a:xfrm>
            <a:off x="2336296" y="5218746"/>
            <a:ext cx="6020291" cy="6244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lvl="2" indent="-255588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471636"/>
      </p:ext>
    </p:extLst>
  </p:cSld>
  <p:clrMapOvr>
    <a:masterClrMapping/>
  </p:clrMapOvr>
  <p:transition advTm="136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：软件进度计划与控制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任务分解与估算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进度计划安排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进度的监控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10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任务的分解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分解方法：</a:t>
            </a:r>
            <a:r>
              <a:rPr lang="en-US" altLang="zh-CN" dirty="0" smtClean="0"/>
              <a:t>WBS</a:t>
            </a:r>
            <a:r>
              <a:rPr lang="zh-CN" altLang="en-US" dirty="0" smtClean="0"/>
              <a:t>（工作分解结构）分解法</a:t>
            </a:r>
            <a:endParaRPr lang="en-US" altLang="zh-CN" dirty="0" smtClean="0"/>
          </a:p>
          <a:p>
            <a:r>
              <a:rPr lang="zh-CN" altLang="en-US" dirty="0" smtClean="0"/>
              <a:t>表示方法：大纲法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098501"/>
            <a:ext cx="1971675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584" y="4797152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分解原则：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100%</a:t>
            </a:r>
            <a:r>
              <a:rPr lang="zh-CN" altLang="en-US" sz="2000" dirty="0" smtClean="0"/>
              <a:t>原则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唯一性原则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逐步求精原则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责任到人原则</a:t>
            </a:r>
            <a:endParaRPr lang="en-US" altLang="zh-CN" sz="20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72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进度计划和</a:t>
            </a:r>
            <a:r>
              <a:rPr lang="zh-CN" altLang="en-US" dirty="0" smtClean="0"/>
              <a:t>安排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529" y="1412776"/>
            <a:ext cx="7772400" cy="4778474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来表示进度计划和安排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5398827" cy="26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8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进度计划与安排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0" y="1700808"/>
            <a:ext cx="70961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0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进度的监控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8136904" cy="4778474"/>
          </a:xfrm>
        </p:spPr>
        <p:txBody>
          <a:bodyPr/>
          <a:lstStyle/>
          <a:p>
            <a:r>
              <a:rPr lang="zh-CN" altLang="en-US" sz="2000" dirty="0" smtClean="0"/>
              <a:t>记录工作日志，即每个成员每天每个任务投入的实际工作量与完成情况，以实现以下目标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）统计每个实验，每个制品的实际工作量与计划工作量对比。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）各种类型的任务在整个实验中的占比。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）各个阶段工作量分布，有效时间等。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依此跟踪每个实验的进展情况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开例会：通过会议记录来跟踪每个实验完成的时间节点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课堂评审：评审记录监控实验产出物的质量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5943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：工作量统计与分析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2000" dirty="0" smtClean="0"/>
              <a:t>工作量的统计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表格设计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数据收集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16832"/>
            <a:ext cx="3782368" cy="2082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332933"/>
            <a:ext cx="3744416" cy="23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：工作量的统计与分析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sz="2000" dirty="0" smtClean="0"/>
              <a:t>工作量分析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图形展示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图形分析：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</a:t>
            </a:r>
            <a:r>
              <a:rPr lang="zh-CN" altLang="en-US" sz="2000" dirty="0" smtClean="0"/>
              <a:t>了解每个人和每个阶段所占得工作量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en-US" sz="2000" dirty="0" smtClean="0"/>
              <a:t>可以调整计划任务的安排，增加关键任务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en-US" sz="2000" dirty="0" smtClean="0"/>
              <a:t>的时间。 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2796351" cy="16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主题1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3053</TotalTime>
  <Words>500</Words>
  <Application>Microsoft Office PowerPoint</Application>
  <PresentationFormat>全屏显示(4:3)</PresentationFormat>
  <Paragraphs>94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굴림</vt:lpstr>
      <vt:lpstr>맑은 고딕</vt:lpstr>
      <vt:lpstr>맑은 고딕</vt:lpstr>
      <vt:lpstr>가는각진제목체</vt:lpstr>
      <vt:lpstr>仿宋_GB2312</vt:lpstr>
      <vt:lpstr>黑体</vt:lpstr>
      <vt:lpstr>华文行楷</vt:lpstr>
      <vt:lpstr>华文新魏</vt:lpstr>
      <vt:lpstr>华文中宋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Wingdings</vt:lpstr>
      <vt:lpstr>主题1</vt:lpstr>
      <vt:lpstr>기본 디자인</vt:lpstr>
      <vt:lpstr>软件开发环境国家重点实验室</vt:lpstr>
      <vt:lpstr>1_软件开发环境国家重点实验室</vt:lpstr>
      <vt:lpstr>buaa</vt:lpstr>
      <vt:lpstr>테마1</vt:lpstr>
      <vt:lpstr>3_软件开发环境国家重点实验室</vt:lpstr>
      <vt:lpstr>F组实验6-8报告</vt:lpstr>
      <vt:lpstr>主要内容</vt:lpstr>
      <vt:lpstr>实验6：软件进度计划与控制</vt:lpstr>
      <vt:lpstr>1.任务的分解</vt:lpstr>
      <vt:lpstr>2.进度计划和安排-1</vt:lpstr>
      <vt:lpstr>2.进度计划与安排-2</vt:lpstr>
      <vt:lpstr>3.进度的监控</vt:lpstr>
      <vt:lpstr>实验7：工作量统计与分析</vt:lpstr>
      <vt:lpstr>实验7：工作量的统计与分析</vt:lpstr>
      <vt:lpstr>实验8：配置管理</vt:lpstr>
      <vt:lpstr>实验8：配置管理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内涵逻辑</dc:title>
  <dc:creator>changbing</dc:creator>
  <cp:lastModifiedBy>w</cp:lastModifiedBy>
  <cp:revision>343</cp:revision>
  <dcterms:created xsi:type="dcterms:W3CDTF">2013-12-02T04:21:01Z</dcterms:created>
  <dcterms:modified xsi:type="dcterms:W3CDTF">2016-05-05T14:04:23Z</dcterms:modified>
</cp:coreProperties>
</file>