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7" r:id="rId2"/>
    <p:sldId id="329" r:id="rId3"/>
    <p:sldId id="333" r:id="rId4"/>
    <p:sldId id="335" r:id="rId5"/>
    <p:sldId id="338" r:id="rId6"/>
    <p:sldId id="336" r:id="rId7"/>
    <p:sldId id="334" r:id="rId8"/>
    <p:sldId id="340" r:id="rId9"/>
    <p:sldId id="341" r:id="rId10"/>
    <p:sldId id="290" r:id="rId11"/>
    <p:sldId id="342" r:id="rId12"/>
    <p:sldId id="332" r:id="rId13"/>
    <p:sldId id="313"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2826" userDrawn="1">
          <p15:clr>
            <a:srgbClr val="A4A3A4"/>
          </p15:clr>
        </p15:guide>
        <p15:guide id="4" pos="5060" userDrawn="1">
          <p15:clr>
            <a:srgbClr val="A4A3A4"/>
          </p15:clr>
        </p15:guide>
        <p15:guide id="5" orient="horz" pos="2818" userDrawn="1">
          <p15:clr>
            <a:srgbClr val="A4A3A4"/>
          </p15:clr>
        </p15:guide>
        <p15:guide id="6" orient="horz" pos="1094" userDrawn="1">
          <p15:clr>
            <a:srgbClr val="A4A3A4"/>
          </p15:clr>
        </p15:guide>
        <p15:guide id="7" orient="horz" pos="1865" userDrawn="1">
          <p15:clr>
            <a:srgbClr val="A4A3A4"/>
          </p15:clr>
        </p15:guide>
        <p15:guide id="8" orient="horz" pos="2568" userDrawn="1">
          <p15:clr>
            <a:srgbClr val="A4A3A4"/>
          </p15:clr>
        </p15:guide>
        <p15:guide id="9" orient="horz" pos="2750" userDrawn="1">
          <p15:clr>
            <a:srgbClr val="A4A3A4"/>
          </p15:clr>
        </p15:guide>
        <p15:guide id="10" orient="horz" pos="22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y" initials="w" lastIdx="5" clrIdx="0">
    <p:extLst>
      <p:ext uri="{19B8F6BF-5375-455C-9EA6-DF929625EA0E}">
        <p15:presenceInfo xmlns:p15="http://schemas.microsoft.com/office/powerpoint/2012/main" userId="w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863D"/>
    <a:srgbClr val="00D661"/>
    <a:srgbClr val="3FFF96"/>
    <a:srgbClr val="09FF78"/>
    <a:srgbClr val="ED6D70"/>
    <a:srgbClr val="5B9BD5"/>
    <a:srgbClr val="ED7D31"/>
    <a:srgbClr val="0064D2"/>
    <a:srgbClr val="21F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4" autoAdjust="0"/>
    <p:restoredTop sz="68908" autoAdjust="0"/>
  </p:normalViewPr>
  <p:slideViewPr>
    <p:cSldViewPr snapToGrid="0">
      <p:cViewPr varScale="1">
        <p:scale>
          <a:sx n="80" d="100"/>
          <a:sy n="80" d="100"/>
        </p:scale>
        <p:origin x="918" y="84"/>
      </p:cViewPr>
      <p:guideLst>
        <p:guide pos="3840"/>
        <p:guide pos="2826"/>
        <p:guide pos="5060"/>
        <p:guide orient="horz" pos="2818"/>
        <p:guide orient="horz" pos="1094"/>
        <p:guide orient="horz" pos="1865"/>
        <p:guide orient="horz" pos="2568"/>
        <p:guide orient="horz" pos="2750"/>
        <p:guide orient="horz" pos="225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23F9F-904C-4304-8C16-FBC8C541B025}" type="datetimeFigureOut">
              <a:rPr lang="zh-CN" altLang="en-US" smtClean="0"/>
              <a:t>2016/5/6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AD8C6-B4FD-4464-80BC-ACF626FB369C}" type="slidenum">
              <a:rPr lang="zh-CN" altLang="en-US" smtClean="0"/>
              <a:t>‹#›</a:t>
            </a:fld>
            <a:endParaRPr lang="zh-CN" altLang="en-US"/>
          </a:p>
        </p:txBody>
      </p:sp>
    </p:spTree>
    <p:extLst>
      <p:ext uri="{BB962C8B-B14F-4D97-AF65-F5344CB8AC3E}">
        <p14:creationId xmlns:p14="http://schemas.microsoft.com/office/powerpoint/2010/main" val="103321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a:t>
            </a:fld>
            <a:endParaRPr lang="zh-CN" altLang="en-US"/>
          </a:p>
        </p:txBody>
      </p:sp>
    </p:spTree>
    <p:extLst>
      <p:ext uri="{BB962C8B-B14F-4D97-AF65-F5344CB8AC3E}">
        <p14:creationId xmlns:p14="http://schemas.microsoft.com/office/powerpoint/2010/main" val="2347352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62903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a:t>
            </a:fld>
            <a:endParaRPr lang="zh-CN" altLang="en-US"/>
          </a:p>
        </p:txBody>
      </p:sp>
    </p:spTree>
    <p:extLst>
      <p:ext uri="{BB962C8B-B14F-4D97-AF65-F5344CB8AC3E}">
        <p14:creationId xmlns:p14="http://schemas.microsoft.com/office/powerpoint/2010/main" val="21214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F278B8-C99B-453D-93AD-A061DD390242}" type="slidenum">
              <a:rPr lang="zh-CN" altLang="en-US" smtClean="0"/>
              <a:t>13</a:t>
            </a:fld>
            <a:endParaRPr lang="zh-CN" altLang="en-US"/>
          </a:p>
        </p:txBody>
      </p:sp>
    </p:spTree>
    <p:extLst>
      <p:ext uri="{BB962C8B-B14F-4D97-AF65-F5344CB8AC3E}">
        <p14:creationId xmlns:p14="http://schemas.microsoft.com/office/powerpoint/2010/main" val="645027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3</a:t>
            </a:fld>
            <a:endParaRPr lang="zh-CN" altLang="en-US"/>
          </a:p>
        </p:txBody>
      </p:sp>
    </p:spTree>
    <p:extLst>
      <p:ext uri="{BB962C8B-B14F-4D97-AF65-F5344CB8AC3E}">
        <p14:creationId xmlns:p14="http://schemas.microsoft.com/office/powerpoint/2010/main" val="338564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4</a:t>
            </a:fld>
            <a:endParaRPr lang="zh-CN" altLang="en-US"/>
          </a:p>
        </p:txBody>
      </p:sp>
    </p:spTree>
    <p:extLst>
      <p:ext uri="{BB962C8B-B14F-4D97-AF65-F5344CB8AC3E}">
        <p14:creationId xmlns:p14="http://schemas.microsoft.com/office/powerpoint/2010/main" val="15856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44171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6</a:t>
            </a:fld>
            <a:endParaRPr lang="zh-CN" altLang="en-US"/>
          </a:p>
        </p:txBody>
      </p:sp>
    </p:spTree>
    <p:extLst>
      <p:ext uri="{BB962C8B-B14F-4D97-AF65-F5344CB8AC3E}">
        <p14:creationId xmlns:p14="http://schemas.microsoft.com/office/powerpoint/2010/main" val="64678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7</a:t>
            </a:fld>
            <a:endParaRPr lang="zh-CN" altLang="en-US"/>
          </a:p>
        </p:txBody>
      </p:sp>
    </p:spTree>
    <p:extLst>
      <p:ext uri="{BB962C8B-B14F-4D97-AF65-F5344CB8AC3E}">
        <p14:creationId xmlns:p14="http://schemas.microsoft.com/office/powerpoint/2010/main" val="50263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44066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90648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a:t>
            </a:fld>
            <a:endParaRPr lang="zh-CN" altLang="en-US"/>
          </a:p>
        </p:txBody>
      </p:sp>
    </p:spTree>
    <p:extLst>
      <p:ext uri="{BB962C8B-B14F-4D97-AF65-F5344CB8AC3E}">
        <p14:creationId xmlns:p14="http://schemas.microsoft.com/office/powerpoint/2010/main" val="340621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110815"/>
      </p:ext>
    </p:extLst>
  </p:cSld>
  <p:clrMapOvr>
    <a:masterClrMapping/>
  </p:clrMapOvr>
  <p:transition spd="slow" advClick="0" advTm="4000">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03701704"/>
      </p:ext>
    </p:extLst>
  </p:cSld>
  <p:clrMapOvr>
    <a:masterClrMapping/>
  </p:clrMapOvr>
  <p:transition spd="slow" advClick="0" advTm="4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0058956"/>
      </p:ext>
    </p:extLst>
  </p:cSld>
  <p:clrMapOvr>
    <a:masterClrMapping/>
  </p:clrMapOvr>
  <p:transition spd="slow" advClick="0" advTm="4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1753906524"/>
      </p:ext>
    </p:extLst>
  </p:cSld>
  <p:clrMapOvr>
    <a:masterClrMapping/>
  </p:clrMapOvr>
  <p:transition spd="slow" advClick="0" advTm="4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3457107920"/>
      </p:ext>
    </p:extLst>
  </p:cSld>
  <p:clrMapOvr>
    <a:masterClrMapping/>
  </p:clrMapOvr>
  <p:transition spd="slow" advClick="0" advTm="4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903763336"/>
      </p:ext>
    </p:extLst>
  </p:cSld>
  <p:clrMapOvr>
    <a:masterClrMapping/>
  </p:clrMapOvr>
  <p:transition spd="slow" advClick="0" advTm="4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81333620"/>
      </p:ext>
    </p:extLst>
  </p:cSld>
  <p:clrMapOvr>
    <a:masterClrMapping/>
  </p:clrMapOvr>
  <p:transition spd="slow" advClick="0" advTm="4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21943400"/>
      </p:ext>
    </p:extLst>
  </p:cSld>
  <p:clrMapOvr>
    <a:masterClrMapping/>
  </p:clrMapOvr>
  <p:transition spd="slow" advClick="0" advTm="4000">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10995479" y="6401909"/>
            <a:ext cx="993321" cy="18001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PAGE    </a:t>
            </a:r>
            <a:fld id="{BF2E429D-D2D3-4C53-9B61-DA67DF3629EA}" type="slidenum">
              <a:rPr lang="zh-CN" altLang="en-US" sz="1400" smtClean="0"/>
              <a:pPr algn="ctr"/>
              <a:t>‹#›</a:t>
            </a:fld>
            <a:endParaRPr lang="zh-CN" altLang="en-US" sz="1400" dirty="0"/>
          </a:p>
        </p:txBody>
      </p:sp>
      <p:cxnSp>
        <p:nvCxnSpPr>
          <p:cNvPr id="6" name="直接连接符 5"/>
          <p:cNvCxnSpPr/>
          <p:nvPr userDrawn="1"/>
        </p:nvCxnSpPr>
        <p:spPr>
          <a:xfrm flipV="1">
            <a:off x="9626600" y="6634824"/>
            <a:ext cx="2362200" cy="789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userDrawn="1"/>
        </p:nvSpPr>
        <p:spPr>
          <a:xfrm>
            <a:off x="9531350" y="6340355"/>
            <a:ext cx="1582127" cy="338554"/>
          </a:xfrm>
          <a:prstGeom prst="rect">
            <a:avLst/>
          </a:prstGeom>
          <a:noFill/>
        </p:spPr>
        <p:txBody>
          <a:bodyPr wrap="square" rtlCol="0">
            <a:spAutoFit/>
          </a:bodyPr>
          <a:lstStyle/>
          <a:p>
            <a:r>
              <a:rPr lang="en-US" altLang="zh-CN" sz="1600" b="1" dirty="0" smtClean="0">
                <a:solidFill>
                  <a:schemeClr val="bg2">
                    <a:lumMod val="50000"/>
                  </a:schemeClr>
                </a:solidFill>
                <a:latin typeface="微软雅黑" panose="020B0503020204020204" pitchFamily="34" charset="-122"/>
                <a:ea typeface="微软雅黑" panose="020B0503020204020204" pitchFamily="34" charset="-122"/>
              </a:rPr>
              <a:t>FREE DESIGN</a:t>
            </a:r>
            <a:endParaRPr lang="zh-CN" altLang="en-US" sz="16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9531349" y="6634824"/>
            <a:ext cx="2581729" cy="276999"/>
          </a:xfrm>
          <a:prstGeom prst="rect">
            <a:avLst/>
          </a:prstGeom>
          <a:noFill/>
        </p:spPr>
        <p:txBody>
          <a:bodyPr wrap="square" rtlCol="0">
            <a:spAutoFit/>
          </a:bodyPr>
          <a:lstStyle/>
          <a:p>
            <a:pPr algn="ctr"/>
            <a:r>
              <a:rPr lang="en-US" altLang="zh-CN" sz="1200" spc="500" baseline="0" dirty="0" smtClean="0">
                <a:latin typeface="微软雅黑 Light" panose="020B0502040204020203" pitchFamily="34" charset="-122"/>
                <a:ea typeface="微软雅黑 Light" panose="020B0502040204020203" pitchFamily="34" charset="-122"/>
              </a:rPr>
              <a:t>www.freeto.com.cn</a:t>
            </a:r>
            <a:endParaRPr lang="zh-CN" altLang="en-US" sz="1200" spc="500" baseline="0" dirty="0">
              <a:latin typeface="微软雅黑 Light" panose="020B0502040204020203" pitchFamily="34" charset="-122"/>
              <a:ea typeface="微软雅黑 Light" panose="020B0502040204020203" pitchFamily="34" charset="-122"/>
            </a:endParaRPr>
          </a:p>
        </p:txBody>
      </p:sp>
      <p:grpSp>
        <p:nvGrpSpPr>
          <p:cNvPr id="9" name="组合 8"/>
          <p:cNvGrpSpPr/>
          <p:nvPr userDrawn="1"/>
        </p:nvGrpSpPr>
        <p:grpSpPr>
          <a:xfrm>
            <a:off x="0" y="6347770"/>
            <a:ext cx="12192000" cy="510230"/>
            <a:chOff x="0" y="6227121"/>
            <a:chExt cx="12192000" cy="510230"/>
          </a:xfrm>
        </p:grpSpPr>
        <p:sp>
          <p:nvSpPr>
            <p:cNvPr id="2" name="矩形 1"/>
            <p:cNvSpPr/>
            <p:nvPr userDrawn="1"/>
          </p:nvSpPr>
          <p:spPr>
            <a:xfrm>
              <a:off x="0" y="6227121"/>
              <a:ext cx="9547677" cy="5102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9547677" y="6233471"/>
              <a:ext cx="2644323" cy="497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userDrawn="1"/>
        </p:nvSpPr>
        <p:spPr>
          <a:xfrm>
            <a:off x="94267" y="6418219"/>
            <a:ext cx="6193411"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浮锐设计</a:t>
            </a:r>
            <a:r>
              <a:rPr lang="en-US" altLang="zh-CN" dirty="0" smtClean="0">
                <a:solidFill>
                  <a:schemeClr val="bg1"/>
                </a:solidFill>
                <a:latin typeface="微软雅黑" panose="020B0503020204020204" pitchFamily="34" charset="-122"/>
                <a:ea typeface="微软雅黑" panose="020B0503020204020204" pitchFamily="34" charset="-122"/>
              </a:rPr>
              <a:t>2015</a:t>
            </a:r>
            <a:r>
              <a:rPr lang="zh-CN" altLang="en-US" dirty="0" smtClean="0">
                <a:solidFill>
                  <a:schemeClr val="bg1"/>
                </a:solidFill>
                <a:latin typeface="微软雅黑" panose="020B0503020204020204" pitchFamily="34" charset="-122"/>
                <a:ea typeface="微软雅黑" panose="020B0503020204020204" pitchFamily="34" charset="-122"/>
              </a:rPr>
              <a:t>年终总结暨</a:t>
            </a:r>
            <a:r>
              <a:rPr lang="en-US" altLang="zh-CN" dirty="0" smtClean="0">
                <a:solidFill>
                  <a:schemeClr val="bg1"/>
                </a:solidFill>
                <a:latin typeface="微软雅黑" panose="020B0503020204020204" pitchFamily="34" charset="-122"/>
                <a:ea typeface="微软雅黑" panose="020B0503020204020204" pitchFamily="34" charset="-122"/>
              </a:rPr>
              <a:t>2016</a:t>
            </a:r>
            <a:r>
              <a:rPr lang="zh-CN" altLang="en-US" dirty="0" smtClean="0">
                <a:solidFill>
                  <a:schemeClr val="bg1"/>
                </a:solidFill>
                <a:latin typeface="微软雅黑" panose="020B0503020204020204" pitchFamily="34" charset="-122"/>
                <a:ea typeface="微软雅黑" panose="020B0503020204020204" pitchFamily="34" charset="-122"/>
              </a:rPr>
              <a:t>工作计划</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7636032" y="6418219"/>
            <a:ext cx="192816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设计师：</a:t>
            </a:r>
            <a:r>
              <a:rPr lang="en-US" altLang="zh-CN" dirty="0" smtClean="0">
                <a:solidFill>
                  <a:schemeClr val="bg1"/>
                </a:solidFill>
                <a:latin typeface="微软雅黑" panose="020B0503020204020204" pitchFamily="34" charset="-122"/>
                <a:ea typeface="微软雅黑" panose="020B0503020204020204" pitchFamily="34" charset="-122"/>
              </a:rPr>
              <a:t>SEVEN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1202214"/>
      </p:ext>
    </p:extLst>
  </p:cSld>
  <p:clrMapOvr>
    <a:masterClrMapping/>
  </p:clrMapOvr>
  <p:transition spd="slow" advClick="0" advTm="4000">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148460995"/>
      </p:ext>
    </p:extLst>
  </p:cSld>
  <p:clrMapOvr>
    <a:masterClrMapping/>
  </p:clrMapOvr>
  <p:transition spd="slow" advClick="0" advTm="4000">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2016/5/6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4107738249"/>
      </p:ext>
    </p:extLst>
  </p:cSld>
  <p:clrMapOvr>
    <a:masterClrMapping/>
  </p:clrMapOvr>
  <p:transition spd="slow" advClick="0" advTm="4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5ADEF-73A1-434D-A2DD-5D382E40FB9F}" type="datetimeFigureOut">
              <a:rPr lang="zh-CN" altLang="en-US" smtClean="0"/>
              <a:t>2016/5/6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56375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9.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notesSlide" Target="../notesSlides/notesSlide1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7.xml"/><Relationship Id="rId5" Type="http://schemas.openxmlformats.org/officeDocument/2006/relationships/tags" Target="../tags/tag19.xml"/><Relationship Id="rId4"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753644" y="1850892"/>
            <a:ext cx="4703762" cy="1358900"/>
            <a:chOff x="3690938" y="1630363"/>
            <a:chExt cx="4703762" cy="1358900"/>
          </a:xfrm>
          <a:effectLst>
            <a:outerShdw blurRad="50800" dist="38100" dir="5400000" algn="t" rotWithShape="0">
              <a:prstClr val="black">
                <a:alpha val="40000"/>
              </a:prstClr>
            </a:outerShdw>
          </a:effectLst>
        </p:grpSpPr>
        <p:sp>
          <p:nvSpPr>
            <p:cNvPr id="4" name="Freeform 12"/>
            <p:cNvSpPr>
              <a:spLocks noEditPoints="1"/>
            </p:cNvSpPr>
            <p:nvPr/>
          </p:nvSpPr>
          <p:spPr bwMode="auto">
            <a:xfrm>
              <a:off x="3690938" y="1630363"/>
              <a:ext cx="2382837" cy="1358900"/>
            </a:xfrm>
            <a:custGeom>
              <a:avLst/>
              <a:gdLst>
                <a:gd name="T0" fmla="*/ 15 w 393"/>
                <a:gd name="T1" fmla="*/ 184 h 223"/>
                <a:gd name="T2" fmla="*/ 23 w 393"/>
                <a:gd name="T3" fmla="*/ 168 h 223"/>
                <a:gd name="T4" fmla="*/ 27 w 393"/>
                <a:gd name="T5" fmla="*/ 168 h 223"/>
                <a:gd name="T6" fmla="*/ 13 w 393"/>
                <a:gd name="T7" fmla="*/ 188 h 223"/>
                <a:gd name="T8" fmla="*/ 51 w 393"/>
                <a:gd name="T9" fmla="*/ 191 h 223"/>
                <a:gd name="T10" fmla="*/ 109 w 393"/>
                <a:gd name="T11" fmla="*/ 200 h 223"/>
                <a:gd name="T12" fmla="*/ 111 w 393"/>
                <a:gd name="T13" fmla="*/ 157 h 223"/>
                <a:gd name="T14" fmla="*/ 156 w 393"/>
                <a:gd name="T15" fmla="*/ 215 h 223"/>
                <a:gd name="T16" fmla="*/ 147 w 393"/>
                <a:gd name="T17" fmla="*/ 200 h 223"/>
                <a:gd name="T18" fmla="*/ 148 w 393"/>
                <a:gd name="T19" fmla="*/ 197 h 223"/>
                <a:gd name="T20" fmla="*/ 157 w 393"/>
                <a:gd name="T21" fmla="*/ 218 h 223"/>
                <a:gd name="T22" fmla="*/ 159 w 393"/>
                <a:gd name="T23" fmla="*/ 217 h 223"/>
                <a:gd name="T24" fmla="*/ 114 w 393"/>
                <a:gd name="T25" fmla="*/ 152 h 223"/>
                <a:gd name="T26" fmla="*/ 207 w 393"/>
                <a:gd name="T27" fmla="*/ 185 h 223"/>
                <a:gd name="T28" fmla="*/ 351 w 393"/>
                <a:gd name="T29" fmla="*/ 178 h 223"/>
                <a:gd name="T30" fmla="*/ 387 w 393"/>
                <a:gd name="T31" fmla="*/ 197 h 223"/>
                <a:gd name="T32" fmla="*/ 379 w 393"/>
                <a:gd name="T33" fmla="*/ 198 h 223"/>
                <a:gd name="T34" fmla="*/ 385 w 393"/>
                <a:gd name="T35" fmla="*/ 204 h 223"/>
                <a:gd name="T36" fmla="*/ 359 w 393"/>
                <a:gd name="T37" fmla="*/ 169 h 223"/>
                <a:gd name="T38" fmla="*/ 385 w 393"/>
                <a:gd name="T39" fmla="*/ 81 h 223"/>
                <a:gd name="T40" fmla="*/ 371 w 393"/>
                <a:gd name="T41" fmla="*/ 55 h 223"/>
                <a:gd name="T42" fmla="*/ 363 w 393"/>
                <a:gd name="T43" fmla="*/ 11 h 223"/>
                <a:gd name="T44" fmla="*/ 377 w 393"/>
                <a:gd name="T45" fmla="*/ 23 h 223"/>
                <a:gd name="T46" fmla="*/ 377 w 393"/>
                <a:gd name="T47" fmla="*/ 27 h 223"/>
                <a:gd name="T48" fmla="*/ 360 w 393"/>
                <a:gd name="T49" fmla="*/ 8 h 223"/>
                <a:gd name="T50" fmla="*/ 348 w 393"/>
                <a:gd name="T51" fmla="*/ 46 h 223"/>
                <a:gd name="T52" fmla="*/ 330 w 393"/>
                <a:gd name="T53" fmla="*/ 94 h 223"/>
                <a:gd name="T54" fmla="*/ 354 w 393"/>
                <a:gd name="T55" fmla="*/ 95 h 223"/>
                <a:gd name="T56" fmla="*/ 354 w 393"/>
                <a:gd name="T57" fmla="*/ 97 h 223"/>
                <a:gd name="T58" fmla="*/ 326 w 393"/>
                <a:gd name="T59" fmla="*/ 139 h 223"/>
                <a:gd name="T60" fmla="*/ 282 w 393"/>
                <a:gd name="T61" fmla="*/ 113 h 223"/>
                <a:gd name="T62" fmla="*/ 298 w 393"/>
                <a:gd name="T63" fmla="*/ 116 h 223"/>
                <a:gd name="T64" fmla="*/ 300 w 393"/>
                <a:gd name="T65" fmla="*/ 119 h 223"/>
                <a:gd name="T66" fmla="*/ 278 w 393"/>
                <a:gd name="T67" fmla="*/ 113 h 223"/>
                <a:gd name="T68" fmla="*/ 327 w 393"/>
                <a:gd name="T69" fmla="*/ 142 h 223"/>
                <a:gd name="T70" fmla="*/ 307 w 393"/>
                <a:gd name="T71" fmla="*/ 163 h 223"/>
                <a:gd name="T72" fmla="*/ 136 w 393"/>
                <a:gd name="T73" fmla="*/ 116 h 223"/>
                <a:gd name="T74" fmla="*/ 53 w 393"/>
                <a:gd name="T75" fmla="*/ 167 h 223"/>
                <a:gd name="T76" fmla="*/ 368 w 393"/>
                <a:gd name="T77" fmla="*/ 58 h 223"/>
                <a:gd name="T78" fmla="*/ 382 w 393"/>
                <a:gd name="T79" fmla="*/ 82 h 223"/>
                <a:gd name="T80" fmla="*/ 248 w 393"/>
                <a:gd name="T81" fmla="*/ 213 h 223"/>
                <a:gd name="T82" fmla="*/ 226 w 393"/>
                <a:gd name="T83" fmla="*/ 154 h 223"/>
                <a:gd name="T84" fmla="*/ 249 w 393"/>
                <a:gd name="T85" fmla="*/ 162 h 223"/>
                <a:gd name="T86" fmla="*/ 237 w 393"/>
                <a:gd name="T87" fmla="*/ 173 h 223"/>
                <a:gd name="T88" fmla="*/ 233 w 393"/>
                <a:gd name="T89" fmla="*/ 172 h 223"/>
                <a:gd name="T90" fmla="*/ 323 w 393"/>
                <a:gd name="T91" fmla="*/ 164 h 223"/>
                <a:gd name="T92" fmla="*/ 354 w 393"/>
                <a:gd name="T93" fmla="*/ 79 h 223"/>
                <a:gd name="T94" fmla="*/ 345 w 393"/>
                <a:gd name="T95" fmla="*/ 79 h 223"/>
                <a:gd name="T96" fmla="*/ 348 w 393"/>
                <a:gd name="T97" fmla="*/ 87 h 223"/>
                <a:gd name="T98" fmla="*/ 320 w 393"/>
                <a:gd name="T99" fmla="*/ 70 h 223"/>
                <a:gd name="T100" fmla="*/ 366 w 393"/>
                <a:gd name="T101" fmla="*/ 56 h 223"/>
                <a:gd name="T102" fmla="*/ 308 w 393"/>
                <a:gd name="T103" fmla="*/ 166 h 223"/>
                <a:gd name="T104" fmla="*/ 250 w 393"/>
                <a:gd name="T105" fmla="*/ 182 h 223"/>
                <a:gd name="T106" fmla="*/ 250 w 393"/>
                <a:gd name="T107" fmla="*/ 158 h 223"/>
                <a:gd name="T108" fmla="*/ 206 w 393"/>
                <a:gd name="T109" fmla="*/ 174 h 223"/>
                <a:gd name="T110" fmla="*/ 86 w 393"/>
                <a:gd name="T111" fmla="*/ 194 h 223"/>
                <a:gd name="T112" fmla="*/ 89 w 393"/>
                <a:gd name="T113" fmla="*/ 189 h 223"/>
                <a:gd name="T114" fmla="*/ 96 w 393"/>
                <a:gd name="T115" fmla="*/ 210 h 223"/>
                <a:gd name="T116" fmla="*/ 96 w 393"/>
                <a:gd name="T117" fmla="*/ 211 h 223"/>
                <a:gd name="T118" fmla="*/ 61 w 393"/>
                <a:gd name="T119" fmla="*/ 201 h 223"/>
                <a:gd name="T120" fmla="*/ 136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53" y="167"/>
                  </a:moveTo>
                  <a:cubicBezTo>
                    <a:pt x="46" y="180"/>
                    <a:pt x="31" y="194"/>
                    <a:pt x="15" y="184"/>
                  </a:cubicBezTo>
                  <a:cubicBezTo>
                    <a:pt x="9" y="180"/>
                    <a:pt x="6" y="173"/>
                    <a:pt x="9" y="166"/>
                  </a:cubicBezTo>
                  <a:cubicBezTo>
                    <a:pt x="15" y="155"/>
                    <a:pt x="27" y="163"/>
                    <a:pt x="23" y="168"/>
                  </a:cubicBezTo>
                  <a:cubicBezTo>
                    <a:pt x="21" y="169"/>
                    <a:pt x="18" y="166"/>
                    <a:pt x="18" y="165"/>
                  </a:cubicBezTo>
                  <a:cubicBezTo>
                    <a:pt x="17" y="172"/>
                    <a:pt x="25" y="174"/>
                    <a:pt x="27" y="168"/>
                  </a:cubicBezTo>
                  <a:cubicBezTo>
                    <a:pt x="30" y="160"/>
                    <a:pt x="20" y="154"/>
                    <a:pt x="13" y="158"/>
                  </a:cubicBezTo>
                  <a:cubicBezTo>
                    <a:pt x="0" y="164"/>
                    <a:pt x="3" y="181"/>
                    <a:pt x="13" y="188"/>
                  </a:cubicBezTo>
                  <a:cubicBezTo>
                    <a:pt x="27" y="196"/>
                    <a:pt x="41" y="191"/>
                    <a:pt x="50" y="180"/>
                  </a:cubicBezTo>
                  <a:cubicBezTo>
                    <a:pt x="50" y="183"/>
                    <a:pt x="50" y="187"/>
                    <a:pt x="51" y="191"/>
                  </a:cubicBezTo>
                  <a:cubicBezTo>
                    <a:pt x="55" y="204"/>
                    <a:pt x="65" y="213"/>
                    <a:pt x="75" y="216"/>
                  </a:cubicBezTo>
                  <a:cubicBezTo>
                    <a:pt x="89" y="220"/>
                    <a:pt x="105" y="214"/>
                    <a:pt x="109" y="200"/>
                  </a:cubicBezTo>
                  <a:cubicBezTo>
                    <a:pt x="113" y="188"/>
                    <a:pt x="108" y="172"/>
                    <a:pt x="90" y="173"/>
                  </a:cubicBezTo>
                  <a:cubicBezTo>
                    <a:pt x="95" y="166"/>
                    <a:pt x="103" y="160"/>
                    <a:pt x="111" y="157"/>
                  </a:cubicBezTo>
                  <a:cubicBezTo>
                    <a:pt x="129" y="152"/>
                    <a:pt x="150" y="159"/>
                    <a:pt x="161" y="173"/>
                  </a:cubicBezTo>
                  <a:cubicBezTo>
                    <a:pt x="171" y="186"/>
                    <a:pt x="173" y="207"/>
                    <a:pt x="156" y="215"/>
                  </a:cubicBezTo>
                  <a:cubicBezTo>
                    <a:pt x="149" y="217"/>
                    <a:pt x="142" y="215"/>
                    <a:pt x="139" y="210"/>
                  </a:cubicBezTo>
                  <a:cubicBezTo>
                    <a:pt x="133" y="199"/>
                    <a:pt x="146" y="194"/>
                    <a:pt x="147" y="200"/>
                  </a:cubicBezTo>
                  <a:cubicBezTo>
                    <a:pt x="147" y="202"/>
                    <a:pt x="143" y="203"/>
                    <a:pt x="142" y="202"/>
                  </a:cubicBezTo>
                  <a:cubicBezTo>
                    <a:pt x="147" y="207"/>
                    <a:pt x="152" y="201"/>
                    <a:pt x="148" y="197"/>
                  </a:cubicBezTo>
                  <a:cubicBezTo>
                    <a:pt x="143" y="191"/>
                    <a:pt x="135" y="197"/>
                    <a:pt x="134" y="203"/>
                  </a:cubicBezTo>
                  <a:cubicBezTo>
                    <a:pt x="131" y="216"/>
                    <a:pt x="147" y="223"/>
                    <a:pt x="157" y="218"/>
                  </a:cubicBezTo>
                  <a:cubicBezTo>
                    <a:pt x="157" y="218"/>
                    <a:pt x="159" y="217"/>
                    <a:pt x="159" y="217"/>
                  </a:cubicBezTo>
                  <a:cubicBezTo>
                    <a:pt x="159" y="217"/>
                    <a:pt x="159" y="217"/>
                    <a:pt x="159" y="217"/>
                  </a:cubicBezTo>
                  <a:cubicBezTo>
                    <a:pt x="176" y="206"/>
                    <a:pt x="175" y="185"/>
                    <a:pt x="165" y="172"/>
                  </a:cubicBezTo>
                  <a:cubicBezTo>
                    <a:pt x="154" y="157"/>
                    <a:pt x="133" y="148"/>
                    <a:pt x="114" y="152"/>
                  </a:cubicBezTo>
                  <a:cubicBezTo>
                    <a:pt x="116" y="152"/>
                    <a:pt x="118" y="151"/>
                    <a:pt x="119" y="150"/>
                  </a:cubicBezTo>
                  <a:cubicBezTo>
                    <a:pt x="175" y="132"/>
                    <a:pt x="199" y="163"/>
                    <a:pt x="207" y="185"/>
                  </a:cubicBezTo>
                  <a:cubicBezTo>
                    <a:pt x="211" y="205"/>
                    <a:pt x="228" y="216"/>
                    <a:pt x="247" y="217"/>
                  </a:cubicBezTo>
                  <a:cubicBezTo>
                    <a:pt x="285" y="219"/>
                    <a:pt x="323" y="204"/>
                    <a:pt x="351" y="178"/>
                  </a:cubicBezTo>
                  <a:cubicBezTo>
                    <a:pt x="345" y="194"/>
                    <a:pt x="349" y="214"/>
                    <a:pt x="370" y="217"/>
                  </a:cubicBezTo>
                  <a:cubicBezTo>
                    <a:pt x="380" y="219"/>
                    <a:pt x="393" y="208"/>
                    <a:pt x="387" y="197"/>
                  </a:cubicBezTo>
                  <a:cubicBezTo>
                    <a:pt x="385" y="192"/>
                    <a:pt x="376" y="189"/>
                    <a:pt x="372" y="195"/>
                  </a:cubicBezTo>
                  <a:cubicBezTo>
                    <a:pt x="370" y="200"/>
                    <a:pt x="376" y="204"/>
                    <a:pt x="379" y="198"/>
                  </a:cubicBezTo>
                  <a:cubicBezTo>
                    <a:pt x="379" y="199"/>
                    <a:pt x="375" y="200"/>
                    <a:pt x="374" y="198"/>
                  </a:cubicBezTo>
                  <a:cubicBezTo>
                    <a:pt x="374" y="192"/>
                    <a:pt x="387" y="193"/>
                    <a:pt x="385" y="204"/>
                  </a:cubicBezTo>
                  <a:cubicBezTo>
                    <a:pt x="383" y="211"/>
                    <a:pt x="377" y="214"/>
                    <a:pt x="370" y="214"/>
                  </a:cubicBezTo>
                  <a:cubicBezTo>
                    <a:pt x="348" y="210"/>
                    <a:pt x="349" y="184"/>
                    <a:pt x="359" y="169"/>
                  </a:cubicBezTo>
                  <a:cubicBezTo>
                    <a:pt x="360" y="168"/>
                    <a:pt x="361" y="167"/>
                    <a:pt x="362" y="166"/>
                  </a:cubicBezTo>
                  <a:cubicBezTo>
                    <a:pt x="382" y="142"/>
                    <a:pt x="392" y="109"/>
                    <a:pt x="385" y="81"/>
                  </a:cubicBezTo>
                  <a:cubicBezTo>
                    <a:pt x="383" y="71"/>
                    <a:pt x="378" y="62"/>
                    <a:pt x="371" y="55"/>
                  </a:cubicBezTo>
                  <a:cubicBezTo>
                    <a:pt x="371" y="55"/>
                    <a:pt x="371" y="55"/>
                    <a:pt x="371" y="55"/>
                  </a:cubicBezTo>
                  <a:cubicBezTo>
                    <a:pt x="367" y="51"/>
                    <a:pt x="364" y="48"/>
                    <a:pt x="361" y="43"/>
                  </a:cubicBezTo>
                  <a:cubicBezTo>
                    <a:pt x="354" y="33"/>
                    <a:pt x="355" y="21"/>
                    <a:pt x="363" y="11"/>
                  </a:cubicBezTo>
                  <a:cubicBezTo>
                    <a:pt x="369" y="7"/>
                    <a:pt x="376" y="6"/>
                    <a:pt x="382" y="10"/>
                  </a:cubicBezTo>
                  <a:cubicBezTo>
                    <a:pt x="391" y="19"/>
                    <a:pt x="380" y="29"/>
                    <a:pt x="377" y="23"/>
                  </a:cubicBezTo>
                  <a:cubicBezTo>
                    <a:pt x="376" y="21"/>
                    <a:pt x="380" y="19"/>
                    <a:pt x="381" y="20"/>
                  </a:cubicBezTo>
                  <a:cubicBezTo>
                    <a:pt x="375" y="16"/>
                    <a:pt x="371" y="24"/>
                    <a:pt x="377" y="27"/>
                  </a:cubicBezTo>
                  <a:cubicBezTo>
                    <a:pt x="384" y="30"/>
                    <a:pt x="390" y="22"/>
                    <a:pt x="389" y="16"/>
                  </a:cubicBezTo>
                  <a:cubicBezTo>
                    <a:pt x="387" y="1"/>
                    <a:pt x="369" y="0"/>
                    <a:pt x="360" y="8"/>
                  </a:cubicBezTo>
                  <a:cubicBezTo>
                    <a:pt x="348" y="21"/>
                    <a:pt x="350" y="36"/>
                    <a:pt x="359" y="48"/>
                  </a:cubicBezTo>
                  <a:cubicBezTo>
                    <a:pt x="356" y="47"/>
                    <a:pt x="352" y="46"/>
                    <a:pt x="348" y="46"/>
                  </a:cubicBezTo>
                  <a:cubicBezTo>
                    <a:pt x="330" y="45"/>
                    <a:pt x="317" y="56"/>
                    <a:pt x="316" y="71"/>
                  </a:cubicBezTo>
                  <a:cubicBezTo>
                    <a:pt x="316" y="82"/>
                    <a:pt x="321" y="89"/>
                    <a:pt x="330" y="94"/>
                  </a:cubicBezTo>
                  <a:cubicBezTo>
                    <a:pt x="340" y="99"/>
                    <a:pt x="348" y="94"/>
                    <a:pt x="352" y="88"/>
                  </a:cubicBezTo>
                  <a:cubicBezTo>
                    <a:pt x="353" y="90"/>
                    <a:pt x="353" y="92"/>
                    <a:pt x="354" y="95"/>
                  </a:cubicBezTo>
                  <a:cubicBezTo>
                    <a:pt x="354" y="95"/>
                    <a:pt x="354" y="95"/>
                    <a:pt x="354" y="95"/>
                  </a:cubicBezTo>
                  <a:cubicBezTo>
                    <a:pt x="354" y="97"/>
                    <a:pt x="354" y="97"/>
                    <a:pt x="354" y="97"/>
                  </a:cubicBezTo>
                  <a:cubicBezTo>
                    <a:pt x="354" y="97"/>
                    <a:pt x="354" y="97"/>
                    <a:pt x="354" y="97"/>
                  </a:cubicBezTo>
                  <a:cubicBezTo>
                    <a:pt x="356" y="117"/>
                    <a:pt x="342" y="132"/>
                    <a:pt x="326" y="139"/>
                  </a:cubicBezTo>
                  <a:cubicBezTo>
                    <a:pt x="315" y="143"/>
                    <a:pt x="304" y="143"/>
                    <a:pt x="293" y="137"/>
                  </a:cubicBezTo>
                  <a:cubicBezTo>
                    <a:pt x="284" y="132"/>
                    <a:pt x="280" y="124"/>
                    <a:pt x="282" y="113"/>
                  </a:cubicBezTo>
                  <a:cubicBezTo>
                    <a:pt x="284" y="107"/>
                    <a:pt x="289" y="102"/>
                    <a:pt x="296" y="103"/>
                  </a:cubicBezTo>
                  <a:cubicBezTo>
                    <a:pt x="307" y="105"/>
                    <a:pt x="304" y="118"/>
                    <a:pt x="298" y="116"/>
                  </a:cubicBezTo>
                  <a:cubicBezTo>
                    <a:pt x="297" y="115"/>
                    <a:pt x="299" y="110"/>
                    <a:pt x="300" y="111"/>
                  </a:cubicBezTo>
                  <a:cubicBezTo>
                    <a:pt x="293" y="111"/>
                    <a:pt x="295" y="119"/>
                    <a:pt x="300" y="119"/>
                  </a:cubicBezTo>
                  <a:cubicBezTo>
                    <a:pt x="308" y="117"/>
                    <a:pt x="308" y="108"/>
                    <a:pt x="304" y="104"/>
                  </a:cubicBezTo>
                  <a:cubicBezTo>
                    <a:pt x="295" y="94"/>
                    <a:pt x="281" y="102"/>
                    <a:pt x="278" y="113"/>
                  </a:cubicBezTo>
                  <a:cubicBezTo>
                    <a:pt x="276" y="124"/>
                    <a:pt x="280" y="134"/>
                    <a:pt x="291" y="140"/>
                  </a:cubicBezTo>
                  <a:cubicBezTo>
                    <a:pt x="302" y="147"/>
                    <a:pt x="315" y="147"/>
                    <a:pt x="327" y="142"/>
                  </a:cubicBezTo>
                  <a:cubicBezTo>
                    <a:pt x="338" y="138"/>
                    <a:pt x="349" y="130"/>
                    <a:pt x="354" y="118"/>
                  </a:cubicBezTo>
                  <a:cubicBezTo>
                    <a:pt x="349" y="142"/>
                    <a:pt x="331" y="159"/>
                    <a:pt x="307" y="163"/>
                  </a:cubicBezTo>
                  <a:cubicBezTo>
                    <a:pt x="301" y="164"/>
                    <a:pt x="295" y="164"/>
                    <a:pt x="289" y="163"/>
                  </a:cubicBezTo>
                  <a:cubicBezTo>
                    <a:pt x="233" y="156"/>
                    <a:pt x="206" y="111"/>
                    <a:pt x="136" y="116"/>
                  </a:cubicBezTo>
                  <a:cubicBezTo>
                    <a:pt x="107" y="118"/>
                    <a:pt x="80" y="130"/>
                    <a:pt x="63" y="150"/>
                  </a:cubicBezTo>
                  <a:cubicBezTo>
                    <a:pt x="59" y="155"/>
                    <a:pt x="55" y="161"/>
                    <a:pt x="53" y="167"/>
                  </a:cubicBezTo>
                  <a:close/>
                  <a:moveTo>
                    <a:pt x="366" y="56"/>
                  </a:moveTo>
                  <a:cubicBezTo>
                    <a:pt x="367" y="56"/>
                    <a:pt x="367" y="57"/>
                    <a:pt x="368" y="58"/>
                  </a:cubicBezTo>
                  <a:cubicBezTo>
                    <a:pt x="368" y="58"/>
                    <a:pt x="368" y="58"/>
                    <a:pt x="368" y="58"/>
                  </a:cubicBezTo>
                  <a:cubicBezTo>
                    <a:pt x="375" y="64"/>
                    <a:pt x="379" y="73"/>
                    <a:pt x="382" y="82"/>
                  </a:cubicBezTo>
                  <a:cubicBezTo>
                    <a:pt x="387" y="109"/>
                    <a:pt x="378" y="140"/>
                    <a:pt x="359" y="164"/>
                  </a:cubicBezTo>
                  <a:cubicBezTo>
                    <a:pt x="333" y="195"/>
                    <a:pt x="289" y="215"/>
                    <a:pt x="248" y="213"/>
                  </a:cubicBezTo>
                  <a:cubicBezTo>
                    <a:pt x="230" y="212"/>
                    <a:pt x="214" y="203"/>
                    <a:pt x="210" y="185"/>
                  </a:cubicBezTo>
                  <a:cubicBezTo>
                    <a:pt x="207" y="170"/>
                    <a:pt x="215" y="157"/>
                    <a:pt x="226" y="154"/>
                  </a:cubicBezTo>
                  <a:cubicBezTo>
                    <a:pt x="227" y="154"/>
                    <a:pt x="227" y="154"/>
                    <a:pt x="227" y="154"/>
                  </a:cubicBezTo>
                  <a:cubicBezTo>
                    <a:pt x="235" y="152"/>
                    <a:pt x="243" y="155"/>
                    <a:pt x="249" y="162"/>
                  </a:cubicBezTo>
                  <a:cubicBezTo>
                    <a:pt x="252" y="168"/>
                    <a:pt x="252" y="175"/>
                    <a:pt x="247" y="179"/>
                  </a:cubicBezTo>
                  <a:cubicBezTo>
                    <a:pt x="239" y="186"/>
                    <a:pt x="232" y="176"/>
                    <a:pt x="237" y="173"/>
                  </a:cubicBezTo>
                  <a:cubicBezTo>
                    <a:pt x="239" y="173"/>
                    <a:pt x="240" y="177"/>
                    <a:pt x="239" y="177"/>
                  </a:cubicBezTo>
                  <a:cubicBezTo>
                    <a:pt x="243" y="172"/>
                    <a:pt x="236" y="168"/>
                    <a:pt x="233" y="172"/>
                  </a:cubicBezTo>
                  <a:cubicBezTo>
                    <a:pt x="229" y="182"/>
                    <a:pt x="239" y="186"/>
                    <a:pt x="245" y="186"/>
                  </a:cubicBezTo>
                  <a:cubicBezTo>
                    <a:pt x="272" y="186"/>
                    <a:pt x="300" y="177"/>
                    <a:pt x="323" y="164"/>
                  </a:cubicBezTo>
                  <a:cubicBezTo>
                    <a:pt x="342" y="153"/>
                    <a:pt x="357" y="135"/>
                    <a:pt x="359" y="110"/>
                  </a:cubicBezTo>
                  <a:cubicBezTo>
                    <a:pt x="359" y="103"/>
                    <a:pt x="359" y="92"/>
                    <a:pt x="354" y="79"/>
                  </a:cubicBezTo>
                  <a:cubicBezTo>
                    <a:pt x="352" y="74"/>
                    <a:pt x="344" y="69"/>
                    <a:pt x="339" y="74"/>
                  </a:cubicBezTo>
                  <a:cubicBezTo>
                    <a:pt x="335" y="78"/>
                    <a:pt x="341" y="84"/>
                    <a:pt x="345" y="79"/>
                  </a:cubicBezTo>
                  <a:cubicBezTo>
                    <a:pt x="345" y="80"/>
                    <a:pt x="340" y="79"/>
                    <a:pt x="341" y="77"/>
                  </a:cubicBezTo>
                  <a:cubicBezTo>
                    <a:pt x="342" y="72"/>
                    <a:pt x="354" y="77"/>
                    <a:pt x="348" y="87"/>
                  </a:cubicBezTo>
                  <a:cubicBezTo>
                    <a:pt x="345" y="92"/>
                    <a:pt x="338" y="93"/>
                    <a:pt x="332" y="91"/>
                  </a:cubicBezTo>
                  <a:cubicBezTo>
                    <a:pt x="324" y="87"/>
                    <a:pt x="319" y="79"/>
                    <a:pt x="320" y="70"/>
                  </a:cubicBezTo>
                  <a:cubicBezTo>
                    <a:pt x="322" y="58"/>
                    <a:pt x="333" y="49"/>
                    <a:pt x="348" y="49"/>
                  </a:cubicBezTo>
                  <a:cubicBezTo>
                    <a:pt x="355" y="50"/>
                    <a:pt x="361" y="52"/>
                    <a:pt x="366" y="56"/>
                  </a:cubicBezTo>
                  <a:close/>
                  <a:moveTo>
                    <a:pt x="289" y="167"/>
                  </a:moveTo>
                  <a:cubicBezTo>
                    <a:pt x="295" y="167"/>
                    <a:pt x="301" y="167"/>
                    <a:pt x="308" y="166"/>
                  </a:cubicBezTo>
                  <a:cubicBezTo>
                    <a:pt x="312" y="165"/>
                    <a:pt x="313" y="165"/>
                    <a:pt x="315" y="164"/>
                  </a:cubicBezTo>
                  <a:cubicBezTo>
                    <a:pt x="296" y="175"/>
                    <a:pt x="272" y="181"/>
                    <a:pt x="250" y="182"/>
                  </a:cubicBezTo>
                  <a:cubicBezTo>
                    <a:pt x="256" y="176"/>
                    <a:pt x="256" y="165"/>
                    <a:pt x="250" y="158"/>
                  </a:cubicBezTo>
                  <a:cubicBezTo>
                    <a:pt x="250" y="158"/>
                    <a:pt x="250" y="158"/>
                    <a:pt x="250" y="158"/>
                  </a:cubicBezTo>
                  <a:cubicBezTo>
                    <a:pt x="250" y="158"/>
                    <a:pt x="250" y="158"/>
                    <a:pt x="250" y="158"/>
                  </a:cubicBezTo>
                  <a:cubicBezTo>
                    <a:pt x="236" y="141"/>
                    <a:pt x="209" y="152"/>
                    <a:pt x="206" y="174"/>
                  </a:cubicBezTo>
                  <a:cubicBezTo>
                    <a:pt x="196" y="153"/>
                    <a:pt x="169" y="129"/>
                    <a:pt x="120" y="146"/>
                  </a:cubicBezTo>
                  <a:cubicBezTo>
                    <a:pt x="88" y="157"/>
                    <a:pt x="68" y="189"/>
                    <a:pt x="86" y="194"/>
                  </a:cubicBezTo>
                  <a:cubicBezTo>
                    <a:pt x="93" y="194"/>
                    <a:pt x="95" y="185"/>
                    <a:pt x="88" y="184"/>
                  </a:cubicBezTo>
                  <a:cubicBezTo>
                    <a:pt x="89" y="184"/>
                    <a:pt x="90" y="188"/>
                    <a:pt x="89" y="189"/>
                  </a:cubicBezTo>
                  <a:cubicBezTo>
                    <a:pt x="83" y="191"/>
                    <a:pt x="80" y="178"/>
                    <a:pt x="91" y="177"/>
                  </a:cubicBezTo>
                  <a:cubicBezTo>
                    <a:pt x="111" y="176"/>
                    <a:pt x="109" y="202"/>
                    <a:pt x="96" y="210"/>
                  </a:cubicBezTo>
                  <a:cubicBezTo>
                    <a:pt x="96" y="210"/>
                    <a:pt x="96" y="210"/>
                    <a:pt x="96" y="210"/>
                  </a:cubicBezTo>
                  <a:cubicBezTo>
                    <a:pt x="96" y="211"/>
                    <a:pt x="96" y="211"/>
                    <a:pt x="96" y="211"/>
                  </a:cubicBezTo>
                  <a:cubicBezTo>
                    <a:pt x="96" y="211"/>
                    <a:pt x="96" y="211"/>
                    <a:pt x="96" y="211"/>
                  </a:cubicBezTo>
                  <a:cubicBezTo>
                    <a:pt x="85" y="217"/>
                    <a:pt x="70" y="214"/>
                    <a:pt x="61" y="201"/>
                  </a:cubicBezTo>
                  <a:cubicBezTo>
                    <a:pt x="50" y="185"/>
                    <a:pt x="55" y="166"/>
                    <a:pt x="67" y="152"/>
                  </a:cubicBezTo>
                  <a:cubicBezTo>
                    <a:pt x="83" y="134"/>
                    <a:pt x="105" y="123"/>
                    <a:pt x="136" y="120"/>
                  </a:cubicBezTo>
                  <a:cubicBezTo>
                    <a:pt x="201" y="114"/>
                    <a:pt x="233" y="160"/>
                    <a:pt x="289"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5" name="Freeform 13"/>
            <p:cNvSpPr>
              <a:spLocks noEditPoints="1"/>
            </p:cNvSpPr>
            <p:nvPr/>
          </p:nvSpPr>
          <p:spPr bwMode="auto">
            <a:xfrm>
              <a:off x="6011863" y="1630363"/>
              <a:ext cx="2382837" cy="1358900"/>
            </a:xfrm>
            <a:custGeom>
              <a:avLst/>
              <a:gdLst>
                <a:gd name="T0" fmla="*/ 378 w 393"/>
                <a:gd name="T1" fmla="*/ 184 h 223"/>
                <a:gd name="T2" fmla="*/ 370 w 393"/>
                <a:gd name="T3" fmla="*/ 168 h 223"/>
                <a:gd name="T4" fmla="*/ 366 w 393"/>
                <a:gd name="T5" fmla="*/ 168 h 223"/>
                <a:gd name="T6" fmla="*/ 380 w 393"/>
                <a:gd name="T7" fmla="*/ 188 h 223"/>
                <a:gd name="T8" fmla="*/ 342 w 393"/>
                <a:gd name="T9" fmla="*/ 191 h 223"/>
                <a:gd name="T10" fmla="*/ 284 w 393"/>
                <a:gd name="T11" fmla="*/ 200 h 223"/>
                <a:gd name="T12" fmla="*/ 282 w 393"/>
                <a:gd name="T13" fmla="*/ 157 h 223"/>
                <a:gd name="T14" fmla="*/ 237 w 393"/>
                <a:gd name="T15" fmla="*/ 215 h 223"/>
                <a:gd name="T16" fmla="*/ 246 w 393"/>
                <a:gd name="T17" fmla="*/ 200 h 223"/>
                <a:gd name="T18" fmla="*/ 245 w 393"/>
                <a:gd name="T19" fmla="*/ 197 h 223"/>
                <a:gd name="T20" fmla="*/ 236 w 393"/>
                <a:gd name="T21" fmla="*/ 218 h 223"/>
                <a:gd name="T22" fmla="*/ 233 w 393"/>
                <a:gd name="T23" fmla="*/ 217 h 223"/>
                <a:gd name="T24" fmla="*/ 279 w 393"/>
                <a:gd name="T25" fmla="*/ 152 h 223"/>
                <a:gd name="T26" fmla="*/ 186 w 393"/>
                <a:gd name="T27" fmla="*/ 185 h 223"/>
                <a:gd name="T28" fmla="*/ 42 w 393"/>
                <a:gd name="T29" fmla="*/ 178 h 223"/>
                <a:gd name="T30" fmla="*/ 6 w 393"/>
                <a:gd name="T31" fmla="*/ 197 h 223"/>
                <a:gd name="T32" fmla="*/ 14 w 393"/>
                <a:gd name="T33" fmla="*/ 198 h 223"/>
                <a:gd name="T34" fmla="*/ 8 w 393"/>
                <a:gd name="T35" fmla="*/ 204 h 223"/>
                <a:gd name="T36" fmla="*/ 34 w 393"/>
                <a:gd name="T37" fmla="*/ 169 h 223"/>
                <a:gd name="T38" fmla="*/ 8 w 393"/>
                <a:gd name="T39" fmla="*/ 81 h 223"/>
                <a:gd name="T40" fmla="*/ 22 w 393"/>
                <a:gd name="T41" fmla="*/ 55 h 223"/>
                <a:gd name="T42" fmla="*/ 30 w 393"/>
                <a:gd name="T43" fmla="*/ 11 h 223"/>
                <a:gd name="T44" fmla="*/ 16 w 393"/>
                <a:gd name="T45" fmla="*/ 23 h 223"/>
                <a:gd name="T46" fmla="*/ 16 w 393"/>
                <a:gd name="T47" fmla="*/ 27 h 223"/>
                <a:gd name="T48" fmla="*/ 32 w 393"/>
                <a:gd name="T49" fmla="*/ 8 h 223"/>
                <a:gd name="T50" fmla="*/ 45 w 393"/>
                <a:gd name="T51" fmla="*/ 46 h 223"/>
                <a:gd name="T52" fmla="*/ 63 w 393"/>
                <a:gd name="T53" fmla="*/ 94 h 223"/>
                <a:gd name="T54" fmla="*/ 39 w 393"/>
                <a:gd name="T55" fmla="*/ 95 h 223"/>
                <a:gd name="T56" fmla="*/ 39 w 393"/>
                <a:gd name="T57" fmla="*/ 97 h 223"/>
                <a:gd name="T58" fmla="*/ 67 w 393"/>
                <a:gd name="T59" fmla="*/ 139 h 223"/>
                <a:gd name="T60" fmla="*/ 111 w 393"/>
                <a:gd name="T61" fmla="*/ 113 h 223"/>
                <a:gd name="T62" fmla="*/ 95 w 393"/>
                <a:gd name="T63" fmla="*/ 116 h 223"/>
                <a:gd name="T64" fmla="*/ 92 w 393"/>
                <a:gd name="T65" fmla="*/ 119 h 223"/>
                <a:gd name="T66" fmla="*/ 115 w 393"/>
                <a:gd name="T67" fmla="*/ 113 h 223"/>
                <a:gd name="T68" fmla="*/ 66 w 393"/>
                <a:gd name="T69" fmla="*/ 142 h 223"/>
                <a:gd name="T70" fmla="*/ 86 w 393"/>
                <a:gd name="T71" fmla="*/ 163 h 223"/>
                <a:gd name="T72" fmla="*/ 257 w 393"/>
                <a:gd name="T73" fmla="*/ 116 h 223"/>
                <a:gd name="T74" fmla="*/ 340 w 393"/>
                <a:gd name="T75" fmla="*/ 167 h 223"/>
                <a:gd name="T76" fmla="*/ 25 w 393"/>
                <a:gd name="T77" fmla="*/ 58 h 223"/>
                <a:gd name="T78" fmla="*/ 11 w 393"/>
                <a:gd name="T79" fmla="*/ 82 h 223"/>
                <a:gd name="T80" fmla="*/ 145 w 393"/>
                <a:gd name="T81" fmla="*/ 213 h 223"/>
                <a:gd name="T82" fmla="*/ 166 w 393"/>
                <a:gd name="T83" fmla="*/ 154 h 223"/>
                <a:gd name="T84" fmla="*/ 144 w 393"/>
                <a:gd name="T85" fmla="*/ 162 h 223"/>
                <a:gd name="T86" fmla="*/ 156 w 393"/>
                <a:gd name="T87" fmla="*/ 173 h 223"/>
                <a:gd name="T88" fmla="*/ 160 w 393"/>
                <a:gd name="T89" fmla="*/ 172 h 223"/>
                <a:gd name="T90" fmla="*/ 70 w 393"/>
                <a:gd name="T91" fmla="*/ 164 h 223"/>
                <a:gd name="T92" fmla="*/ 39 w 393"/>
                <a:gd name="T93" fmla="*/ 79 h 223"/>
                <a:gd name="T94" fmla="*/ 48 w 393"/>
                <a:gd name="T95" fmla="*/ 79 h 223"/>
                <a:gd name="T96" fmla="*/ 45 w 393"/>
                <a:gd name="T97" fmla="*/ 87 h 223"/>
                <a:gd name="T98" fmla="*/ 73 w 393"/>
                <a:gd name="T99" fmla="*/ 70 h 223"/>
                <a:gd name="T100" fmla="*/ 27 w 393"/>
                <a:gd name="T101" fmla="*/ 56 h 223"/>
                <a:gd name="T102" fmla="*/ 85 w 393"/>
                <a:gd name="T103" fmla="*/ 166 h 223"/>
                <a:gd name="T104" fmla="*/ 143 w 393"/>
                <a:gd name="T105" fmla="*/ 182 h 223"/>
                <a:gd name="T106" fmla="*/ 143 w 393"/>
                <a:gd name="T107" fmla="*/ 158 h 223"/>
                <a:gd name="T108" fmla="*/ 187 w 393"/>
                <a:gd name="T109" fmla="*/ 174 h 223"/>
                <a:gd name="T110" fmla="*/ 307 w 393"/>
                <a:gd name="T111" fmla="*/ 194 h 223"/>
                <a:gd name="T112" fmla="*/ 304 w 393"/>
                <a:gd name="T113" fmla="*/ 189 h 223"/>
                <a:gd name="T114" fmla="*/ 297 w 393"/>
                <a:gd name="T115" fmla="*/ 210 h 223"/>
                <a:gd name="T116" fmla="*/ 297 w 393"/>
                <a:gd name="T117" fmla="*/ 211 h 223"/>
                <a:gd name="T118" fmla="*/ 332 w 393"/>
                <a:gd name="T119" fmla="*/ 201 h 223"/>
                <a:gd name="T120" fmla="*/ 257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340" y="167"/>
                  </a:moveTo>
                  <a:cubicBezTo>
                    <a:pt x="347" y="180"/>
                    <a:pt x="362" y="194"/>
                    <a:pt x="378" y="184"/>
                  </a:cubicBezTo>
                  <a:cubicBezTo>
                    <a:pt x="384" y="180"/>
                    <a:pt x="387" y="173"/>
                    <a:pt x="384" y="166"/>
                  </a:cubicBezTo>
                  <a:cubicBezTo>
                    <a:pt x="378" y="155"/>
                    <a:pt x="366" y="163"/>
                    <a:pt x="370" y="168"/>
                  </a:cubicBezTo>
                  <a:cubicBezTo>
                    <a:pt x="372" y="169"/>
                    <a:pt x="375" y="166"/>
                    <a:pt x="375" y="165"/>
                  </a:cubicBezTo>
                  <a:cubicBezTo>
                    <a:pt x="376" y="172"/>
                    <a:pt x="368" y="174"/>
                    <a:pt x="366" y="168"/>
                  </a:cubicBezTo>
                  <a:cubicBezTo>
                    <a:pt x="363" y="160"/>
                    <a:pt x="373" y="154"/>
                    <a:pt x="380" y="158"/>
                  </a:cubicBezTo>
                  <a:cubicBezTo>
                    <a:pt x="393" y="164"/>
                    <a:pt x="390" y="181"/>
                    <a:pt x="380" y="188"/>
                  </a:cubicBezTo>
                  <a:cubicBezTo>
                    <a:pt x="366" y="196"/>
                    <a:pt x="352" y="191"/>
                    <a:pt x="343" y="180"/>
                  </a:cubicBezTo>
                  <a:cubicBezTo>
                    <a:pt x="343" y="183"/>
                    <a:pt x="343" y="187"/>
                    <a:pt x="342" y="191"/>
                  </a:cubicBezTo>
                  <a:cubicBezTo>
                    <a:pt x="338" y="204"/>
                    <a:pt x="328" y="213"/>
                    <a:pt x="318" y="216"/>
                  </a:cubicBezTo>
                  <a:cubicBezTo>
                    <a:pt x="304" y="220"/>
                    <a:pt x="288" y="214"/>
                    <a:pt x="284" y="200"/>
                  </a:cubicBezTo>
                  <a:cubicBezTo>
                    <a:pt x="280" y="188"/>
                    <a:pt x="285" y="172"/>
                    <a:pt x="303" y="173"/>
                  </a:cubicBezTo>
                  <a:cubicBezTo>
                    <a:pt x="298" y="166"/>
                    <a:pt x="290" y="160"/>
                    <a:pt x="282" y="157"/>
                  </a:cubicBezTo>
                  <a:cubicBezTo>
                    <a:pt x="264" y="152"/>
                    <a:pt x="243" y="159"/>
                    <a:pt x="232" y="173"/>
                  </a:cubicBezTo>
                  <a:cubicBezTo>
                    <a:pt x="222" y="186"/>
                    <a:pt x="220" y="207"/>
                    <a:pt x="237" y="215"/>
                  </a:cubicBezTo>
                  <a:cubicBezTo>
                    <a:pt x="244" y="217"/>
                    <a:pt x="251" y="215"/>
                    <a:pt x="254" y="210"/>
                  </a:cubicBezTo>
                  <a:cubicBezTo>
                    <a:pt x="260" y="199"/>
                    <a:pt x="247" y="194"/>
                    <a:pt x="246" y="200"/>
                  </a:cubicBezTo>
                  <a:cubicBezTo>
                    <a:pt x="246" y="202"/>
                    <a:pt x="250" y="203"/>
                    <a:pt x="251" y="202"/>
                  </a:cubicBezTo>
                  <a:cubicBezTo>
                    <a:pt x="246" y="207"/>
                    <a:pt x="241" y="201"/>
                    <a:pt x="245" y="197"/>
                  </a:cubicBezTo>
                  <a:cubicBezTo>
                    <a:pt x="250" y="191"/>
                    <a:pt x="258" y="197"/>
                    <a:pt x="259" y="203"/>
                  </a:cubicBezTo>
                  <a:cubicBezTo>
                    <a:pt x="261" y="216"/>
                    <a:pt x="246" y="223"/>
                    <a:pt x="236" y="218"/>
                  </a:cubicBezTo>
                  <a:cubicBezTo>
                    <a:pt x="235" y="218"/>
                    <a:pt x="234" y="217"/>
                    <a:pt x="234" y="217"/>
                  </a:cubicBezTo>
                  <a:cubicBezTo>
                    <a:pt x="233" y="217"/>
                    <a:pt x="233" y="217"/>
                    <a:pt x="233" y="217"/>
                  </a:cubicBezTo>
                  <a:cubicBezTo>
                    <a:pt x="217" y="206"/>
                    <a:pt x="218" y="185"/>
                    <a:pt x="228" y="172"/>
                  </a:cubicBezTo>
                  <a:cubicBezTo>
                    <a:pt x="239" y="157"/>
                    <a:pt x="260" y="148"/>
                    <a:pt x="279" y="152"/>
                  </a:cubicBezTo>
                  <a:cubicBezTo>
                    <a:pt x="277" y="152"/>
                    <a:pt x="275" y="151"/>
                    <a:pt x="273" y="150"/>
                  </a:cubicBezTo>
                  <a:cubicBezTo>
                    <a:pt x="218" y="132"/>
                    <a:pt x="194" y="163"/>
                    <a:pt x="186" y="185"/>
                  </a:cubicBezTo>
                  <a:cubicBezTo>
                    <a:pt x="182" y="205"/>
                    <a:pt x="165" y="216"/>
                    <a:pt x="145" y="217"/>
                  </a:cubicBezTo>
                  <a:cubicBezTo>
                    <a:pt x="108" y="219"/>
                    <a:pt x="69" y="204"/>
                    <a:pt x="42" y="178"/>
                  </a:cubicBezTo>
                  <a:cubicBezTo>
                    <a:pt x="48" y="194"/>
                    <a:pt x="44" y="214"/>
                    <a:pt x="23" y="217"/>
                  </a:cubicBezTo>
                  <a:cubicBezTo>
                    <a:pt x="13" y="219"/>
                    <a:pt x="0" y="208"/>
                    <a:pt x="6" y="197"/>
                  </a:cubicBezTo>
                  <a:cubicBezTo>
                    <a:pt x="8" y="192"/>
                    <a:pt x="17" y="189"/>
                    <a:pt x="21" y="195"/>
                  </a:cubicBezTo>
                  <a:cubicBezTo>
                    <a:pt x="23" y="200"/>
                    <a:pt x="17" y="204"/>
                    <a:pt x="14" y="198"/>
                  </a:cubicBezTo>
                  <a:cubicBezTo>
                    <a:pt x="14" y="199"/>
                    <a:pt x="18" y="200"/>
                    <a:pt x="19" y="198"/>
                  </a:cubicBezTo>
                  <a:cubicBezTo>
                    <a:pt x="19" y="192"/>
                    <a:pt x="6" y="193"/>
                    <a:pt x="8" y="204"/>
                  </a:cubicBezTo>
                  <a:cubicBezTo>
                    <a:pt x="10" y="211"/>
                    <a:pt x="16" y="214"/>
                    <a:pt x="23" y="214"/>
                  </a:cubicBezTo>
                  <a:cubicBezTo>
                    <a:pt x="45" y="210"/>
                    <a:pt x="44" y="184"/>
                    <a:pt x="34" y="169"/>
                  </a:cubicBezTo>
                  <a:cubicBezTo>
                    <a:pt x="33" y="168"/>
                    <a:pt x="32" y="167"/>
                    <a:pt x="31" y="166"/>
                  </a:cubicBezTo>
                  <a:cubicBezTo>
                    <a:pt x="11" y="142"/>
                    <a:pt x="1" y="109"/>
                    <a:pt x="8" y="81"/>
                  </a:cubicBezTo>
                  <a:cubicBezTo>
                    <a:pt x="10" y="71"/>
                    <a:pt x="15" y="62"/>
                    <a:pt x="22" y="55"/>
                  </a:cubicBezTo>
                  <a:cubicBezTo>
                    <a:pt x="22" y="55"/>
                    <a:pt x="22" y="55"/>
                    <a:pt x="22" y="55"/>
                  </a:cubicBezTo>
                  <a:cubicBezTo>
                    <a:pt x="26" y="51"/>
                    <a:pt x="29" y="48"/>
                    <a:pt x="32" y="43"/>
                  </a:cubicBezTo>
                  <a:cubicBezTo>
                    <a:pt x="39" y="33"/>
                    <a:pt x="38" y="21"/>
                    <a:pt x="30" y="11"/>
                  </a:cubicBezTo>
                  <a:cubicBezTo>
                    <a:pt x="24" y="7"/>
                    <a:pt x="17" y="6"/>
                    <a:pt x="11" y="10"/>
                  </a:cubicBezTo>
                  <a:cubicBezTo>
                    <a:pt x="2" y="19"/>
                    <a:pt x="13" y="29"/>
                    <a:pt x="16" y="23"/>
                  </a:cubicBezTo>
                  <a:cubicBezTo>
                    <a:pt x="17" y="21"/>
                    <a:pt x="13" y="19"/>
                    <a:pt x="12" y="20"/>
                  </a:cubicBezTo>
                  <a:cubicBezTo>
                    <a:pt x="18" y="16"/>
                    <a:pt x="21" y="24"/>
                    <a:pt x="16" y="27"/>
                  </a:cubicBezTo>
                  <a:cubicBezTo>
                    <a:pt x="9" y="30"/>
                    <a:pt x="3" y="22"/>
                    <a:pt x="4" y="16"/>
                  </a:cubicBezTo>
                  <a:cubicBezTo>
                    <a:pt x="6" y="1"/>
                    <a:pt x="24" y="0"/>
                    <a:pt x="32" y="8"/>
                  </a:cubicBezTo>
                  <a:cubicBezTo>
                    <a:pt x="44" y="21"/>
                    <a:pt x="42" y="36"/>
                    <a:pt x="34" y="48"/>
                  </a:cubicBezTo>
                  <a:cubicBezTo>
                    <a:pt x="37" y="47"/>
                    <a:pt x="41" y="46"/>
                    <a:pt x="45" y="46"/>
                  </a:cubicBezTo>
                  <a:cubicBezTo>
                    <a:pt x="63" y="45"/>
                    <a:pt x="76" y="56"/>
                    <a:pt x="77" y="71"/>
                  </a:cubicBezTo>
                  <a:cubicBezTo>
                    <a:pt x="77" y="82"/>
                    <a:pt x="72" y="89"/>
                    <a:pt x="63" y="94"/>
                  </a:cubicBezTo>
                  <a:cubicBezTo>
                    <a:pt x="53" y="99"/>
                    <a:pt x="45" y="94"/>
                    <a:pt x="41" y="88"/>
                  </a:cubicBezTo>
                  <a:cubicBezTo>
                    <a:pt x="40" y="90"/>
                    <a:pt x="39" y="92"/>
                    <a:pt x="39" y="95"/>
                  </a:cubicBezTo>
                  <a:cubicBezTo>
                    <a:pt x="39" y="95"/>
                    <a:pt x="39" y="95"/>
                    <a:pt x="39" y="95"/>
                  </a:cubicBezTo>
                  <a:cubicBezTo>
                    <a:pt x="39" y="97"/>
                    <a:pt x="39" y="97"/>
                    <a:pt x="39" y="97"/>
                  </a:cubicBezTo>
                  <a:cubicBezTo>
                    <a:pt x="39" y="97"/>
                    <a:pt x="39" y="97"/>
                    <a:pt x="39" y="97"/>
                  </a:cubicBezTo>
                  <a:cubicBezTo>
                    <a:pt x="37" y="117"/>
                    <a:pt x="51" y="132"/>
                    <a:pt x="67" y="139"/>
                  </a:cubicBezTo>
                  <a:cubicBezTo>
                    <a:pt x="78" y="143"/>
                    <a:pt x="89" y="143"/>
                    <a:pt x="100" y="137"/>
                  </a:cubicBezTo>
                  <a:cubicBezTo>
                    <a:pt x="109" y="132"/>
                    <a:pt x="113" y="124"/>
                    <a:pt x="111" y="113"/>
                  </a:cubicBezTo>
                  <a:cubicBezTo>
                    <a:pt x="109" y="107"/>
                    <a:pt x="103" y="102"/>
                    <a:pt x="97" y="103"/>
                  </a:cubicBezTo>
                  <a:cubicBezTo>
                    <a:pt x="86" y="105"/>
                    <a:pt x="89" y="118"/>
                    <a:pt x="95" y="116"/>
                  </a:cubicBezTo>
                  <a:cubicBezTo>
                    <a:pt x="96" y="115"/>
                    <a:pt x="94" y="110"/>
                    <a:pt x="93" y="111"/>
                  </a:cubicBezTo>
                  <a:cubicBezTo>
                    <a:pt x="100" y="111"/>
                    <a:pt x="98" y="119"/>
                    <a:pt x="92" y="119"/>
                  </a:cubicBezTo>
                  <a:cubicBezTo>
                    <a:pt x="85" y="117"/>
                    <a:pt x="85" y="108"/>
                    <a:pt x="89" y="104"/>
                  </a:cubicBezTo>
                  <a:cubicBezTo>
                    <a:pt x="98" y="94"/>
                    <a:pt x="112" y="102"/>
                    <a:pt x="115" y="113"/>
                  </a:cubicBezTo>
                  <a:cubicBezTo>
                    <a:pt x="117" y="124"/>
                    <a:pt x="113" y="134"/>
                    <a:pt x="102" y="140"/>
                  </a:cubicBezTo>
                  <a:cubicBezTo>
                    <a:pt x="91" y="147"/>
                    <a:pt x="78" y="147"/>
                    <a:pt x="66" y="142"/>
                  </a:cubicBezTo>
                  <a:cubicBezTo>
                    <a:pt x="55" y="138"/>
                    <a:pt x="44" y="130"/>
                    <a:pt x="39" y="118"/>
                  </a:cubicBezTo>
                  <a:cubicBezTo>
                    <a:pt x="44" y="142"/>
                    <a:pt x="62" y="159"/>
                    <a:pt x="86" y="163"/>
                  </a:cubicBezTo>
                  <a:cubicBezTo>
                    <a:pt x="92" y="164"/>
                    <a:pt x="98" y="164"/>
                    <a:pt x="104" y="163"/>
                  </a:cubicBezTo>
                  <a:cubicBezTo>
                    <a:pt x="160" y="156"/>
                    <a:pt x="187" y="111"/>
                    <a:pt x="257" y="116"/>
                  </a:cubicBezTo>
                  <a:cubicBezTo>
                    <a:pt x="286" y="118"/>
                    <a:pt x="313" y="130"/>
                    <a:pt x="329" y="150"/>
                  </a:cubicBezTo>
                  <a:cubicBezTo>
                    <a:pt x="334" y="155"/>
                    <a:pt x="338" y="161"/>
                    <a:pt x="340" y="167"/>
                  </a:cubicBezTo>
                  <a:close/>
                  <a:moveTo>
                    <a:pt x="27" y="56"/>
                  </a:moveTo>
                  <a:cubicBezTo>
                    <a:pt x="26" y="56"/>
                    <a:pt x="25" y="57"/>
                    <a:pt x="25" y="58"/>
                  </a:cubicBezTo>
                  <a:cubicBezTo>
                    <a:pt x="25" y="58"/>
                    <a:pt x="25" y="58"/>
                    <a:pt x="25" y="58"/>
                  </a:cubicBezTo>
                  <a:cubicBezTo>
                    <a:pt x="18" y="64"/>
                    <a:pt x="14" y="73"/>
                    <a:pt x="11" y="82"/>
                  </a:cubicBezTo>
                  <a:cubicBezTo>
                    <a:pt x="6" y="109"/>
                    <a:pt x="15" y="140"/>
                    <a:pt x="34" y="164"/>
                  </a:cubicBezTo>
                  <a:cubicBezTo>
                    <a:pt x="60" y="195"/>
                    <a:pt x="104" y="215"/>
                    <a:pt x="145" y="213"/>
                  </a:cubicBezTo>
                  <a:cubicBezTo>
                    <a:pt x="163" y="212"/>
                    <a:pt x="179" y="203"/>
                    <a:pt x="183" y="185"/>
                  </a:cubicBezTo>
                  <a:cubicBezTo>
                    <a:pt x="185" y="170"/>
                    <a:pt x="178" y="157"/>
                    <a:pt x="166" y="154"/>
                  </a:cubicBezTo>
                  <a:cubicBezTo>
                    <a:pt x="166" y="154"/>
                    <a:pt x="166" y="154"/>
                    <a:pt x="166" y="154"/>
                  </a:cubicBezTo>
                  <a:cubicBezTo>
                    <a:pt x="158" y="152"/>
                    <a:pt x="149" y="155"/>
                    <a:pt x="144" y="162"/>
                  </a:cubicBezTo>
                  <a:cubicBezTo>
                    <a:pt x="141" y="168"/>
                    <a:pt x="141" y="175"/>
                    <a:pt x="146" y="179"/>
                  </a:cubicBezTo>
                  <a:cubicBezTo>
                    <a:pt x="154" y="186"/>
                    <a:pt x="161" y="176"/>
                    <a:pt x="156" y="173"/>
                  </a:cubicBezTo>
                  <a:cubicBezTo>
                    <a:pt x="154" y="173"/>
                    <a:pt x="153" y="177"/>
                    <a:pt x="153" y="177"/>
                  </a:cubicBezTo>
                  <a:cubicBezTo>
                    <a:pt x="150" y="172"/>
                    <a:pt x="157" y="168"/>
                    <a:pt x="160" y="172"/>
                  </a:cubicBezTo>
                  <a:cubicBezTo>
                    <a:pt x="164" y="182"/>
                    <a:pt x="154" y="186"/>
                    <a:pt x="148" y="186"/>
                  </a:cubicBezTo>
                  <a:cubicBezTo>
                    <a:pt x="121" y="186"/>
                    <a:pt x="93" y="177"/>
                    <a:pt x="70" y="164"/>
                  </a:cubicBezTo>
                  <a:cubicBezTo>
                    <a:pt x="51" y="153"/>
                    <a:pt x="35" y="135"/>
                    <a:pt x="34" y="110"/>
                  </a:cubicBezTo>
                  <a:cubicBezTo>
                    <a:pt x="34" y="103"/>
                    <a:pt x="34" y="92"/>
                    <a:pt x="39" y="79"/>
                  </a:cubicBezTo>
                  <a:cubicBezTo>
                    <a:pt x="41" y="74"/>
                    <a:pt x="49" y="69"/>
                    <a:pt x="54" y="74"/>
                  </a:cubicBezTo>
                  <a:cubicBezTo>
                    <a:pt x="58" y="78"/>
                    <a:pt x="52" y="84"/>
                    <a:pt x="48" y="79"/>
                  </a:cubicBezTo>
                  <a:cubicBezTo>
                    <a:pt x="48" y="80"/>
                    <a:pt x="53" y="79"/>
                    <a:pt x="52" y="77"/>
                  </a:cubicBezTo>
                  <a:cubicBezTo>
                    <a:pt x="51" y="72"/>
                    <a:pt x="39" y="77"/>
                    <a:pt x="45" y="87"/>
                  </a:cubicBezTo>
                  <a:cubicBezTo>
                    <a:pt x="48" y="92"/>
                    <a:pt x="55" y="93"/>
                    <a:pt x="61" y="91"/>
                  </a:cubicBezTo>
                  <a:cubicBezTo>
                    <a:pt x="69" y="87"/>
                    <a:pt x="74" y="79"/>
                    <a:pt x="73" y="70"/>
                  </a:cubicBezTo>
                  <a:cubicBezTo>
                    <a:pt x="71" y="58"/>
                    <a:pt x="60" y="49"/>
                    <a:pt x="45" y="49"/>
                  </a:cubicBezTo>
                  <a:cubicBezTo>
                    <a:pt x="38" y="50"/>
                    <a:pt x="32" y="52"/>
                    <a:pt x="27" y="56"/>
                  </a:cubicBezTo>
                  <a:close/>
                  <a:moveTo>
                    <a:pt x="104" y="167"/>
                  </a:moveTo>
                  <a:cubicBezTo>
                    <a:pt x="98" y="167"/>
                    <a:pt x="92" y="167"/>
                    <a:pt x="85" y="166"/>
                  </a:cubicBezTo>
                  <a:cubicBezTo>
                    <a:pt x="81" y="165"/>
                    <a:pt x="80" y="165"/>
                    <a:pt x="77" y="164"/>
                  </a:cubicBezTo>
                  <a:cubicBezTo>
                    <a:pt x="97" y="175"/>
                    <a:pt x="121" y="181"/>
                    <a:pt x="143" y="182"/>
                  </a:cubicBezTo>
                  <a:cubicBezTo>
                    <a:pt x="137" y="176"/>
                    <a:pt x="137" y="165"/>
                    <a:pt x="143" y="158"/>
                  </a:cubicBezTo>
                  <a:cubicBezTo>
                    <a:pt x="143" y="158"/>
                    <a:pt x="143" y="158"/>
                    <a:pt x="143" y="158"/>
                  </a:cubicBezTo>
                  <a:cubicBezTo>
                    <a:pt x="143" y="158"/>
                    <a:pt x="143" y="158"/>
                    <a:pt x="143" y="158"/>
                  </a:cubicBezTo>
                  <a:cubicBezTo>
                    <a:pt x="157" y="141"/>
                    <a:pt x="184" y="152"/>
                    <a:pt x="187" y="174"/>
                  </a:cubicBezTo>
                  <a:cubicBezTo>
                    <a:pt x="197" y="153"/>
                    <a:pt x="224" y="129"/>
                    <a:pt x="273" y="146"/>
                  </a:cubicBezTo>
                  <a:cubicBezTo>
                    <a:pt x="304" y="157"/>
                    <a:pt x="325" y="189"/>
                    <a:pt x="307" y="194"/>
                  </a:cubicBezTo>
                  <a:cubicBezTo>
                    <a:pt x="300" y="194"/>
                    <a:pt x="298" y="185"/>
                    <a:pt x="305" y="184"/>
                  </a:cubicBezTo>
                  <a:cubicBezTo>
                    <a:pt x="304" y="184"/>
                    <a:pt x="303" y="188"/>
                    <a:pt x="304" y="189"/>
                  </a:cubicBezTo>
                  <a:cubicBezTo>
                    <a:pt x="310" y="191"/>
                    <a:pt x="313" y="178"/>
                    <a:pt x="302" y="177"/>
                  </a:cubicBezTo>
                  <a:cubicBezTo>
                    <a:pt x="282" y="176"/>
                    <a:pt x="284" y="202"/>
                    <a:pt x="297" y="210"/>
                  </a:cubicBezTo>
                  <a:cubicBezTo>
                    <a:pt x="297" y="210"/>
                    <a:pt x="297" y="210"/>
                    <a:pt x="297" y="210"/>
                  </a:cubicBezTo>
                  <a:cubicBezTo>
                    <a:pt x="297" y="211"/>
                    <a:pt x="297" y="211"/>
                    <a:pt x="297" y="211"/>
                  </a:cubicBezTo>
                  <a:cubicBezTo>
                    <a:pt x="297" y="211"/>
                    <a:pt x="297" y="211"/>
                    <a:pt x="297" y="211"/>
                  </a:cubicBezTo>
                  <a:cubicBezTo>
                    <a:pt x="308" y="217"/>
                    <a:pt x="323" y="214"/>
                    <a:pt x="332" y="201"/>
                  </a:cubicBezTo>
                  <a:cubicBezTo>
                    <a:pt x="343" y="185"/>
                    <a:pt x="338" y="166"/>
                    <a:pt x="326" y="152"/>
                  </a:cubicBezTo>
                  <a:cubicBezTo>
                    <a:pt x="310" y="134"/>
                    <a:pt x="288" y="123"/>
                    <a:pt x="257" y="120"/>
                  </a:cubicBezTo>
                  <a:cubicBezTo>
                    <a:pt x="192" y="114"/>
                    <a:pt x="160" y="160"/>
                    <a:pt x="104"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6" name="组合 5"/>
          <p:cNvGrpSpPr/>
          <p:nvPr/>
        </p:nvGrpSpPr>
        <p:grpSpPr>
          <a:xfrm>
            <a:off x="2366169" y="4113492"/>
            <a:ext cx="7478712" cy="717550"/>
            <a:chOff x="2303463" y="3700463"/>
            <a:chExt cx="7478712" cy="717550"/>
          </a:xfrm>
          <a:effectLst>
            <a:outerShdw blurRad="50800" dist="38100" dir="5400000" algn="t" rotWithShape="0">
              <a:prstClr val="black">
                <a:alpha val="40000"/>
              </a:prstClr>
            </a:outerShdw>
          </a:effectLst>
        </p:grpSpPr>
        <p:sp>
          <p:nvSpPr>
            <p:cNvPr id="7" name="Freeform 14"/>
            <p:cNvSpPr>
              <a:spLocks noEditPoints="1"/>
            </p:cNvSpPr>
            <p:nvPr/>
          </p:nvSpPr>
          <p:spPr bwMode="auto">
            <a:xfrm>
              <a:off x="4800600" y="3700463"/>
              <a:ext cx="1260475" cy="717550"/>
            </a:xfrm>
            <a:custGeom>
              <a:avLst/>
              <a:gdLst>
                <a:gd name="T0" fmla="*/ 7 w 208"/>
                <a:gd name="T1" fmla="*/ 21 h 118"/>
                <a:gd name="T2" fmla="*/ 12 w 208"/>
                <a:gd name="T3" fmla="*/ 29 h 118"/>
                <a:gd name="T4" fmla="*/ 14 w 208"/>
                <a:gd name="T5" fmla="*/ 29 h 118"/>
                <a:gd name="T6" fmla="*/ 6 w 208"/>
                <a:gd name="T7" fmla="*/ 19 h 118"/>
                <a:gd name="T8" fmla="*/ 27 w 208"/>
                <a:gd name="T9" fmla="*/ 17 h 118"/>
                <a:gd name="T10" fmla="*/ 57 w 208"/>
                <a:gd name="T11" fmla="*/ 12 h 118"/>
                <a:gd name="T12" fmla="*/ 59 w 208"/>
                <a:gd name="T13" fmla="*/ 35 h 118"/>
                <a:gd name="T14" fmla="*/ 82 w 208"/>
                <a:gd name="T15" fmla="*/ 4 h 118"/>
                <a:gd name="T16" fmla="*/ 77 w 208"/>
                <a:gd name="T17" fmla="*/ 12 h 118"/>
                <a:gd name="T18" fmla="*/ 78 w 208"/>
                <a:gd name="T19" fmla="*/ 14 h 118"/>
                <a:gd name="T20" fmla="*/ 83 w 208"/>
                <a:gd name="T21" fmla="*/ 2 h 118"/>
                <a:gd name="T22" fmla="*/ 84 w 208"/>
                <a:gd name="T23" fmla="*/ 3 h 118"/>
                <a:gd name="T24" fmla="*/ 60 w 208"/>
                <a:gd name="T25" fmla="*/ 37 h 118"/>
                <a:gd name="T26" fmla="*/ 109 w 208"/>
                <a:gd name="T27" fmla="*/ 20 h 118"/>
                <a:gd name="T28" fmla="*/ 185 w 208"/>
                <a:gd name="T29" fmla="*/ 24 h 118"/>
                <a:gd name="T30" fmla="*/ 205 w 208"/>
                <a:gd name="T31" fmla="*/ 14 h 118"/>
                <a:gd name="T32" fmla="*/ 200 w 208"/>
                <a:gd name="T33" fmla="*/ 13 h 118"/>
                <a:gd name="T34" fmla="*/ 203 w 208"/>
                <a:gd name="T35" fmla="*/ 10 h 118"/>
                <a:gd name="T36" fmla="*/ 190 w 208"/>
                <a:gd name="T37" fmla="*/ 29 h 118"/>
                <a:gd name="T38" fmla="*/ 204 w 208"/>
                <a:gd name="T39" fmla="*/ 75 h 118"/>
                <a:gd name="T40" fmla="*/ 196 w 208"/>
                <a:gd name="T41" fmla="*/ 89 h 118"/>
                <a:gd name="T42" fmla="*/ 192 w 208"/>
                <a:gd name="T43" fmla="*/ 112 h 118"/>
                <a:gd name="T44" fmla="*/ 199 w 208"/>
                <a:gd name="T45" fmla="*/ 106 h 118"/>
                <a:gd name="T46" fmla="*/ 199 w 208"/>
                <a:gd name="T47" fmla="*/ 104 h 118"/>
                <a:gd name="T48" fmla="*/ 190 w 208"/>
                <a:gd name="T49" fmla="*/ 114 h 118"/>
                <a:gd name="T50" fmla="*/ 184 w 208"/>
                <a:gd name="T51" fmla="*/ 94 h 118"/>
                <a:gd name="T52" fmla="*/ 174 w 208"/>
                <a:gd name="T53" fmla="*/ 68 h 118"/>
                <a:gd name="T54" fmla="*/ 187 w 208"/>
                <a:gd name="T55" fmla="*/ 68 h 118"/>
                <a:gd name="T56" fmla="*/ 187 w 208"/>
                <a:gd name="T57" fmla="*/ 67 h 118"/>
                <a:gd name="T58" fmla="*/ 172 w 208"/>
                <a:gd name="T59" fmla="*/ 45 h 118"/>
                <a:gd name="T60" fmla="*/ 149 w 208"/>
                <a:gd name="T61" fmla="*/ 58 h 118"/>
                <a:gd name="T62" fmla="*/ 158 w 208"/>
                <a:gd name="T63" fmla="*/ 57 h 118"/>
                <a:gd name="T64" fmla="*/ 159 w 208"/>
                <a:gd name="T65" fmla="*/ 55 h 118"/>
                <a:gd name="T66" fmla="*/ 147 w 208"/>
                <a:gd name="T67" fmla="*/ 58 h 118"/>
                <a:gd name="T68" fmla="*/ 173 w 208"/>
                <a:gd name="T69" fmla="*/ 43 h 118"/>
                <a:gd name="T70" fmla="*/ 162 w 208"/>
                <a:gd name="T71" fmla="*/ 32 h 118"/>
                <a:gd name="T72" fmla="*/ 72 w 208"/>
                <a:gd name="T73" fmla="*/ 57 h 118"/>
                <a:gd name="T74" fmla="*/ 28 w 208"/>
                <a:gd name="T75" fmla="*/ 30 h 118"/>
                <a:gd name="T76" fmla="*/ 195 w 208"/>
                <a:gd name="T77" fmla="*/ 88 h 118"/>
                <a:gd name="T78" fmla="*/ 202 w 208"/>
                <a:gd name="T79" fmla="*/ 74 h 118"/>
                <a:gd name="T80" fmla="*/ 131 w 208"/>
                <a:gd name="T81" fmla="*/ 5 h 118"/>
                <a:gd name="T82" fmla="*/ 120 w 208"/>
                <a:gd name="T83" fmla="*/ 36 h 118"/>
                <a:gd name="T84" fmla="*/ 131 w 208"/>
                <a:gd name="T85" fmla="*/ 32 h 118"/>
                <a:gd name="T86" fmla="*/ 125 w 208"/>
                <a:gd name="T87" fmla="*/ 26 h 118"/>
                <a:gd name="T88" fmla="*/ 123 w 208"/>
                <a:gd name="T89" fmla="*/ 27 h 118"/>
                <a:gd name="T90" fmla="*/ 170 w 208"/>
                <a:gd name="T91" fmla="*/ 31 h 118"/>
                <a:gd name="T92" fmla="*/ 187 w 208"/>
                <a:gd name="T93" fmla="*/ 76 h 118"/>
                <a:gd name="T94" fmla="*/ 182 w 208"/>
                <a:gd name="T95" fmla="*/ 76 h 118"/>
                <a:gd name="T96" fmla="*/ 184 w 208"/>
                <a:gd name="T97" fmla="*/ 72 h 118"/>
                <a:gd name="T98" fmla="*/ 169 w 208"/>
                <a:gd name="T99" fmla="*/ 81 h 118"/>
                <a:gd name="T100" fmla="*/ 193 w 208"/>
                <a:gd name="T101" fmla="*/ 89 h 118"/>
                <a:gd name="T102" fmla="*/ 162 w 208"/>
                <a:gd name="T103" fmla="*/ 30 h 118"/>
                <a:gd name="T104" fmla="*/ 132 w 208"/>
                <a:gd name="T105" fmla="*/ 22 h 118"/>
                <a:gd name="T106" fmla="*/ 132 w 208"/>
                <a:gd name="T107" fmla="*/ 34 h 118"/>
                <a:gd name="T108" fmla="*/ 109 w 208"/>
                <a:gd name="T109" fmla="*/ 26 h 118"/>
                <a:gd name="T110" fmla="*/ 45 w 208"/>
                <a:gd name="T111" fmla="*/ 15 h 118"/>
                <a:gd name="T112" fmla="*/ 47 w 208"/>
                <a:gd name="T113" fmla="*/ 18 h 118"/>
                <a:gd name="T114" fmla="*/ 51 w 208"/>
                <a:gd name="T115" fmla="*/ 7 h 118"/>
                <a:gd name="T116" fmla="*/ 50 w 208"/>
                <a:gd name="T117" fmla="*/ 7 h 118"/>
                <a:gd name="T118" fmla="*/ 32 w 208"/>
                <a:gd name="T119" fmla="*/ 12 h 118"/>
                <a:gd name="T120" fmla="*/ 71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28" y="30"/>
                  </a:moveTo>
                  <a:cubicBezTo>
                    <a:pt x="24" y="23"/>
                    <a:pt x="16" y="15"/>
                    <a:pt x="7" y="21"/>
                  </a:cubicBezTo>
                  <a:cubicBezTo>
                    <a:pt x="4" y="23"/>
                    <a:pt x="3" y="27"/>
                    <a:pt x="5" y="30"/>
                  </a:cubicBezTo>
                  <a:cubicBezTo>
                    <a:pt x="8" y="36"/>
                    <a:pt x="14" y="32"/>
                    <a:pt x="12" y="29"/>
                  </a:cubicBezTo>
                  <a:cubicBezTo>
                    <a:pt x="11" y="28"/>
                    <a:pt x="9" y="30"/>
                    <a:pt x="9" y="31"/>
                  </a:cubicBezTo>
                  <a:cubicBezTo>
                    <a:pt x="8" y="27"/>
                    <a:pt x="13" y="26"/>
                    <a:pt x="14" y="29"/>
                  </a:cubicBezTo>
                  <a:cubicBezTo>
                    <a:pt x="16" y="33"/>
                    <a:pt x="10" y="36"/>
                    <a:pt x="6" y="35"/>
                  </a:cubicBezTo>
                  <a:cubicBezTo>
                    <a:pt x="0" y="31"/>
                    <a:pt x="1" y="22"/>
                    <a:pt x="6" y="19"/>
                  </a:cubicBezTo>
                  <a:cubicBezTo>
                    <a:pt x="14" y="14"/>
                    <a:pt x="21" y="17"/>
                    <a:pt x="26" y="23"/>
                  </a:cubicBezTo>
                  <a:cubicBezTo>
                    <a:pt x="26" y="21"/>
                    <a:pt x="26" y="19"/>
                    <a:pt x="27" y="17"/>
                  </a:cubicBezTo>
                  <a:cubicBezTo>
                    <a:pt x="29" y="10"/>
                    <a:pt x="34" y="5"/>
                    <a:pt x="40" y="4"/>
                  </a:cubicBezTo>
                  <a:cubicBezTo>
                    <a:pt x="47" y="2"/>
                    <a:pt x="55" y="5"/>
                    <a:pt x="57" y="12"/>
                  </a:cubicBezTo>
                  <a:cubicBezTo>
                    <a:pt x="60" y="19"/>
                    <a:pt x="57" y="27"/>
                    <a:pt x="47" y="26"/>
                  </a:cubicBezTo>
                  <a:cubicBezTo>
                    <a:pt x="50" y="30"/>
                    <a:pt x="54" y="33"/>
                    <a:pt x="59" y="35"/>
                  </a:cubicBezTo>
                  <a:cubicBezTo>
                    <a:pt x="68" y="38"/>
                    <a:pt x="79" y="34"/>
                    <a:pt x="85" y="26"/>
                  </a:cubicBezTo>
                  <a:cubicBezTo>
                    <a:pt x="90" y="20"/>
                    <a:pt x="91" y="9"/>
                    <a:pt x="82" y="4"/>
                  </a:cubicBezTo>
                  <a:cubicBezTo>
                    <a:pt x="79" y="3"/>
                    <a:pt x="75" y="4"/>
                    <a:pt x="73" y="7"/>
                  </a:cubicBezTo>
                  <a:cubicBezTo>
                    <a:pt x="70" y="13"/>
                    <a:pt x="77" y="15"/>
                    <a:pt x="77" y="12"/>
                  </a:cubicBezTo>
                  <a:cubicBezTo>
                    <a:pt x="78" y="11"/>
                    <a:pt x="75" y="11"/>
                    <a:pt x="75" y="11"/>
                  </a:cubicBezTo>
                  <a:cubicBezTo>
                    <a:pt x="77" y="9"/>
                    <a:pt x="80" y="12"/>
                    <a:pt x="78" y="14"/>
                  </a:cubicBezTo>
                  <a:cubicBezTo>
                    <a:pt x="75" y="17"/>
                    <a:pt x="71" y="14"/>
                    <a:pt x="71" y="11"/>
                  </a:cubicBezTo>
                  <a:cubicBezTo>
                    <a:pt x="69" y="4"/>
                    <a:pt x="78" y="0"/>
                    <a:pt x="83" y="2"/>
                  </a:cubicBezTo>
                  <a:cubicBezTo>
                    <a:pt x="83" y="3"/>
                    <a:pt x="84" y="3"/>
                    <a:pt x="84" y="3"/>
                  </a:cubicBezTo>
                  <a:cubicBezTo>
                    <a:pt x="84" y="3"/>
                    <a:pt x="84" y="3"/>
                    <a:pt x="84" y="3"/>
                  </a:cubicBezTo>
                  <a:cubicBezTo>
                    <a:pt x="93" y="9"/>
                    <a:pt x="92" y="20"/>
                    <a:pt x="87" y="27"/>
                  </a:cubicBezTo>
                  <a:cubicBezTo>
                    <a:pt x="81" y="35"/>
                    <a:pt x="70" y="40"/>
                    <a:pt x="60" y="37"/>
                  </a:cubicBezTo>
                  <a:cubicBezTo>
                    <a:pt x="61" y="38"/>
                    <a:pt x="62" y="38"/>
                    <a:pt x="63" y="39"/>
                  </a:cubicBezTo>
                  <a:cubicBezTo>
                    <a:pt x="92" y="48"/>
                    <a:pt x="105" y="32"/>
                    <a:pt x="109" y="20"/>
                  </a:cubicBezTo>
                  <a:cubicBezTo>
                    <a:pt x="111" y="10"/>
                    <a:pt x="120" y="4"/>
                    <a:pt x="131" y="3"/>
                  </a:cubicBezTo>
                  <a:cubicBezTo>
                    <a:pt x="150" y="2"/>
                    <a:pt x="171" y="10"/>
                    <a:pt x="185" y="24"/>
                  </a:cubicBezTo>
                  <a:cubicBezTo>
                    <a:pt x="182" y="15"/>
                    <a:pt x="184" y="5"/>
                    <a:pt x="195" y="3"/>
                  </a:cubicBezTo>
                  <a:cubicBezTo>
                    <a:pt x="201" y="2"/>
                    <a:pt x="208" y="8"/>
                    <a:pt x="205" y="14"/>
                  </a:cubicBezTo>
                  <a:cubicBezTo>
                    <a:pt x="203" y="17"/>
                    <a:pt x="199" y="18"/>
                    <a:pt x="197" y="15"/>
                  </a:cubicBezTo>
                  <a:cubicBezTo>
                    <a:pt x="195" y="12"/>
                    <a:pt x="199" y="10"/>
                    <a:pt x="200" y="13"/>
                  </a:cubicBezTo>
                  <a:cubicBezTo>
                    <a:pt x="200" y="13"/>
                    <a:pt x="198" y="12"/>
                    <a:pt x="198" y="13"/>
                  </a:cubicBezTo>
                  <a:cubicBezTo>
                    <a:pt x="198" y="17"/>
                    <a:pt x="204" y="16"/>
                    <a:pt x="203" y="10"/>
                  </a:cubicBezTo>
                  <a:cubicBezTo>
                    <a:pt x="202" y="7"/>
                    <a:pt x="199" y="5"/>
                    <a:pt x="196" y="5"/>
                  </a:cubicBezTo>
                  <a:cubicBezTo>
                    <a:pt x="184" y="7"/>
                    <a:pt x="184" y="21"/>
                    <a:pt x="190" y="29"/>
                  </a:cubicBezTo>
                  <a:cubicBezTo>
                    <a:pt x="190" y="29"/>
                    <a:pt x="191" y="30"/>
                    <a:pt x="191" y="30"/>
                  </a:cubicBezTo>
                  <a:cubicBezTo>
                    <a:pt x="202" y="43"/>
                    <a:pt x="207" y="60"/>
                    <a:pt x="204" y="75"/>
                  </a:cubicBezTo>
                  <a:cubicBezTo>
                    <a:pt x="202" y="81"/>
                    <a:pt x="200" y="86"/>
                    <a:pt x="196" y="89"/>
                  </a:cubicBezTo>
                  <a:cubicBezTo>
                    <a:pt x="196" y="89"/>
                    <a:pt x="196" y="89"/>
                    <a:pt x="196" y="89"/>
                  </a:cubicBezTo>
                  <a:cubicBezTo>
                    <a:pt x="194" y="91"/>
                    <a:pt x="192" y="93"/>
                    <a:pt x="191" y="95"/>
                  </a:cubicBezTo>
                  <a:cubicBezTo>
                    <a:pt x="187" y="101"/>
                    <a:pt x="187" y="107"/>
                    <a:pt x="192" y="112"/>
                  </a:cubicBezTo>
                  <a:cubicBezTo>
                    <a:pt x="195" y="115"/>
                    <a:pt x="199" y="115"/>
                    <a:pt x="202" y="113"/>
                  </a:cubicBezTo>
                  <a:cubicBezTo>
                    <a:pt x="206" y="108"/>
                    <a:pt x="201" y="103"/>
                    <a:pt x="199" y="106"/>
                  </a:cubicBezTo>
                  <a:cubicBezTo>
                    <a:pt x="199" y="107"/>
                    <a:pt x="201" y="108"/>
                    <a:pt x="201" y="108"/>
                  </a:cubicBezTo>
                  <a:cubicBezTo>
                    <a:pt x="198" y="109"/>
                    <a:pt x="196" y="105"/>
                    <a:pt x="199" y="104"/>
                  </a:cubicBezTo>
                  <a:cubicBezTo>
                    <a:pt x="203" y="102"/>
                    <a:pt x="206" y="106"/>
                    <a:pt x="205" y="110"/>
                  </a:cubicBezTo>
                  <a:cubicBezTo>
                    <a:pt x="204" y="117"/>
                    <a:pt x="195" y="118"/>
                    <a:pt x="190" y="114"/>
                  </a:cubicBezTo>
                  <a:cubicBezTo>
                    <a:pt x="184" y="107"/>
                    <a:pt x="185" y="99"/>
                    <a:pt x="190" y="93"/>
                  </a:cubicBezTo>
                  <a:cubicBezTo>
                    <a:pt x="188" y="93"/>
                    <a:pt x="186" y="94"/>
                    <a:pt x="184" y="94"/>
                  </a:cubicBezTo>
                  <a:cubicBezTo>
                    <a:pt x="174" y="94"/>
                    <a:pt x="167" y="88"/>
                    <a:pt x="167" y="80"/>
                  </a:cubicBezTo>
                  <a:cubicBezTo>
                    <a:pt x="167" y="75"/>
                    <a:pt x="169" y="71"/>
                    <a:pt x="174" y="68"/>
                  </a:cubicBezTo>
                  <a:cubicBezTo>
                    <a:pt x="180" y="66"/>
                    <a:pt x="184" y="68"/>
                    <a:pt x="186" y="72"/>
                  </a:cubicBezTo>
                  <a:cubicBezTo>
                    <a:pt x="186" y="70"/>
                    <a:pt x="187" y="69"/>
                    <a:pt x="187" y="68"/>
                  </a:cubicBezTo>
                  <a:cubicBezTo>
                    <a:pt x="187" y="68"/>
                    <a:pt x="187" y="68"/>
                    <a:pt x="187" y="68"/>
                  </a:cubicBezTo>
                  <a:cubicBezTo>
                    <a:pt x="187" y="67"/>
                    <a:pt x="187" y="67"/>
                    <a:pt x="187" y="67"/>
                  </a:cubicBezTo>
                  <a:cubicBezTo>
                    <a:pt x="187" y="67"/>
                    <a:pt x="187" y="67"/>
                    <a:pt x="187" y="67"/>
                  </a:cubicBezTo>
                  <a:cubicBezTo>
                    <a:pt x="188" y="56"/>
                    <a:pt x="180" y="48"/>
                    <a:pt x="172" y="45"/>
                  </a:cubicBezTo>
                  <a:cubicBezTo>
                    <a:pt x="167" y="42"/>
                    <a:pt x="161" y="42"/>
                    <a:pt x="155" y="46"/>
                  </a:cubicBezTo>
                  <a:cubicBezTo>
                    <a:pt x="150" y="48"/>
                    <a:pt x="148" y="53"/>
                    <a:pt x="149" y="58"/>
                  </a:cubicBezTo>
                  <a:cubicBezTo>
                    <a:pt x="150" y="61"/>
                    <a:pt x="153" y="64"/>
                    <a:pt x="156" y="63"/>
                  </a:cubicBezTo>
                  <a:cubicBezTo>
                    <a:pt x="162" y="62"/>
                    <a:pt x="160" y="56"/>
                    <a:pt x="158" y="57"/>
                  </a:cubicBezTo>
                  <a:cubicBezTo>
                    <a:pt x="157" y="57"/>
                    <a:pt x="158" y="60"/>
                    <a:pt x="158" y="59"/>
                  </a:cubicBezTo>
                  <a:cubicBezTo>
                    <a:pt x="155" y="59"/>
                    <a:pt x="156" y="55"/>
                    <a:pt x="159" y="55"/>
                  </a:cubicBezTo>
                  <a:cubicBezTo>
                    <a:pt x="163" y="56"/>
                    <a:pt x="163" y="61"/>
                    <a:pt x="161" y="63"/>
                  </a:cubicBezTo>
                  <a:cubicBezTo>
                    <a:pt x="156" y="68"/>
                    <a:pt x="148" y="64"/>
                    <a:pt x="147" y="58"/>
                  </a:cubicBezTo>
                  <a:cubicBezTo>
                    <a:pt x="145" y="52"/>
                    <a:pt x="148" y="47"/>
                    <a:pt x="153" y="44"/>
                  </a:cubicBezTo>
                  <a:cubicBezTo>
                    <a:pt x="160" y="40"/>
                    <a:pt x="167" y="40"/>
                    <a:pt x="173" y="43"/>
                  </a:cubicBezTo>
                  <a:cubicBezTo>
                    <a:pt x="179" y="45"/>
                    <a:pt x="184" y="49"/>
                    <a:pt x="187" y="56"/>
                  </a:cubicBezTo>
                  <a:cubicBezTo>
                    <a:pt x="184" y="43"/>
                    <a:pt x="175" y="34"/>
                    <a:pt x="162" y="32"/>
                  </a:cubicBezTo>
                  <a:cubicBezTo>
                    <a:pt x="159" y="31"/>
                    <a:pt x="156" y="31"/>
                    <a:pt x="153" y="32"/>
                  </a:cubicBezTo>
                  <a:cubicBezTo>
                    <a:pt x="123" y="35"/>
                    <a:pt x="109" y="59"/>
                    <a:pt x="72" y="57"/>
                  </a:cubicBezTo>
                  <a:cubicBezTo>
                    <a:pt x="56" y="56"/>
                    <a:pt x="42" y="49"/>
                    <a:pt x="33" y="39"/>
                  </a:cubicBezTo>
                  <a:cubicBezTo>
                    <a:pt x="31" y="36"/>
                    <a:pt x="29" y="33"/>
                    <a:pt x="28" y="30"/>
                  </a:cubicBezTo>
                  <a:close/>
                  <a:moveTo>
                    <a:pt x="193" y="89"/>
                  </a:moveTo>
                  <a:cubicBezTo>
                    <a:pt x="194" y="88"/>
                    <a:pt x="194" y="88"/>
                    <a:pt x="195" y="88"/>
                  </a:cubicBezTo>
                  <a:cubicBezTo>
                    <a:pt x="195" y="88"/>
                    <a:pt x="195" y="88"/>
                    <a:pt x="195" y="88"/>
                  </a:cubicBezTo>
                  <a:cubicBezTo>
                    <a:pt x="198" y="84"/>
                    <a:pt x="200" y="80"/>
                    <a:pt x="202" y="74"/>
                  </a:cubicBezTo>
                  <a:cubicBezTo>
                    <a:pt x="205" y="60"/>
                    <a:pt x="200" y="44"/>
                    <a:pt x="189" y="31"/>
                  </a:cubicBezTo>
                  <a:cubicBezTo>
                    <a:pt x="176" y="15"/>
                    <a:pt x="153" y="4"/>
                    <a:pt x="131" y="5"/>
                  </a:cubicBezTo>
                  <a:cubicBezTo>
                    <a:pt x="121" y="6"/>
                    <a:pt x="113" y="11"/>
                    <a:pt x="111" y="20"/>
                  </a:cubicBezTo>
                  <a:cubicBezTo>
                    <a:pt x="109" y="28"/>
                    <a:pt x="113" y="35"/>
                    <a:pt x="120" y="36"/>
                  </a:cubicBezTo>
                  <a:cubicBezTo>
                    <a:pt x="120" y="37"/>
                    <a:pt x="120" y="37"/>
                    <a:pt x="120" y="37"/>
                  </a:cubicBezTo>
                  <a:cubicBezTo>
                    <a:pt x="124" y="38"/>
                    <a:pt x="129" y="36"/>
                    <a:pt x="131" y="32"/>
                  </a:cubicBezTo>
                  <a:cubicBezTo>
                    <a:pt x="133" y="29"/>
                    <a:pt x="133" y="26"/>
                    <a:pt x="130" y="23"/>
                  </a:cubicBezTo>
                  <a:cubicBezTo>
                    <a:pt x="126" y="19"/>
                    <a:pt x="122" y="25"/>
                    <a:pt x="125" y="26"/>
                  </a:cubicBezTo>
                  <a:cubicBezTo>
                    <a:pt x="126" y="27"/>
                    <a:pt x="127" y="25"/>
                    <a:pt x="126" y="24"/>
                  </a:cubicBezTo>
                  <a:cubicBezTo>
                    <a:pt x="128" y="27"/>
                    <a:pt x="125" y="29"/>
                    <a:pt x="123" y="27"/>
                  </a:cubicBezTo>
                  <a:cubicBezTo>
                    <a:pt x="121" y="22"/>
                    <a:pt x="126" y="20"/>
                    <a:pt x="130" y="20"/>
                  </a:cubicBezTo>
                  <a:cubicBezTo>
                    <a:pt x="143" y="20"/>
                    <a:pt x="158" y="25"/>
                    <a:pt x="170" y="31"/>
                  </a:cubicBezTo>
                  <a:cubicBezTo>
                    <a:pt x="181" y="37"/>
                    <a:pt x="189" y="47"/>
                    <a:pt x="190" y="60"/>
                  </a:cubicBezTo>
                  <a:cubicBezTo>
                    <a:pt x="190" y="64"/>
                    <a:pt x="190" y="70"/>
                    <a:pt x="187" y="76"/>
                  </a:cubicBezTo>
                  <a:cubicBezTo>
                    <a:pt x="186" y="79"/>
                    <a:pt x="182" y="81"/>
                    <a:pt x="179" y="79"/>
                  </a:cubicBezTo>
                  <a:cubicBezTo>
                    <a:pt x="177" y="77"/>
                    <a:pt x="180" y="74"/>
                    <a:pt x="182" y="76"/>
                  </a:cubicBezTo>
                  <a:cubicBezTo>
                    <a:pt x="182" y="76"/>
                    <a:pt x="180" y="76"/>
                    <a:pt x="180" y="77"/>
                  </a:cubicBezTo>
                  <a:cubicBezTo>
                    <a:pt x="181" y="80"/>
                    <a:pt x="187" y="77"/>
                    <a:pt x="184" y="72"/>
                  </a:cubicBezTo>
                  <a:cubicBezTo>
                    <a:pt x="182" y="69"/>
                    <a:pt x="178" y="69"/>
                    <a:pt x="175" y="70"/>
                  </a:cubicBezTo>
                  <a:cubicBezTo>
                    <a:pt x="171" y="72"/>
                    <a:pt x="169" y="76"/>
                    <a:pt x="169" y="81"/>
                  </a:cubicBezTo>
                  <a:cubicBezTo>
                    <a:pt x="170" y="87"/>
                    <a:pt x="176" y="92"/>
                    <a:pt x="184" y="92"/>
                  </a:cubicBezTo>
                  <a:cubicBezTo>
                    <a:pt x="188" y="92"/>
                    <a:pt x="191" y="91"/>
                    <a:pt x="193" y="89"/>
                  </a:cubicBezTo>
                  <a:close/>
                  <a:moveTo>
                    <a:pt x="153" y="30"/>
                  </a:moveTo>
                  <a:cubicBezTo>
                    <a:pt x="156" y="30"/>
                    <a:pt x="159" y="30"/>
                    <a:pt x="162" y="30"/>
                  </a:cubicBezTo>
                  <a:cubicBezTo>
                    <a:pt x="165" y="31"/>
                    <a:pt x="165" y="31"/>
                    <a:pt x="167" y="31"/>
                  </a:cubicBezTo>
                  <a:cubicBezTo>
                    <a:pt x="156" y="25"/>
                    <a:pt x="144" y="22"/>
                    <a:pt x="132" y="22"/>
                  </a:cubicBezTo>
                  <a:cubicBezTo>
                    <a:pt x="135" y="25"/>
                    <a:pt x="135" y="31"/>
                    <a:pt x="132" y="34"/>
                  </a:cubicBezTo>
                  <a:cubicBezTo>
                    <a:pt x="132" y="34"/>
                    <a:pt x="132" y="34"/>
                    <a:pt x="132" y="34"/>
                  </a:cubicBezTo>
                  <a:cubicBezTo>
                    <a:pt x="132" y="34"/>
                    <a:pt x="132" y="34"/>
                    <a:pt x="132" y="34"/>
                  </a:cubicBezTo>
                  <a:cubicBezTo>
                    <a:pt x="125" y="44"/>
                    <a:pt x="110" y="38"/>
                    <a:pt x="109" y="26"/>
                  </a:cubicBezTo>
                  <a:cubicBezTo>
                    <a:pt x="104" y="37"/>
                    <a:pt x="89" y="50"/>
                    <a:pt x="63" y="41"/>
                  </a:cubicBezTo>
                  <a:cubicBezTo>
                    <a:pt x="46" y="35"/>
                    <a:pt x="35" y="18"/>
                    <a:pt x="45" y="15"/>
                  </a:cubicBezTo>
                  <a:cubicBezTo>
                    <a:pt x="49" y="15"/>
                    <a:pt x="50" y="20"/>
                    <a:pt x="46" y="21"/>
                  </a:cubicBezTo>
                  <a:cubicBezTo>
                    <a:pt x="47" y="21"/>
                    <a:pt x="47" y="18"/>
                    <a:pt x="47" y="18"/>
                  </a:cubicBezTo>
                  <a:cubicBezTo>
                    <a:pt x="44" y="17"/>
                    <a:pt x="42" y="24"/>
                    <a:pt x="48" y="24"/>
                  </a:cubicBezTo>
                  <a:cubicBezTo>
                    <a:pt x="58" y="25"/>
                    <a:pt x="57" y="11"/>
                    <a:pt x="51" y="7"/>
                  </a:cubicBezTo>
                  <a:cubicBezTo>
                    <a:pt x="50" y="7"/>
                    <a:pt x="50" y="7"/>
                    <a:pt x="50" y="7"/>
                  </a:cubicBezTo>
                  <a:cubicBezTo>
                    <a:pt x="50" y="7"/>
                    <a:pt x="50" y="7"/>
                    <a:pt x="50" y="7"/>
                  </a:cubicBezTo>
                  <a:cubicBezTo>
                    <a:pt x="50" y="7"/>
                    <a:pt x="50" y="7"/>
                    <a:pt x="50" y="7"/>
                  </a:cubicBezTo>
                  <a:cubicBezTo>
                    <a:pt x="45" y="3"/>
                    <a:pt x="37" y="5"/>
                    <a:pt x="32" y="12"/>
                  </a:cubicBezTo>
                  <a:cubicBezTo>
                    <a:pt x="26" y="20"/>
                    <a:pt x="29" y="30"/>
                    <a:pt x="35" y="38"/>
                  </a:cubicBezTo>
                  <a:cubicBezTo>
                    <a:pt x="43" y="47"/>
                    <a:pt x="55" y="53"/>
                    <a:pt x="71" y="55"/>
                  </a:cubicBezTo>
                  <a:cubicBezTo>
                    <a:pt x="106" y="58"/>
                    <a:pt x="123" y="33"/>
                    <a:pt x="153"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8" name="Freeform 15"/>
            <p:cNvSpPr>
              <a:spLocks noEditPoints="1"/>
            </p:cNvSpPr>
            <p:nvPr/>
          </p:nvSpPr>
          <p:spPr bwMode="auto">
            <a:xfrm>
              <a:off x="6024563" y="3700463"/>
              <a:ext cx="1260475" cy="717550"/>
            </a:xfrm>
            <a:custGeom>
              <a:avLst/>
              <a:gdLst>
                <a:gd name="T0" fmla="*/ 200 w 208"/>
                <a:gd name="T1" fmla="*/ 21 h 118"/>
                <a:gd name="T2" fmla="*/ 196 w 208"/>
                <a:gd name="T3" fmla="*/ 29 h 118"/>
                <a:gd name="T4" fmla="*/ 194 w 208"/>
                <a:gd name="T5" fmla="*/ 29 h 118"/>
                <a:gd name="T6" fmla="*/ 202 w 208"/>
                <a:gd name="T7" fmla="*/ 19 h 118"/>
                <a:gd name="T8" fmla="*/ 181 w 208"/>
                <a:gd name="T9" fmla="*/ 17 h 118"/>
                <a:gd name="T10" fmla="*/ 150 w 208"/>
                <a:gd name="T11" fmla="*/ 12 h 118"/>
                <a:gd name="T12" fmla="*/ 149 w 208"/>
                <a:gd name="T13" fmla="*/ 35 h 118"/>
                <a:gd name="T14" fmla="*/ 126 w 208"/>
                <a:gd name="T15" fmla="*/ 4 h 118"/>
                <a:gd name="T16" fmla="*/ 130 w 208"/>
                <a:gd name="T17" fmla="*/ 12 h 118"/>
                <a:gd name="T18" fmla="*/ 130 w 208"/>
                <a:gd name="T19" fmla="*/ 14 h 118"/>
                <a:gd name="T20" fmla="*/ 125 w 208"/>
                <a:gd name="T21" fmla="*/ 2 h 118"/>
                <a:gd name="T22" fmla="*/ 124 w 208"/>
                <a:gd name="T23" fmla="*/ 3 h 118"/>
                <a:gd name="T24" fmla="*/ 148 w 208"/>
                <a:gd name="T25" fmla="*/ 37 h 118"/>
                <a:gd name="T26" fmla="*/ 99 w 208"/>
                <a:gd name="T27" fmla="*/ 20 h 118"/>
                <a:gd name="T28" fmla="*/ 23 w 208"/>
                <a:gd name="T29" fmla="*/ 24 h 118"/>
                <a:gd name="T30" fmla="*/ 3 w 208"/>
                <a:gd name="T31" fmla="*/ 14 h 118"/>
                <a:gd name="T32" fmla="*/ 8 w 208"/>
                <a:gd name="T33" fmla="*/ 13 h 118"/>
                <a:gd name="T34" fmla="*/ 5 w 208"/>
                <a:gd name="T35" fmla="*/ 10 h 118"/>
                <a:gd name="T36" fmla="*/ 18 w 208"/>
                <a:gd name="T37" fmla="*/ 29 h 118"/>
                <a:gd name="T38" fmla="*/ 4 w 208"/>
                <a:gd name="T39" fmla="*/ 75 h 118"/>
                <a:gd name="T40" fmla="*/ 12 w 208"/>
                <a:gd name="T41" fmla="*/ 89 h 118"/>
                <a:gd name="T42" fmla="*/ 16 w 208"/>
                <a:gd name="T43" fmla="*/ 112 h 118"/>
                <a:gd name="T44" fmla="*/ 9 w 208"/>
                <a:gd name="T45" fmla="*/ 106 h 118"/>
                <a:gd name="T46" fmla="*/ 9 w 208"/>
                <a:gd name="T47" fmla="*/ 104 h 118"/>
                <a:gd name="T48" fmla="*/ 18 w 208"/>
                <a:gd name="T49" fmla="*/ 114 h 118"/>
                <a:gd name="T50" fmla="*/ 24 w 208"/>
                <a:gd name="T51" fmla="*/ 94 h 118"/>
                <a:gd name="T52" fmla="*/ 34 w 208"/>
                <a:gd name="T53" fmla="*/ 68 h 118"/>
                <a:gd name="T54" fmla="*/ 21 w 208"/>
                <a:gd name="T55" fmla="*/ 68 h 118"/>
                <a:gd name="T56" fmla="*/ 21 w 208"/>
                <a:gd name="T57" fmla="*/ 67 h 118"/>
                <a:gd name="T58" fmla="*/ 36 w 208"/>
                <a:gd name="T59" fmla="*/ 45 h 118"/>
                <a:gd name="T60" fmla="*/ 59 w 208"/>
                <a:gd name="T61" fmla="*/ 58 h 118"/>
                <a:gd name="T62" fmla="*/ 50 w 208"/>
                <a:gd name="T63" fmla="*/ 57 h 118"/>
                <a:gd name="T64" fmla="*/ 49 w 208"/>
                <a:gd name="T65" fmla="*/ 55 h 118"/>
                <a:gd name="T66" fmla="*/ 61 w 208"/>
                <a:gd name="T67" fmla="*/ 58 h 118"/>
                <a:gd name="T68" fmla="*/ 35 w 208"/>
                <a:gd name="T69" fmla="*/ 43 h 118"/>
                <a:gd name="T70" fmla="*/ 46 w 208"/>
                <a:gd name="T71" fmla="*/ 32 h 118"/>
                <a:gd name="T72" fmla="*/ 136 w 208"/>
                <a:gd name="T73" fmla="*/ 57 h 118"/>
                <a:gd name="T74" fmla="*/ 180 w 208"/>
                <a:gd name="T75" fmla="*/ 30 h 118"/>
                <a:gd name="T76" fmla="*/ 13 w 208"/>
                <a:gd name="T77" fmla="*/ 88 h 118"/>
                <a:gd name="T78" fmla="*/ 6 w 208"/>
                <a:gd name="T79" fmla="*/ 74 h 118"/>
                <a:gd name="T80" fmla="*/ 77 w 208"/>
                <a:gd name="T81" fmla="*/ 5 h 118"/>
                <a:gd name="T82" fmla="*/ 88 w 208"/>
                <a:gd name="T83" fmla="*/ 36 h 118"/>
                <a:gd name="T84" fmla="*/ 77 w 208"/>
                <a:gd name="T85" fmla="*/ 32 h 118"/>
                <a:gd name="T86" fmla="*/ 83 w 208"/>
                <a:gd name="T87" fmla="*/ 26 h 118"/>
                <a:gd name="T88" fmla="*/ 85 w 208"/>
                <a:gd name="T89" fmla="*/ 27 h 118"/>
                <a:gd name="T90" fmla="*/ 37 w 208"/>
                <a:gd name="T91" fmla="*/ 31 h 118"/>
                <a:gd name="T92" fmla="*/ 21 w 208"/>
                <a:gd name="T93" fmla="*/ 76 h 118"/>
                <a:gd name="T94" fmla="*/ 26 w 208"/>
                <a:gd name="T95" fmla="*/ 76 h 118"/>
                <a:gd name="T96" fmla="*/ 24 w 208"/>
                <a:gd name="T97" fmla="*/ 72 h 118"/>
                <a:gd name="T98" fmla="*/ 39 w 208"/>
                <a:gd name="T99" fmla="*/ 81 h 118"/>
                <a:gd name="T100" fmla="*/ 15 w 208"/>
                <a:gd name="T101" fmla="*/ 89 h 118"/>
                <a:gd name="T102" fmla="*/ 46 w 208"/>
                <a:gd name="T103" fmla="*/ 30 h 118"/>
                <a:gd name="T104" fmla="*/ 76 w 208"/>
                <a:gd name="T105" fmla="*/ 22 h 118"/>
                <a:gd name="T106" fmla="*/ 76 w 208"/>
                <a:gd name="T107" fmla="*/ 34 h 118"/>
                <a:gd name="T108" fmla="*/ 99 w 208"/>
                <a:gd name="T109" fmla="*/ 26 h 118"/>
                <a:gd name="T110" fmla="*/ 163 w 208"/>
                <a:gd name="T111" fmla="*/ 15 h 118"/>
                <a:gd name="T112" fmla="*/ 161 w 208"/>
                <a:gd name="T113" fmla="*/ 18 h 118"/>
                <a:gd name="T114" fmla="*/ 157 w 208"/>
                <a:gd name="T115" fmla="*/ 7 h 118"/>
                <a:gd name="T116" fmla="*/ 158 w 208"/>
                <a:gd name="T117" fmla="*/ 7 h 118"/>
                <a:gd name="T118" fmla="*/ 176 w 208"/>
                <a:gd name="T119" fmla="*/ 12 h 118"/>
                <a:gd name="T120" fmla="*/ 136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180" y="30"/>
                  </a:moveTo>
                  <a:cubicBezTo>
                    <a:pt x="184" y="23"/>
                    <a:pt x="192" y="15"/>
                    <a:pt x="200" y="21"/>
                  </a:cubicBezTo>
                  <a:cubicBezTo>
                    <a:pt x="204" y="23"/>
                    <a:pt x="205" y="27"/>
                    <a:pt x="203" y="30"/>
                  </a:cubicBezTo>
                  <a:cubicBezTo>
                    <a:pt x="200" y="36"/>
                    <a:pt x="194" y="32"/>
                    <a:pt x="196" y="29"/>
                  </a:cubicBezTo>
                  <a:cubicBezTo>
                    <a:pt x="197" y="28"/>
                    <a:pt x="199" y="30"/>
                    <a:pt x="199" y="31"/>
                  </a:cubicBezTo>
                  <a:cubicBezTo>
                    <a:pt x="199" y="27"/>
                    <a:pt x="195" y="26"/>
                    <a:pt x="194" y="29"/>
                  </a:cubicBezTo>
                  <a:cubicBezTo>
                    <a:pt x="192" y="33"/>
                    <a:pt x="198" y="36"/>
                    <a:pt x="201" y="35"/>
                  </a:cubicBezTo>
                  <a:cubicBezTo>
                    <a:pt x="208" y="31"/>
                    <a:pt x="207" y="22"/>
                    <a:pt x="202" y="19"/>
                  </a:cubicBezTo>
                  <a:cubicBezTo>
                    <a:pt x="194" y="14"/>
                    <a:pt x="187" y="17"/>
                    <a:pt x="182" y="23"/>
                  </a:cubicBezTo>
                  <a:cubicBezTo>
                    <a:pt x="182" y="21"/>
                    <a:pt x="182" y="19"/>
                    <a:pt x="181" y="17"/>
                  </a:cubicBezTo>
                  <a:cubicBezTo>
                    <a:pt x="179" y="10"/>
                    <a:pt x="174" y="5"/>
                    <a:pt x="168" y="4"/>
                  </a:cubicBezTo>
                  <a:cubicBezTo>
                    <a:pt x="161" y="2"/>
                    <a:pt x="153" y="5"/>
                    <a:pt x="150" y="12"/>
                  </a:cubicBezTo>
                  <a:cubicBezTo>
                    <a:pt x="148" y="19"/>
                    <a:pt x="151" y="27"/>
                    <a:pt x="161" y="26"/>
                  </a:cubicBezTo>
                  <a:cubicBezTo>
                    <a:pt x="158" y="30"/>
                    <a:pt x="154" y="33"/>
                    <a:pt x="149" y="35"/>
                  </a:cubicBezTo>
                  <a:cubicBezTo>
                    <a:pt x="140" y="38"/>
                    <a:pt x="129" y="34"/>
                    <a:pt x="123" y="26"/>
                  </a:cubicBezTo>
                  <a:cubicBezTo>
                    <a:pt x="118" y="20"/>
                    <a:pt x="117" y="9"/>
                    <a:pt x="126" y="4"/>
                  </a:cubicBezTo>
                  <a:cubicBezTo>
                    <a:pt x="129" y="3"/>
                    <a:pt x="133" y="4"/>
                    <a:pt x="135" y="7"/>
                  </a:cubicBezTo>
                  <a:cubicBezTo>
                    <a:pt x="138" y="13"/>
                    <a:pt x="131" y="15"/>
                    <a:pt x="130" y="12"/>
                  </a:cubicBezTo>
                  <a:cubicBezTo>
                    <a:pt x="130" y="11"/>
                    <a:pt x="133" y="11"/>
                    <a:pt x="133" y="11"/>
                  </a:cubicBezTo>
                  <a:cubicBezTo>
                    <a:pt x="131" y="9"/>
                    <a:pt x="128" y="12"/>
                    <a:pt x="130" y="14"/>
                  </a:cubicBezTo>
                  <a:cubicBezTo>
                    <a:pt x="133" y="17"/>
                    <a:pt x="137" y="14"/>
                    <a:pt x="137" y="11"/>
                  </a:cubicBezTo>
                  <a:cubicBezTo>
                    <a:pt x="139" y="4"/>
                    <a:pt x="130" y="0"/>
                    <a:pt x="125" y="2"/>
                  </a:cubicBezTo>
                  <a:cubicBezTo>
                    <a:pt x="125" y="3"/>
                    <a:pt x="124" y="3"/>
                    <a:pt x="124" y="3"/>
                  </a:cubicBezTo>
                  <a:cubicBezTo>
                    <a:pt x="124" y="3"/>
                    <a:pt x="124" y="3"/>
                    <a:pt x="124" y="3"/>
                  </a:cubicBezTo>
                  <a:cubicBezTo>
                    <a:pt x="115" y="9"/>
                    <a:pt x="116" y="20"/>
                    <a:pt x="121" y="27"/>
                  </a:cubicBezTo>
                  <a:cubicBezTo>
                    <a:pt x="127" y="35"/>
                    <a:pt x="138" y="40"/>
                    <a:pt x="148" y="37"/>
                  </a:cubicBezTo>
                  <a:cubicBezTo>
                    <a:pt x="147" y="38"/>
                    <a:pt x="146" y="38"/>
                    <a:pt x="145" y="39"/>
                  </a:cubicBezTo>
                  <a:cubicBezTo>
                    <a:pt x="115" y="48"/>
                    <a:pt x="103" y="32"/>
                    <a:pt x="99" y="20"/>
                  </a:cubicBezTo>
                  <a:cubicBezTo>
                    <a:pt x="97" y="10"/>
                    <a:pt x="88" y="4"/>
                    <a:pt x="77" y="3"/>
                  </a:cubicBezTo>
                  <a:cubicBezTo>
                    <a:pt x="58" y="2"/>
                    <a:pt x="37" y="10"/>
                    <a:pt x="23" y="24"/>
                  </a:cubicBezTo>
                  <a:cubicBezTo>
                    <a:pt x="26" y="15"/>
                    <a:pt x="24" y="5"/>
                    <a:pt x="13" y="3"/>
                  </a:cubicBezTo>
                  <a:cubicBezTo>
                    <a:pt x="7" y="2"/>
                    <a:pt x="0" y="8"/>
                    <a:pt x="3" y="14"/>
                  </a:cubicBezTo>
                  <a:cubicBezTo>
                    <a:pt x="5" y="17"/>
                    <a:pt x="9" y="18"/>
                    <a:pt x="11" y="15"/>
                  </a:cubicBezTo>
                  <a:cubicBezTo>
                    <a:pt x="13" y="12"/>
                    <a:pt x="9" y="10"/>
                    <a:pt x="8" y="13"/>
                  </a:cubicBezTo>
                  <a:cubicBezTo>
                    <a:pt x="8" y="13"/>
                    <a:pt x="10" y="12"/>
                    <a:pt x="10" y="13"/>
                  </a:cubicBezTo>
                  <a:cubicBezTo>
                    <a:pt x="10" y="17"/>
                    <a:pt x="3" y="16"/>
                    <a:pt x="5" y="10"/>
                  </a:cubicBezTo>
                  <a:cubicBezTo>
                    <a:pt x="6" y="7"/>
                    <a:pt x="9" y="5"/>
                    <a:pt x="12" y="5"/>
                  </a:cubicBezTo>
                  <a:cubicBezTo>
                    <a:pt x="24" y="7"/>
                    <a:pt x="24" y="21"/>
                    <a:pt x="18" y="29"/>
                  </a:cubicBezTo>
                  <a:cubicBezTo>
                    <a:pt x="18" y="29"/>
                    <a:pt x="17" y="30"/>
                    <a:pt x="17" y="30"/>
                  </a:cubicBezTo>
                  <a:cubicBezTo>
                    <a:pt x="6" y="43"/>
                    <a:pt x="1" y="60"/>
                    <a:pt x="4" y="75"/>
                  </a:cubicBezTo>
                  <a:cubicBezTo>
                    <a:pt x="6" y="81"/>
                    <a:pt x="8" y="86"/>
                    <a:pt x="12" y="89"/>
                  </a:cubicBezTo>
                  <a:cubicBezTo>
                    <a:pt x="12" y="89"/>
                    <a:pt x="12" y="89"/>
                    <a:pt x="12" y="89"/>
                  </a:cubicBezTo>
                  <a:cubicBezTo>
                    <a:pt x="14" y="91"/>
                    <a:pt x="16" y="93"/>
                    <a:pt x="17" y="95"/>
                  </a:cubicBezTo>
                  <a:cubicBezTo>
                    <a:pt x="21" y="101"/>
                    <a:pt x="21" y="107"/>
                    <a:pt x="16" y="112"/>
                  </a:cubicBezTo>
                  <a:cubicBezTo>
                    <a:pt x="13" y="115"/>
                    <a:pt x="9" y="115"/>
                    <a:pt x="6" y="113"/>
                  </a:cubicBezTo>
                  <a:cubicBezTo>
                    <a:pt x="2" y="108"/>
                    <a:pt x="7" y="103"/>
                    <a:pt x="9" y="106"/>
                  </a:cubicBezTo>
                  <a:cubicBezTo>
                    <a:pt x="9" y="107"/>
                    <a:pt x="7" y="108"/>
                    <a:pt x="7" y="108"/>
                  </a:cubicBezTo>
                  <a:cubicBezTo>
                    <a:pt x="10" y="109"/>
                    <a:pt x="12" y="105"/>
                    <a:pt x="9" y="104"/>
                  </a:cubicBezTo>
                  <a:cubicBezTo>
                    <a:pt x="5" y="102"/>
                    <a:pt x="2" y="106"/>
                    <a:pt x="3" y="110"/>
                  </a:cubicBezTo>
                  <a:cubicBezTo>
                    <a:pt x="4" y="117"/>
                    <a:pt x="13" y="118"/>
                    <a:pt x="18" y="114"/>
                  </a:cubicBezTo>
                  <a:cubicBezTo>
                    <a:pt x="24" y="107"/>
                    <a:pt x="23" y="99"/>
                    <a:pt x="18" y="93"/>
                  </a:cubicBezTo>
                  <a:cubicBezTo>
                    <a:pt x="20" y="93"/>
                    <a:pt x="22" y="94"/>
                    <a:pt x="24" y="94"/>
                  </a:cubicBezTo>
                  <a:cubicBezTo>
                    <a:pt x="34" y="94"/>
                    <a:pt x="41" y="88"/>
                    <a:pt x="41" y="80"/>
                  </a:cubicBezTo>
                  <a:cubicBezTo>
                    <a:pt x="41" y="75"/>
                    <a:pt x="39" y="71"/>
                    <a:pt x="34" y="68"/>
                  </a:cubicBezTo>
                  <a:cubicBezTo>
                    <a:pt x="28" y="66"/>
                    <a:pt x="24" y="68"/>
                    <a:pt x="22" y="72"/>
                  </a:cubicBezTo>
                  <a:cubicBezTo>
                    <a:pt x="22" y="70"/>
                    <a:pt x="21" y="69"/>
                    <a:pt x="21" y="68"/>
                  </a:cubicBezTo>
                  <a:cubicBezTo>
                    <a:pt x="21" y="68"/>
                    <a:pt x="21" y="68"/>
                    <a:pt x="21" y="68"/>
                  </a:cubicBezTo>
                  <a:cubicBezTo>
                    <a:pt x="21" y="67"/>
                    <a:pt x="21" y="67"/>
                    <a:pt x="21" y="67"/>
                  </a:cubicBezTo>
                  <a:cubicBezTo>
                    <a:pt x="21" y="67"/>
                    <a:pt x="21" y="67"/>
                    <a:pt x="21" y="67"/>
                  </a:cubicBezTo>
                  <a:cubicBezTo>
                    <a:pt x="20" y="56"/>
                    <a:pt x="27" y="48"/>
                    <a:pt x="36" y="45"/>
                  </a:cubicBezTo>
                  <a:cubicBezTo>
                    <a:pt x="41" y="42"/>
                    <a:pt x="47" y="42"/>
                    <a:pt x="53" y="46"/>
                  </a:cubicBezTo>
                  <a:cubicBezTo>
                    <a:pt x="58" y="48"/>
                    <a:pt x="60" y="53"/>
                    <a:pt x="59" y="58"/>
                  </a:cubicBezTo>
                  <a:cubicBezTo>
                    <a:pt x="58" y="61"/>
                    <a:pt x="55" y="64"/>
                    <a:pt x="52" y="63"/>
                  </a:cubicBezTo>
                  <a:cubicBezTo>
                    <a:pt x="46" y="62"/>
                    <a:pt x="48" y="56"/>
                    <a:pt x="50" y="57"/>
                  </a:cubicBezTo>
                  <a:cubicBezTo>
                    <a:pt x="51" y="57"/>
                    <a:pt x="50" y="60"/>
                    <a:pt x="50" y="59"/>
                  </a:cubicBezTo>
                  <a:cubicBezTo>
                    <a:pt x="53" y="59"/>
                    <a:pt x="52" y="55"/>
                    <a:pt x="49" y="55"/>
                  </a:cubicBezTo>
                  <a:cubicBezTo>
                    <a:pt x="45" y="56"/>
                    <a:pt x="45" y="61"/>
                    <a:pt x="47" y="63"/>
                  </a:cubicBezTo>
                  <a:cubicBezTo>
                    <a:pt x="52" y="68"/>
                    <a:pt x="60" y="64"/>
                    <a:pt x="61" y="58"/>
                  </a:cubicBezTo>
                  <a:cubicBezTo>
                    <a:pt x="62" y="52"/>
                    <a:pt x="60" y="47"/>
                    <a:pt x="55" y="44"/>
                  </a:cubicBezTo>
                  <a:cubicBezTo>
                    <a:pt x="48" y="40"/>
                    <a:pt x="41" y="40"/>
                    <a:pt x="35" y="43"/>
                  </a:cubicBezTo>
                  <a:cubicBezTo>
                    <a:pt x="29" y="45"/>
                    <a:pt x="24" y="49"/>
                    <a:pt x="21" y="56"/>
                  </a:cubicBezTo>
                  <a:cubicBezTo>
                    <a:pt x="24" y="43"/>
                    <a:pt x="33" y="34"/>
                    <a:pt x="46" y="32"/>
                  </a:cubicBezTo>
                  <a:cubicBezTo>
                    <a:pt x="49" y="31"/>
                    <a:pt x="52" y="31"/>
                    <a:pt x="55" y="32"/>
                  </a:cubicBezTo>
                  <a:cubicBezTo>
                    <a:pt x="85" y="35"/>
                    <a:pt x="99" y="59"/>
                    <a:pt x="136" y="57"/>
                  </a:cubicBezTo>
                  <a:cubicBezTo>
                    <a:pt x="152" y="56"/>
                    <a:pt x="166" y="49"/>
                    <a:pt x="175" y="39"/>
                  </a:cubicBezTo>
                  <a:cubicBezTo>
                    <a:pt x="177" y="36"/>
                    <a:pt x="179" y="33"/>
                    <a:pt x="180" y="30"/>
                  </a:cubicBezTo>
                  <a:close/>
                  <a:moveTo>
                    <a:pt x="15" y="89"/>
                  </a:moveTo>
                  <a:cubicBezTo>
                    <a:pt x="14" y="88"/>
                    <a:pt x="14" y="88"/>
                    <a:pt x="13" y="88"/>
                  </a:cubicBezTo>
                  <a:cubicBezTo>
                    <a:pt x="13" y="88"/>
                    <a:pt x="13" y="88"/>
                    <a:pt x="13" y="88"/>
                  </a:cubicBezTo>
                  <a:cubicBezTo>
                    <a:pt x="10" y="84"/>
                    <a:pt x="7" y="80"/>
                    <a:pt x="6" y="74"/>
                  </a:cubicBezTo>
                  <a:cubicBezTo>
                    <a:pt x="3" y="60"/>
                    <a:pt x="8" y="44"/>
                    <a:pt x="18" y="31"/>
                  </a:cubicBezTo>
                  <a:cubicBezTo>
                    <a:pt x="32" y="15"/>
                    <a:pt x="55" y="4"/>
                    <a:pt x="77" y="5"/>
                  </a:cubicBezTo>
                  <a:cubicBezTo>
                    <a:pt x="86" y="6"/>
                    <a:pt x="95" y="11"/>
                    <a:pt x="97" y="20"/>
                  </a:cubicBezTo>
                  <a:cubicBezTo>
                    <a:pt x="98" y="28"/>
                    <a:pt x="95" y="35"/>
                    <a:pt x="88" y="36"/>
                  </a:cubicBezTo>
                  <a:cubicBezTo>
                    <a:pt x="88" y="37"/>
                    <a:pt x="88" y="37"/>
                    <a:pt x="88" y="37"/>
                  </a:cubicBezTo>
                  <a:cubicBezTo>
                    <a:pt x="84" y="38"/>
                    <a:pt x="79" y="36"/>
                    <a:pt x="77" y="32"/>
                  </a:cubicBezTo>
                  <a:cubicBezTo>
                    <a:pt x="75" y="29"/>
                    <a:pt x="75" y="26"/>
                    <a:pt x="78" y="23"/>
                  </a:cubicBezTo>
                  <a:cubicBezTo>
                    <a:pt x="82" y="19"/>
                    <a:pt x="86" y="25"/>
                    <a:pt x="83" y="26"/>
                  </a:cubicBezTo>
                  <a:cubicBezTo>
                    <a:pt x="82" y="27"/>
                    <a:pt x="81" y="25"/>
                    <a:pt x="82" y="24"/>
                  </a:cubicBezTo>
                  <a:cubicBezTo>
                    <a:pt x="80" y="27"/>
                    <a:pt x="83" y="29"/>
                    <a:pt x="85" y="27"/>
                  </a:cubicBezTo>
                  <a:cubicBezTo>
                    <a:pt x="87" y="22"/>
                    <a:pt x="82" y="20"/>
                    <a:pt x="78" y="20"/>
                  </a:cubicBezTo>
                  <a:cubicBezTo>
                    <a:pt x="64" y="20"/>
                    <a:pt x="50" y="25"/>
                    <a:pt x="37" y="31"/>
                  </a:cubicBezTo>
                  <a:cubicBezTo>
                    <a:pt x="27" y="37"/>
                    <a:pt x="19" y="47"/>
                    <a:pt x="18" y="60"/>
                  </a:cubicBezTo>
                  <a:cubicBezTo>
                    <a:pt x="18" y="64"/>
                    <a:pt x="18" y="70"/>
                    <a:pt x="21" y="76"/>
                  </a:cubicBezTo>
                  <a:cubicBezTo>
                    <a:pt x="22" y="79"/>
                    <a:pt x="26" y="81"/>
                    <a:pt x="29" y="79"/>
                  </a:cubicBezTo>
                  <a:cubicBezTo>
                    <a:pt x="31" y="77"/>
                    <a:pt x="28" y="74"/>
                    <a:pt x="26" y="76"/>
                  </a:cubicBezTo>
                  <a:cubicBezTo>
                    <a:pt x="26" y="76"/>
                    <a:pt x="28" y="76"/>
                    <a:pt x="28" y="77"/>
                  </a:cubicBezTo>
                  <a:cubicBezTo>
                    <a:pt x="27" y="80"/>
                    <a:pt x="21" y="77"/>
                    <a:pt x="24" y="72"/>
                  </a:cubicBezTo>
                  <a:cubicBezTo>
                    <a:pt x="26" y="69"/>
                    <a:pt x="30" y="69"/>
                    <a:pt x="33" y="70"/>
                  </a:cubicBezTo>
                  <a:cubicBezTo>
                    <a:pt x="37" y="72"/>
                    <a:pt x="39" y="76"/>
                    <a:pt x="39" y="81"/>
                  </a:cubicBezTo>
                  <a:cubicBezTo>
                    <a:pt x="38" y="87"/>
                    <a:pt x="32" y="92"/>
                    <a:pt x="24" y="92"/>
                  </a:cubicBezTo>
                  <a:cubicBezTo>
                    <a:pt x="20" y="92"/>
                    <a:pt x="17" y="91"/>
                    <a:pt x="15" y="89"/>
                  </a:cubicBezTo>
                  <a:close/>
                  <a:moveTo>
                    <a:pt x="55" y="30"/>
                  </a:moveTo>
                  <a:cubicBezTo>
                    <a:pt x="52" y="30"/>
                    <a:pt x="49" y="30"/>
                    <a:pt x="46" y="30"/>
                  </a:cubicBezTo>
                  <a:cubicBezTo>
                    <a:pt x="43" y="31"/>
                    <a:pt x="43" y="31"/>
                    <a:pt x="41" y="31"/>
                  </a:cubicBezTo>
                  <a:cubicBezTo>
                    <a:pt x="52" y="25"/>
                    <a:pt x="64" y="22"/>
                    <a:pt x="76" y="22"/>
                  </a:cubicBezTo>
                  <a:cubicBezTo>
                    <a:pt x="73" y="25"/>
                    <a:pt x="73" y="31"/>
                    <a:pt x="76" y="34"/>
                  </a:cubicBezTo>
                  <a:cubicBezTo>
                    <a:pt x="76" y="34"/>
                    <a:pt x="76" y="34"/>
                    <a:pt x="76" y="34"/>
                  </a:cubicBezTo>
                  <a:cubicBezTo>
                    <a:pt x="76" y="34"/>
                    <a:pt x="76" y="34"/>
                    <a:pt x="76" y="34"/>
                  </a:cubicBezTo>
                  <a:cubicBezTo>
                    <a:pt x="83" y="44"/>
                    <a:pt x="98" y="38"/>
                    <a:pt x="99" y="26"/>
                  </a:cubicBezTo>
                  <a:cubicBezTo>
                    <a:pt x="104" y="37"/>
                    <a:pt x="119" y="50"/>
                    <a:pt x="145" y="41"/>
                  </a:cubicBezTo>
                  <a:cubicBezTo>
                    <a:pt x="161" y="35"/>
                    <a:pt x="172" y="18"/>
                    <a:pt x="163" y="15"/>
                  </a:cubicBezTo>
                  <a:cubicBezTo>
                    <a:pt x="159" y="15"/>
                    <a:pt x="158" y="20"/>
                    <a:pt x="162" y="21"/>
                  </a:cubicBezTo>
                  <a:cubicBezTo>
                    <a:pt x="161" y="21"/>
                    <a:pt x="160" y="18"/>
                    <a:pt x="161" y="18"/>
                  </a:cubicBezTo>
                  <a:cubicBezTo>
                    <a:pt x="164" y="17"/>
                    <a:pt x="166" y="24"/>
                    <a:pt x="160" y="24"/>
                  </a:cubicBezTo>
                  <a:cubicBezTo>
                    <a:pt x="150" y="25"/>
                    <a:pt x="150" y="11"/>
                    <a:pt x="157" y="7"/>
                  </a:cubicBezTo>
                  <a:cubicBezTo>
                    <a:pt x="157" y="7"/>
                    <a:pt x="157" y="7"/>
                    <a:pt x="157" y="7"/>
                  </a:cubicBezTo>
                  <a:cubicBezTo>
                    <a:pt x="158" y="7"/>
                    <a:pt x="158" y="7"/>
                    <a:pt x="158" y="7"/>
                  </a:cubicBezTo>
                  <a:cubicBezTo>
                    <a:pt x="158" y="7"/>
                    <a:pt x="158" y="7"/>
                    <a:pt x="158" y="7"/>
                  </a:cubicBezTo>
                  <a:cubicBezTo>
                    <a:pt x="163" y="3"/>
                    <a:pt x="171" y="5"/>
                    <a:pt x="176" y="12"/>
                  </a:cubicBezTo>
                  <a:cubicBezTo>
                    <a:pt x="182" y="20"/>
                    <a:pt x="179" y="30"/>
                    <a:pt x="173" y="38"/>
                  </a:cubicBezTo>
                  <a:cubicBezTo>
                    <a:pt x="164" y="47"/>
                    <a:pt x="153" y="53"/>
                    <a:pt x="136" y="55"/>
                  </a:cubicBezTo>
                  <a:cubicBezTo>
                    <a:pt x="102" y="58"/>
                    <a:pt x="85" y="33"/>
                    <a:pt x="55"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9" name="Freeform 16"/>
            <p:cNvSpPr>
              <a:spLocks/>
            </p:cNvSpPr>
            <p:nvPr/>
          </p:nvSpPr>
          <p:spPr bwMode="auto">
            <a:xfrm>
              <a:off x="7067550" y="3730625"/>
              <a:ext cx="2714625" cy="17463"/>
            </a:xfrm>
            <a:custGeom>
              <a:avLst/>
              <a:gdLst>
                <a:gd name="T0" fmla="*/ 0 w 1710"/>
                <a:gd name="T1" fmla="*/ 0 h 11"/>
                <a:gd name="T2" fmla="*/ 1710 w 1710"/>
                <a:gd name="T3" fmla="*/ 0 h 11"/>
                <a:gd name="T4" fmla="*/ 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0" name="Freeform 17"/>
            <p:cNvSpPr>
              <a:spLocks/>
            </p:cNvSpPr>
            <p:nvPr/>
          </p:nvSpPr>
          <p:spPr bwMode="auto">
            <a:xfrm>
              <a:off x="2303463" y="3730625"/>
              <a:ext cx="2714625" cy="17463"/>
            </a:xfrm>
            <a:custGeom>
              <a:avLst/>
              <a:gdLst>
                <a:gd name="T0" fmla="*/ 0 w 1710"/>
                <a:gd name="T1" fmla="*/ 0 h 11"/>
                <a:gd name="T2" fmla="*/ 1710 w 1710"/>
                <a:gd name="T3" fmla="*/ 0 h 11"/>
                <a:gd name="T4" fmla="*/ 171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171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1" name="Freeform 18"/>
            <p:cNvSpPr>
              <a:spLocks/>
            </p:cNvSpPr>
            <p:nvPr/>
          </p:nvSpPr>
          <p:spPr bwMode="auto">
            <a:xfrm>
              <a:off x="7254875" y="3821113"/>
              <a:ext cx="1454150" cy="12700"/>
            </a:xfrm>
            <a:custGeom>
              <a:avLst/>
              <a:gdLst>
                <a:gd name="T0" fmla="*/ 0 w 916"/>
                <a:gd name="T1" fmla="*/ 0 h 8"/>
                <a:gd name="T2" fmla="*/ 916 w 916"/>
                <a:gd name="T3" fmla="*/ 0 h 8"/>
                <a:gd name="T4" fmla="*/ 0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0"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2" name="Freeform 19"/>
            <p:cNvSpPr>
              <a:spLocks/>
            </p:cNvSpPr>
            <p:nvPr/>
          </p:nvSpPr>
          <p:spPr bwMode="auto">
            <a:xfrm>
              <a:off x="3376613" y="3821113"/>
              <a:ext cx="1454150" cy="12700"/>
            </a:xfrm>
            <a:custGeom>
              <a:avLst/>
              <a:gdLst>
                <a:gd name="T0" fmla="*/ 0 w 916"/>
                <a:gd name="T1" fmla="*/ 0 h 8"/>
                <a:gd name="T2" fmla="*/ 916 w 916"/>
                <a:gd name="T3" fmla="*/ 0 h 8"/>
                <a:gd name="T4" fmla="*/ 916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916"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13" name="组合 12"/>
          <p:cNvGrpSpPr/>
          <p:nvPr/>
        </p:nvGrpSpPr>
        <p:grpSpPr>
          <a:xfrm>
            <a:off x="1226344" y="3173279"/>
            <a:ext cx="9739312" cy="908463"/>
            <a:chOff x="1226344" y="3173279"/>
            <a:chExt cx="9739312" cy="908463"/>
          </a:xfrm>
          <a:effectLst>
            <a:outerShdw blurRad="50800" dist="38100" dir="5400000" algn="t" rotWithShape="0">
              <a:prstClr val="black">
                <a:alpha val="40000"/>
              </a:prstClr>
            </a:outerShdw>
          </a:effectLst>
        </p:grpSpPr>
        <p:sp>
          <p:nvSpPr>
            <p:cNvPr id="14" name="Freeform 5"/>
            <p:cNvSpPr>
              <a:spLocks/>
            </p:cNvSpPr>
            <p:nvPr/>
          </p:nvSpPr>
          <p:spPr bwMode="auto">
            <a:xfrm>
              <a:off x="1226344" y="3173279"/>
              <a:ext cx="9739312" cy="23813"/>
            </a:xfrm>
            <a:custGeom>
              <a:avLst/>
              <a:gdLst>
                <a:gd name="T0" fmla="*/ 0 w 6135"/>
                <a:gd name="T1" fmla="*/ 15 h 15"/>
                <a:gd name="T2" fmla="*/ 6135 w 6135"/>
                <a:gd name="T3" fmla="*/ 15 h 15"/>
                <a:gd name="T4" fmla="*/ 6135 w 6135"/>
                <a:gd name="T5" fmla="*/ 15 h 15"/>
                <a:gd name="T6" fmla="*/ 3073 w 6135"/>
                <a:gd name="T7" fmla="*/ 0 h 15"/>
                <a:gd name="T8" fmla="*/ 0 w 6135"/>
                <a:gd name="T9" fmla="*/ 15 h 15"/>
                <a:gd name="T10" fmla="*/ 0 w 6135"/>
                <a:gd name="T11" fmla="*/ 15 h 15"/>
                <a:gd name="T12" fmla="*/ 0 w 613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15"/>
                  </a:moveTo>
                  <a:lnTo>
                    <a:pt x="6135" y="15"/>
                  </a:lnTo>
                  <a:lnTo>
                    <a:pt x="6135" y="15"/>
                  </a:lnTo>
                  <a:lnTo>
                    <a:pt x="3073" y="0"/>
                  </a:lnTo>
                  <a:lnTo>
                    <a:pt x="0" y="15"/>
                  </a:lnTo>
                  <a:lnTo>
                    <a:pt x="0" y="15"/>
                  </a:lnTo>
                  <a:lnTo>
                    <a:pt x="0" y="15"/>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5" name="Freeform 20"/>
            <p:cNvSpPr>
              <a:spLocks/>
            </p:cNvSpPr>
            <p:nvPr/>
          </p:nvSpPr>
          <p:spPr bwMode="auto">
            <a:xfrm>
              <a:off x="1226344" y="4057929"/>
              <a:ext cx="9739312" cy="23813"/>
            </a:xfrm>
            <a:custGeom>
              <a:avLst/>
              <a:gdLst>
                <a:gd name="T0" fmla="*/ 0 w 6135"/>
                <a:gd name="T1" fmla="*/ 0 h 15"/>
                <a:gd name="T2" fmla="*/ 6135 w 6135"/>
                <a:gd name="T3" fmla="*/ 0 h 15"/>
                <a:gd name="T4" fmla="*/ 6135 w 6135"/>
                <a:gd name="T5" fmla="*/ 0 h 15"/>
                <a:gd name="T6" fmla="*/ 3073 w 6135"/>
                <a:gd name="T7" fmla="*/ 15 h 15"/>
                <a:gd name="T8" fmla="*/ 0 w 6135"/>
                <a:gd name="T9" fmla="*/ 0 h 15"/>
                <a:gd name="T10" fmla="*/ 0 w 6135"/>
                <a:gd name="T11" fmla="*/ 0 h 15"/>
                <a:gd name="T12" fmla="*/ 0 w 613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0"/>
                  </a:moveTo>
                  <a:lnTo>
                    <a:pt x="6135" y="0"/>
                  </a:lnTo>
                  <a:lnTo>
                    <a:pt x="6135" y="0"/>
                  </a:lnTo>
                  <a:lnTo>
                    <a:pt x="3073" y="15"/>
                  </a:lnTo>
                  <a:lnTo>
                    <a:pt x="0" y="0"/>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sp>
        <p:nvSpPr>
          <p:cNvPr id="16" name="文本框 15"/>
          <p:cNvSpPr txBox="1"/>
          <p:nvPr/>
        </p:nvSpPr>
        <p:spPr>
          <a:xfrm>
            <a:off x="3396114" y="5462734"/>
            <a:ext cx="5399772" cy="1077218"/>
          </a:xfrm>
          <a:prstGeom prst="rect">
            <a:avLst/>
          </a:prstGeom>
          <a:noFill/>
        </p:spPr>
        <p:txBody>
          <a:bodyPr wrap="square" rtlCol="0">
            <a:spAutoFit/>
          </a:bodyPr>
          <a:lstStyle/>
          <a:p>
            <a:pPr algn="ctr"/>
            <a:r>
              <a:rPr lang="en-US" altLang="zh-CN" dirty="0" smtClean="0">
                <a:solidFill>
                  <a:srgbClr val="00B050"/>
                </a:solidFill>
                <a:latin typeface="微软雅黑" panose="020B0503020204020204" pitchFamily="34" charset="-122"/>
                <a:ea typeface="微软雅黑" panose="020B0503020204020204" pitchFamily="34" charset="-122"/>
              </a:rPr>
              <a:t>SY1506412 </a:t>
            </a:r>
            <a:r>
              <a:rPr lang="zh-CN" altLang="en-US" dirty="0" smtClean="0">
                <a:solidFill>
                  <a:srgbClr val="00B050"/>
                </a:solidFill>
                <a:latin typeface="微软雅黑" panose="020B0503020204020204" pitchFamily="34" charset="-122"/>
                <a:ea typeface="微软雅黑" panose="020B0503020204020204" pitchFamily="34" charset="-122"/>
              </a:rPr>
              <a:t>于思民   </a:t>
            </a:r>
            <a:r>
              <a:rPr lang="en-US" altLang="zh-CN" dirty="0" smtClean="0">
                <a:solidFill>
                  <a:srgbClr val="00B050"/>
                </a:solidFill>
                <a:latin typeface="微软雅黑" panose="020B0503020204020204" pitchFamily="34" charset="-122"/>
                <a:ea typeface="微软雅黑" panose="020B0503020204020204" pitchFamily="34" charset="-122"/>
              </a:rPr>
              <a:t>SY1506402 </a:t>
            </a:r>
            <a:r>
              <a:rPr lang="zh-CN" altLang="en-US" dirty="0" smtClean="0">
                <a:solidFill>
                  <a:srgbClr val="00B050"/>
                </a:solidFill>
                <a:latin typeface="微软雅黑" panose="020B0503020204020204" pitchFamily="34" charset="-122"/>
                <a:ea typeface="微软雅黑" panose="020B0503020204020204" pitchFamily="34" charset="-122"/>
              </a:rPr>
              <a:t>阳艳红</a:t>
            </a:r>
            <a:endParaRPr lang="en-US" altLang="zh-CN" dirty="0" smtClean="0">
              <a:solidFill>
                <a:srgbClr val="00B050"/>
              </a:solidFill>
              <a:latin typeface="微软雅黑" panose="020B0503020204020204" pitchFamily="34" charset="-122"/>
              <a:ea typeface="微软雅黑" panose="020B0503020204020204" pitchFamily="34" charset="-122"/>
            </a:endParaRPr>
          </a:p>
          <a:p>
            <a:pPr algn="ctr"/>
            <a:r>
              <a:rPr lang="en-US" altLang="zh-CN" dirty="0" smtClean="0">
                <a:solidFill>
                  <a:srgbClr val="00B050"/>
                </a:solidFill>
                <a:latin typeface="微软雅黑" panose="020B0503020204020204" pitchFamily="34" charset="-122"/>
                <a:ea typeface="微软雅黑" panose="020B0503020204020204" pitchFamily="34" charset="-122"/>
              </a:rPr>
              <a:t>SY1506420 </a:t>
            </a:r>
            <a:r>
              <a:rPr lang="zh-CN" altLang="en-US" dirty="0" smtClean="0">
                <a:solidFill>
                  <a:srgbClr val="00B050"/>
                </a:solidFill>
                <a:latin typeface="微软雅黑" panose="020B0503020204020204" pitchFamily="34" charset="-122"/>
                <a:ea typeface="微软雅黑" panose="020B0503020204020204" pitchFamily="34" charset="-122"/>
              </a:rPr>
              <a:t>王铖成   </a:t>
            </a:r>
            <a:r>
              <a:rPr lang="en-US" altLang="zh-CN" dirty="0" smtClean="0">
                <a:solidFill>
                  <a:srgbClr val="00B050"/>
                </a:solidFill>
                <a:latin typeface="微软雅黑" panose="020B0503020204020204" pitchFamily="34" charset="-122"/>
                <a:ea typeface="微软雅黑" panose="020B0503020204020204" pitchFamily="34" charset="-122"/>
              </a:rPr>
              <a:t>SY1506205 </a:t>
            </a:r>
            <a:r>
              <a:rPr lang="zh-CN" altLang="en-US" dirty="0" smtClean="0">
                <a:solidFill>
                  <a:srgbClr val="00B050"/>
                </a:solidFill>
                <a:latin typeface="微软雅黑" panose="020B0503020204020204" pitchFamily="34" charset="-122"/>
                <a:ea typeface="微软雅黑" panose="020B0503020204020204" pitchFamily="34" charset="-122"/>
              </a:rPr>
              <a:t>武一杰</a:t>
            </a:r>
            <a:endParaRPr lang="en-US" altLang="zh-CN" dirty="0" smtClean="0">
              <a:solidFill>
                <a:srgbClr val="00B050"/>
              </a:solidFill>
              <a:latin typeface="微软雅黑" panose="020B0503020204020204" pitchFamily="34" charset="-122"/>
              <a:ea typeface="微软雅黑" panose="020B0503020204020204" pitchFamily="34" charset="-122"/>
            </a:endParaRPr>
          </a:p>
          <a:p>
            <a:pPr algn="ctr"/>
            <a:endParaRPr lang="zh-CN" altLang="en-US" sz="2800" dirty="0">
              <a:solidFill>
                <a:srgbClr val="00B05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8172" y="3344519"/>
            <a:ext cx="9776618" cy="523220"/>
          </a:xfrm>
          <a:prstGeom prst="rect">
            <a:avLst/>
          </a:prstGeom>
          <a:noFill/>
        </p:spPr>
        <p:txBody>
          <a:bodyPr wrap="square" rtlCol="0">
            <a:spAutoFit/>
          </a:bodyPr>
          <a:lstStyle/>
          <a:p>
            <a:pPr algn="ctr"/>
            <a:r>
              <a:rPr lang="en-US" altLang="zh-CN" sz="2800" b="1" dirty="0" smtClean="0">
                <a:solidFill>
                  <a:srgbClr val="00B050"/>
                </a:solidFill>
                <a:latin typeface="微软雅黑" panose="020B0503020204020204" pitchFamily="34" charset="-122"/>
                <a:ea typeface="微软雅黑" panose="020B0503020204020204" pitchFamily="34" charset="-122"/>
              </a:rPr>
              <a:t>G-</a:t>
            </a:r>
            <a:r>
              <a:rPr lang="zh-CN" altLang="en-US" sz="2800" b="1" dirty="0" smtClean="0">
                <a:solidFill>
                  <a:srgbClr val="00B050"/>
                </a:solidFill>
                <a:latin typeface="微软雅黑" panose="020B0503020204020204" pitchFamily="34" charset="-122"/>
                <a:ea typeface="微软雅黑" panose="020B0503020204020204" pitchFamily="34" charset="-122"/>
              </a:rPr>
              <a:t>实验</a:t>
            </a:r>
            <a:r>
              <a:rPr lang="en-US" altLang="zh-CN" sz="2800" b="1" dirty="0" smtClean="0">
                <a:solidFill>
                  <a:srgbClr val="00B050"/>
                </a:solidFill>
                <a:latin typeface="微软雅黑" panose="020B0503020204020204" pitchFamily="34" charset="-122"/>
                <a:ea typeface="微软雅黑" panose="020B0503020204020204" pitchFamily="34" charset="-122"/>
              </a:rPr>
              <a:t>6-8</a:t>
            </a:r>
            <a:r>
              <a:rPr lang="zh-CN" altLang="en-US" sz="2800" b="1" dirty="0" smtClean="0">
                <a:solidFill>
                  <a:srgbClr val="00B050"/>
                </a:solidFill>
                <a:latin typeface="微软雅黑" panose="020B0503020204020204" pitchFamily="34" charset="-122"/>
                <a:ea typeface="微软雅黑" panose="020B0503020204020204" pitchFamily="34" charset="-122"/>
              </a:rPr>
              <a:t>总结与分析</a:t>
            </a:r>
            <a:r>
              <a:rPr lang="en-US" altLang="zh-CN" sz="2800" b="1" dirty="0" smtClean="0">
                <a:solidFill>
                  <a:srgbClr val="00B050"/>
                </a:solidFill>
                <a:latin typeface="微软雅黑" panose="020B0503020204020204" pitchFamily="34" charset="-122"/>
                <a:ea typeface="微软雅黑" panose="020B0503020204020204" pitchFamily="34" charset="-122"/>
              </a:rPr>
              <a:t>--</a:t>
            </a:r>
            <a:r>
              <a:rPr lang="en-US" altLang="zh-CN" sz="2800" b="1" dirty="0" smtClean="0">
                <a:solidFill>
                  <a:srgbClr val="00B050"/>
                </a:solidFill>
                <a:latin typeface="微软雅黑" panose="020B0503020204020204" pitchFamily="34" charset="-122"/>
                <a:ea typeface="微软雅黑" panose="020B0503020204020204" pitchFamily="34" charset="-122"/>
              </a:rPr>
              <a:t>Spark</a:t>
            </a:r>
            <a:r>
              <a:rPr lang="zh-CN" altLang="en-US" sz="2800" b="1" dirty="0" smtClean="0">
                <a:solidFill>
                  <a:srgbClr val="00B050"/>
                </a:solidFill>
                <a:latin typeface="微软雅黑" panose="020B0503020204020204" pitchFamily="34" charset="-122"/>
                <a:ea typeface="微软雅黑" panose="020B0503020204020204" pitchFamily="34" charset="-122"/>
              </a:rPr>
              <a:t>的研究与应用</a:t>
            </a:r>
            <a:endParaRPr lang="zh-CN" altLang="en-US" sz="2800" b="1" dirty="0">
              <a:solidFill>
                <a:srgbClr val="00B050"/>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95" y="154413"/>
            <a:ext cx="1473200" cy="1473200"/>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731" y="-449220"/>
            <a:ext cx="3295136" cy="2471352"/>
          </a:xfrm>
          <a:prstGeom prst="rect">
            <a:avLst/>
          </a:prstGeom>
        </p:spPr>
      </p:pic>
    </p:spTree>
    <p:extLst>
      <p:ext uri="{BB962C8B-B14F-4D97-AF65-F5344CB8AC3E}">
        <p14:creationId xmlns:p14="http://schemas.microsoft.com/office/powerpoint/2010/main" val="1431483288"/>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par>
                                <p:cTn id="23" presetID="53" presetClass="entr" presetSubtype="16" fill="hold" grpId="0" nodeType="withEffect">
                                  <p:stCondLst>
                                    <p:cond delay="5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6"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ircle(in)">
                                      <p:cBhvr>
                                        <p:cTn id="30" dur="1500"/>
                                        <p:tgtEl>
                                          <p:spTgt spid="18"/>
                                        </p:tgtEl>
                                      </p:cBhvr>
                                    </p:animEffect>
                                  </p:childTnLst>
                                </p:cTn>
                              </p:par>
                              <p:par>
                                <p:cTn id="31" presetID="26" presetClass="emph" presetSubtype="0" fill="hold" nodeType="withEffect">
                                  <p:stCondLst>
                                    <p:cond delay="0"/>
                                  </p:stCondLst>
                                  <p:childTnLst>
                                    <p:animEffect transition="out" filter="fade">
                                      <p:cBhvr>
                                        <p:cTn id="32" dur="1500" tmFilter="0, 0; .2, .5; .8, .5; 1, 0"/>
                                        <p:tgtEl>
                                          <p:spTgt spid="19"/>
                                        </p:tgtEl>
                                      </p:cBhvr>
                                    </p:animEffect>
                                    <p:animScale>
                                      <p:cBhvr>
                                        <p:cTn id="33" dur="7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椭圆 2"/>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627849" y="886049"/>
            <a:ext cx="19177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90761" y="326596"/>
            <a:ext cx="3343401"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实验要点</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589333" y="2503057"/>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2</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834163" y="4141772"/>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4</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446337" y="4059961"/>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3</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26597" y="326596"/>
            <a:ext cx="1168400" cy="1168400"/>
          </a:xfrm>
          <a:custGeom>
            <a:avLst/>
            <a:gdLst/>
            <a:ahLst/>
            <a:cxnLst/>
            <a:rect l="l" t="t" r="r" b="b"/>
            <a:pathLst>
              <a:path w="1168400" h="1168400">
                <a:moveTo>
                  <a:pt x="560998" y="269502"/>
                </a:moveTo>
                <a:cubicBezTo>
                  <a:pt x="507172" y="269502"/>
                  <a:pt x="460415" y="279796"/>
                  <a:pt x="420727" y="300384"/>
                </a:cubicBezTo>
                <a:lnTo>
                  <a:pt x="420727" y="399727"/>
                </a:lnTo>
                <a:cubicBezTo>
                  <a:pt x="457190" y="374426"/>
                  <a:pt x="494769" y="361776"/>
                  <a:pt x="533464" y="361776"/>
                </a:cubicBezTo>
                <a:cubicBezTo>
                  <a:pt x="592748" y="361776"/>
                  <a:pt x="622389" y="386332"/>
                  <a:pt x="622389" y="435446"/>
                </a:cubicBezTo>
                <a:cubicBezTo>
                  <a:pt x="622389" y="487536"/>
                  <a:pt x="583694" y="513581"/>
                  <a:pt x="506303" y="513581"/>
                </a:cubicBezTo>
                <a:lnTo>
                  <a:pt x="459050" y="513581"/>
                </a:lnTo>
                <a:lnTo>
                  <a:pt x="459050" y="606226"/>
                </a:lnTo>
                <a:lnTo>
                  <a:pt x="510396" y="606226"/>
                </a:lnTo>
                <a:cubicBezTo>
                  <a:pt x="551324" y="606226"/>
                  <a:pt x="583136" y="613419"/>
                  <a:pt x="605832" y="627806"/>
                </a:cubicBezTo>
                <a:cubicBezTo>
                  <a:pt x="628528" y="642193"/>
                  <a:pt x="639877" y="663029"/>
                  <a:pt x="639877" y="690314"/>
                </a:cubicBezTo>
                <a:cubicBezTo>
                  <a:pt x="639877" y="716855"/>
                  <a:pt x="630327" y="737319"/>
                  <a:pt x="611227" y="751706"/>
                </a:cubicBezTo>
                <a:cubicBezTo>
                  <a:pt x="592128" y="766092"/>
                  <a:pt x="566331" y="773286"/>
                  <a:pt x="533837" y="773286"/>
                </a:cubicBezTo>
                <a:cubicBezTo>
                  <a:pt x="482491" y="773286"/>
                  <a:pt x="437594" y="758899"/>
                  <a:pt x="399147" y="730125"/>
                </a:cubicBezTo>
                <a:lnTo>
                  <a:pt x="399147" y="836166"/>
                </a:lnTo>
                <a:cubicBezTo>
                  <a:pt x="435362" y="855761"/>
                  <a:pt x="483111" y="865559"/>
                  <a:pt x="542394" y="865559"/>
                </a:cubicBezTo>
                <a:cubicBezTo>
                  <a:pt x="609119" y="865559"/>
                  <a:pt x="662511" y="850180"/>
                  <a:pt x="702570" y="819422"/>
                </a:cubicBezTo>
                <a:cubicBezTo>
                  <a:pt x="742630" y="788665"/>
                  <a:pt x="762660" y="745876"/>
                  <a:pt x="762660" y="691058"/>
                </a:cubicBezTo>
                <a:cubicBezTo>
                  <a:pt x="762660" y="655339"/>
                  <a:pt x="750630" y="625016"/>
                  <a:pt x="726569" y="600087"/>
                </a:cubicBezTo>
                <a:cubicBezTo>
                  <a:pt x="702508" y="575158"/>
                  <a:pt x="670386" y="560461"/>
                  <a:pt x="630203" y="555997"/>
                </a:cubicBezTo>
                <a:lnTo>
                  <a:pt x="630203" y="554136"/>
                </a:lnTo>
                <a:cubicBezTo>
                  <a:pt x="706601" y="534789"/>
                  <a:pt x="744800" y="487412"/>
                  <a:pt x="744800" y="412005"/>
                </a:cubicBezTo>
                <a:cubicBezTo>
                  <a:pt x="744800" y="367357"/>
                  <a:pt x="727809" y="332444"/>
                  <a:pt x="693827" y="307267"/>
                </a:cubicBezTo>
                <a:cubicBezTo>
                  <a:pt x="659844" y="282091"/>
                  <a:pt x="615568" y="269502"/>
                  <a:pt x="560998" y="269502"/>
                </a:cubicBez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481042" y="2078261"/>
            <a:ext cx="3187200" cy="3187202"/>
            <a:chOff x="4481042" y="2078261"/>
            <a:chExt cx="3187200" cy="3187202"/>
          </a:xfrm>
          <a:effectLst>
            <a:outerShdw blurRad="50800" dist="38100" dir="2700000" algn="tl" rotWithShape="0">
              <a:prstClr val="black">
                <a:alpha val="40000"/>
              </a:prstClr>
            </a:outerShdw>
          </a:effectLst>
          <a:scene3d>
            <a:camera prst="isometricOffAxis1Right"/>
            <a:lightRig rig="threePt" dir="t"/>
          </a:scene3d>
        </p:grpSpPr>
        <p:sp>
          <p:nvSpPr>
            <p:cNvPr id="13" name="MH_Other_1"/>
            <p:cNvSpPr>
              <a:spLocks noChangeAspect="1"/>
            </p:cNvSpPr>
            <p:nvPr>
              <p:custDataLst>
                <p:tags r:id="rId10"/>
              </p:custDataLst>
            </p:nvPr>
          </p:nvSpPr>
          <p:spPr bwMode="auto">
            <a:xfrm>
              <a:off x="6100644" y="2078261"/>
              <a:ext cx="1567598" cy="1805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H_Other_2"/>
            <p:cNvSpPr>
              <a:spLocks noChangeAspect="1"/>
            </p:cNvSpPr>
            <p:nvPr>
              <p:custDataLst>
                <p:tags r:id="rId11"/>
              </p:custDataLst>
            </p:nvPr>
          </p:nvSpPr>
          <p:spPr bwMode="auto">
            <a:xfrm>
              <a:off x="4481042" y="2080119"/>
              <a:ext cx="1779335" cy="1647464"/>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60A9"/>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MH_Other_3"/>
            <p:cNvSpPr>
              <a:spLocks noChangeAspect="1"/>
            </p:cNvSpPr>
            <p:nvPr>
              <p:custDataLst>
                <p:tags r:id="rId12"/>
              </p:custDataLst>
            </p:nvPr>
          </p:nvSpPr>
          <p:spPr bwMode="auto">
            <a:xfrm>
              <a:off x="4486613" y="3567851"/>
              <a:ext cx="1612174" cy="1697612"/>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accent2">
                <a:alpha val="79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MH_Other_4"/>
            <p:cNvSpPr>
              <a:spLocks noChangeAspect="1"/>
            </p:cNvSpPr>
            <p:nvPr>
              <p:custDataLst>
                <p:tags r:id="rId13"/>
              </p:custDataLst>
            </p:nvPr>
          </p:nvSpPr>
          <p:spPr bwMode="auto">
            <a:xfrm>
              <a:off x="5942770" y="3727583"/>
              <a:ext cx="1723615" cy="1534166"/>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accent3"/>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tIns="33605" rIns="0" bIns="33605" anchor="ctr"/>
            <a:lstStyle/>
            <a:p>
              <a:pPr marL="136908" indent="-136908">
                <a:lnSpc>
                  <a:spcPct val="120000"/>
                </a:lnSpc>
                <a:spcBef>
                  <a:spcPts val="450"/>
                </a:spcBef>
                <a:spcAft>
                  <a:spcPts val="450"/>
                </a:spcAft>
                <a:buFont typeface="Arial" pitchFamily="34" charset="0"/>
                <a:buChar char="•"/>
                <a:defRPr/>
              </a:pPr>
              <a:endParaRPr lang="en-US" sz="1050">
                <a:solidFill>
                  <a:prstClr val="white"/>
                </a:solidFill>
              </a:endParaRPr>
            </a:p>
          </p:txBody>
        </p:sp>
      </p:grpSp>
      <p:sp>
        <p:nvSpPr>
          <p:cNvPr id="17" name="MH_Title_1"/>
          <p:cNvSpPr txBox="1">
            <a:spLocks noChangeArrowheads="1"/>
          </p:cNvSpPr>
          <p:nvPr>
            <p:custDataLst>
              <p:tags r:id="rId1"/>
            </p:custDataLst>
          </p:nvPr>
        </p:nvSpPr>
        <p:spPr bwMode="auto">
          <a:xfrm>
            <a:off x="5340991" y="3331968"/>
            <a:ext cx="1515592" cy="6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400" b="1" dirty="0" smtClean="0">
                <a:latin typeface="+mn-lt"/>
                <a:ea typeface="+mn-ea"/>
              </a:rPr>
              <a:t>10</a:t>
            </a:r>
            <a:r>
              <a:rPr lang="en-US" altLang="zh-CN" sz="2400" b="1" baseline="30000" dirty="0" smtClean="0">
                <a:latin typeface="+mn-lt"/>
                <a:ea typeface="+mn-ea"/>
              </a:rPr>
              <a:t>th</a:t>
            </a:r>
            <a:r>
              <a:rPr lang="en-US" altLang="zh-CN" sz="2400" b="1" dirty="0" smtClean="0">
                <a:latin typeface="+mn-lt"/>
                <a:ea typeface="+mn-ea"/>
              </a:rPr>
              <a:t> </a:t>
            </a:r>
            <a:r>
              <a:rPr lang="en-US" altLang="zh-CN" sz="2400" b="1" dirty="0" smtClean="0">
                <a:latin typeface="+mn-lt"/>
                <a:ea typeface="+mn-ea"/>
              </a:rPr>
              <a:t>Week</a:t>
            </a:r>
            <a:endParaRPr lang="en-US" altLang="zh-CN" sz="2400" b="1" dirty="0">
              <a:latin typeface="+mn-lt"/>
              <a:ea typeface="+mn-ea"/>
            </a:endParaRPr>
          </a:p>
        </p:txBody>
      </p:sp>
      <p:sp>
        <p:nvSpPr>
          <p:cNvPr id="18" name="文本框 17"/>
          <p:cNvSpPr txBox="1"/>
          <p:nvPr/>
        </p:nvSpPr>
        <p:spPr>
          <a:xfrm>
            <a:off x="4924130" y="2590933"/>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589333" y="2503057"/>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2</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834163" y="4141772"/>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4</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446337" y="4059961"/>
            <a:ext cx="733425"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3</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120770" y="2482568"/>
            <a:ext cx="878098" cy="2602972"/>
            <a:chOff x="4120770" y="2482568"/>
            <a:chExt cx="878098" cy="2602972"/>
          </a:xfrm>
        </p:grpSpPr>
        <p:sp>
          <p:nvSpPr>
            <p:cNvPr id="23" name="MH_Other_2"/>
            <p:cNvSpPr/>
            <p:nvPr>
              <p:custDataLst>
                <p:tags r:id="rId8"/>
              </p:custDataLst>
            </p:nvPr>
          </p:nvSpPr>
          <p:spPr>
            <a:xfrm flipH="1">
              <a:off x="4135555" y="2482568"/>
              <a:ext cx="863313" cy="442881"/>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a:p>
          </p:txBody>
        </p:sp>
        <p:sp>
          <p:nvSpPr>
            <p:cNvPr id="24" name="MH_Other_2"/>
            <p:cNvSpPr/>
            <p:nvPr>
              <p:custDataLst>
                <p:tags r:id="rId9"/>
              </p:custDataLst>
            </p:nvPr>
          </p:nvSpPr>
          <p:spPr>
            <a:xfrm flipH="1" flipV="1">
              <a:off x="4120770" y="4750326"/>
              <a:ext cx="803359" cy="335214"/>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a:p>
          </p:txBody>
        </p:sp>
      </p:grpSp>
      <p:grpSp>
        <p:nvGrpSpPr>
          <p:cNvPr id="25" name="组合 24"/>
          <p:cNvGrpSpPr/>
          <p:nvPr/>
        </p:nvGrpSpPr>
        <p:grpSpPr>
          <a:xfrm>
            <a:off x="7179762" y="2482568"/>
            <a:ext cx="935730" cy="2619510"/>
            <a:chOff x="7179762" y="2482568"/>
            <a:chExt cx="935730" cy="2619510"/>
          </a:xfrm>
        </p:grpSpPr>
        <p:sp>
          <p:nvSpPr>
            <p:cNvPr id="29" name="MH_Other_2"/>
            <p:cNvSpPr/>
            <p:nvPr>
              <p:custDataLst>
                <p:tags r:id="rId6"/>
              </p:custDataLst>
            </p:nvPr>
          </p:nvSpPr>
          <p:spPr>
            <a:xfrm>
              <a:off x="7296774" y="2482568"/>
              <a:ext cx="818718" cy="275146"/>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a:p>
          </p:txBody>
        </p:sp>
        <p:sp>
          <p:nvSpPr>
            <p:cNvPr id="30" name="MH_Other_2"/>
            <p:cNvSpPr/>
            <p:nvPr>
              <p:custDataLst>
                <p:tags r:id="rId7"/>
              </p:custDataLst>
            </p:nvPr>
          </p:nvSpPr>
          <p:spPr>
            <a:xfrm flipV="1">
              <a:off x="7179762" y="4400238"/>
              <a:ext cx="929712" cy="701840"/>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a:p>
          </p:txBody>
        </p:sp>
      </p:grpSp>
      <p:grpSp>
        <p:nvGrpSpPr>
          <p:cNvPr id="31" name="组合 30"/>
          <p:cNvGrpSpPr/>
          <p:nvPr/>
        </p:nvGrpSpPr>
        <p:grpSpPr>
          <a:xfrm>
            <a:off x="1050528" y="1602175"/>
            <a:ext cx="10127277" cy="4125767"/>
            <a:chOff x="1050528" y="1602175"/>
            <a:chExt cx="10127277" cy="4125767"/>
          </a:xfrm>
        </p:grpSpPr>
        <p:grpSp>
          <p:nvGrpSpPr>
            <p:cNvPr id="32" name="组合 31"/>
            <p:cNvGrpSpPr/>
            <p:nvPr/>
          </p:nvGrpSpPr>
          <p:grpSpPr>
            <a:xfrm>
              <a:off x="8109474" y="1602175"/>
              <a:ext cx="3068331" cy="1551632"/>
              <a:chOff x="8109474" y="1602175"/>
              <a:chExt cx="3068331" cy="1551632"/>
            </a:xfrm>
          </p:grpSpPr>
          <p:sp>
            <p:nvSpPr>
              <p:cNvPr id="43" name="MH_SubTitle_1"/>
              <p:cNvSpPr txBox="1"/>
              <p:nvPr>
                <p:custDataLst>
                  <p:tags r:id="rId5"/>
                </p:custDataLst>
              </p:nvPr>
            </p:nvSpPr>
            <p:spPr>
              <a:xfrm>
                <a:off x="8111331" y="1920531"/>
                <a:ext cx="3066474" cy="1233276"/>
              </a:xfrm>
              <a:prstGeom prst="rect">
                <a:avLst/>
              </a:prstGeom>
              <a:noFill/>
              <a:ln>
                <a:solidFill>
                  <a:schemeClr val="bg2">
                    <a:lumMod val="75000"/>
                  </a:schemeClr>
                </a:solidFill>
              </a:ln>
            </p:spPr>
            <p:txBody>
              <a:bodyPr anchor="ctr">
                <a:normAutofit fontScale="85000" lnSpcReduction="20000"/>
              </a:bodyPr>
              <a:lstStyle/>
              <a:p>
                <a:pPr>
                  <a:lnSpc>
                    <a:spcPct val="150000"/>
                  </a:lnSpc>
                  <a:buClr>
                    <a:srgbClr val="0064D2"/>
                  </a:buClr>
                </a:pPr>
                <a:r>
                  <a:rPr lang="zh-CN" altLang="zh-CN" sz="1600" dirty="0"/>
                  <a:t>将项目分为数个模块，分别放在不同文件夹</a:t>
                </a:r>
                <a:r>
                  <a:rPr lang="zh-CN" altLang="zh-CN" sz="1600" dirty="0" smtClean="0"/>
                  <a:t>中</a:t>
                </a:r>
                <a:r>
                  <a:rPr lang="zh-CN" altLang="en-US" sz="1600" dirty="0" smtClean="0"/>
                  <a:t>。</a:t>
                </a:r>
                <a:r>
                  <a:rPr lang="zh-CN" altLang="zh-CN" sz="1600" dirty="0"/>
                  <a:t>每次修改我们都赋予其一个版本号，并记录版本号，修改过的版本都会保留。</a:t>
                </a:r>
                <a:endParaRPr lang="en-US" altLang="zh-CN" sz="1600" dirty="0" smtClean="0">
                  <a:latin typeface="微软雅黑 Light" panose="020B0502040204020203" pitchFamily="34" charset="-122"/>
                  <a:ea typeface="微软雅黑 Light" panose="020B0502040204020203" pitchFamily="34" charset="-122"/>
                </a:endParaRPr>
              </a:p>
            </p:txBody>
          </p:sp>
          <p:sp>
            <p:nvSpPr>
              <p:cNvPr id="44" name="矩形 43"/>
              <p:cNvSpPr/>
              <p:nvPr/>
            </p:nvSpPr>
            <p:spPr>
              <a:xfrm>
                <a:off x="8109474" y="1602175"/>
                <a:ext cx="1790700" cy="3183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版本管理</a:t>
                </a:r>
                <a:endParaRPr lang="zh-CN" altLang="en-US" sz="1400"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109474" y="4176310"/>
              <a:ext cx="3066474" cy="1551632"/>
              <a:chOff x="8109474" y="4176310"/>
              <a:chExt cx="3066474" cy="1551632"/>
            </a:xfrm>
          </p:grpSpPr>
          <p:sp>
            <p:nvSpPr>
              <p:cNvPr id="40" name="MH_SubTitle_1"/>
              <p:cNvSpPr txBox="1"/>
              <p:nvPr>
                <p:custDataLst>
                  <p:tags r:id="rId4"/>
                </p:custDataLst>
              </p:nvPr>
            </p:nvSpPr>
            <p:spPr>
              <a:xfrm>
                <a:off x="8109474" y="4494666"/>
                <a:ext cx="3066474" cy="1233276"/>
              </a:xfrm>
              <a:prstGeom prst="rect">
                <a:avLst/>
              </a:prstGeom>
              <a:noFill/>
              <a:ln>
                <a:solidFill>
                  <a:schemeClr val="bg2">
                    <a:lumMod val="75000"/>
                  </a:schemeClr>
                </a:solidFill>
              </a:ln>
            </p:spPr>
            <p:txBody>
              <a:bodyPr anchor="ctr">
                <a:normAutofit/>
              </a:bodyPr>
              <a:lstStyle/>
              <a:p>
                <a:pPr algn="just">
                  <a:lnSpc>
                    <a:spcPct val="150000"/>
                  </a:lnSpc>
                  <a:buClr>
                    <a:srgbClr val="0064D2"/>
                  </a:buClr>
                </a:pPr>
                <a:r>
                  <a:rPr lang="zh-CN" altLang="zh-CN" sz="1600" dirty="0"/>
                  <a:t>经过项目变更管理，项目资料和文档可以方便的检索和</a:t>
                </a:r>
                <a:r>
                  <a:rPr lang="zh-CN" altLang="zh-CN" sz="1600" dirty="0" smtClean="0"/>
                  <a:t>管理</a:t>
                </a:r>
                <a:r>
                  <a:rPr lang="zh-CN" altLang="en-US" sz="1600" dirty="0" smtClean="0"/>
                  <a:t>，谁做出的什么修改都可以一目了然。</a:t>
                </a:r>
                <a:endParaRPr lang="en-US" altLang="zh-CN" sz="1600" dirty="0" smtClean="0">
                  <a:latin typeface="微软雅黑 Light" panose="020B0502040204020203" pitchFamily="34" charset="-122"/>
                  <a:ea typeface="微软雅黑 Light" panose="020B0502040204020203" pitchFamily="34" charset="-122"/>
                </a:endParaRPr>
              </a:p>
            </p:txBody>
          </p:sp>
          <p:sp>
            <p:nvSpPr>
              <p:cNvPr id="42" name="矩形 41"/>
              <p:cNvSpPr/>
              <p:nvPr/>
            </p:nvSpPr>
            <p:spPr>
              <a:xfrm>
                <a:off x="8109474" y="4176310"/>
                <a:ext cx="1790700" cy="3183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变更管理分析</a:t>
                </a:r>
                <a:endParaRPr lang="zh-CN" altLang="en-US" sz="1400" dirty="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1068153" y="1602175"/>
              <a:ext cx="3072045" cy="1551632"/>
              <a:chOff x="1068153" y="1602175"/>
              <a:chExt cx="3072045" cy="1551632"/>
            </a:xfrm>
          </p:grpSpPr>
          <p:sp>
            <p:nvSpPr>
              <p:cNvPr id="38" name="MH_SubTitle_1"/>
              <p:cNvSpPr txBox="1"/>
              <p:nvPr>
                <p:custDataLst>
                  <p:tags r:id="rId3"/>
                </p:custDataLst>
              </p:nvPr>
            </p:nvSpPr>
            <p:spPr>
              <a:xfrm>
                <a:off x="1068153" y="1920531"/>
                <a:ext cx="3066474" cy="1233276"/>
              </a:xfrm>
              <a:prstGeom prst="rect">
                <a:avLst/>
              </a:prstGeom>
              <a:noFill/>
              <a:ln>
                <a:solidFill>
                  <a:schemeClr val="bg2">
                    <a:lumMod val="75000"/>
                  </a:schemeClr>
                </a:solidFill>
              </a:ln>
            </p:spPr>
            <p:txBody>
              <a:bodyPr anchor="ctr">
                <a:normAutofit fontScale="85000" lnSpcReduction="20000"/>
              </a:bodyPr>
              <a:lstStyle/>
              <a:p>
                <a:pPr algn="just">
                  <a:lnSpc>
                    <a:spcPct val="150000"/>
                  </a:lnSpc>
                  <a:buClr>
                    <a:srgbClr val="0064D2"/>
                  </a:buClr>
                </a:pPr>
                <a:r>
                  <a:rPr lang="zh-CN" altLang="en-US" sz="1600" dirty="0" smtClean="0">
                    <a:latin typeface="微软雅黑 Light" panose="020B0502040204020203" pitchFamily="34" charset="-122"/>
                    <a:ea typeface="微软雅黑 Light" panose="020B0502040204020203" pitchFamily="34" charset="-122"/>
                  </a:rPr>
                  <a:t>每个人进行开发前后都要与</a:t>
                </a:r>
                <a:r>
                  <a:rPr lang="en-US" altLang="zh-CN" sz="1600" dirty="0" err="1" smtClean="0">
                    <a:latin typeface="微软雅黑 Light" panose="020B0502040204020203" pitchFamily="34" charset="-122"/>
                    <a:ea typeface="微软雅黑 Light" panose="020B0502040204020203" pitchFamily="34" charset="-122"/>
                  </a:rPr>
                  <a:t>github</a:t>
                </a:r>
                <a:r>
                  <a:rPr lang="zh-CN" altLang="en-US" sz="1600" dirty="0" smtClean="0">
                    <a:latin typeface="微软雅黑 Light" panose="020B0502040204020203" pitchFamily="34" charset="-122"/>
                    <a:ea typeface="微软雅黑 Light" panose="020B0502040204020203" pitchFamily="34" charset="-122"/>
                  </a:rPr>
                  <a:t>服务器同步，</a:t>
                </a:r>
                <a:r>
                  <a:rPr lang="zh-CN" altLang="zh-CN" sz="1600" dirty="0"/>
                  <a:t>如果多个人编辑同一个文件，那么事先协调好编辑的时间，两个人不同时编辑一个文件。</a:t>
                </a:r>
                <a:endParaRPr lang="zh-CN" altLang="en-US" sz="1600" dirty="0">
                  <a:latin typeface="微软雅黑 Light" panose="020B0502040204020203" pitchFamily="34" charset="-122"/>
                  <a:ea typeface="微软雅黑 Light" panose="020B0502040204020203" pitchFamily="34" charset="-122"/>
                </a:endParaRPr>
              </a:p>
            </p:txBody>
          </p:sp>
          <p:sp>
            <p:nvSpPr>
              <p:cNvPr id="39" name="矩形 38"/>
              <p:cNvSpPr/>
              <p:nvPr/>
            </p:nvSpPr>
            <p:spPr>
              <a:xfrm>
                <a:off x="2349498" y="1602175"/>
                <a:ext cx="1790700" cy="3183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变更控制</a:t>
                </a:r>
                <a:endParaRPr lang="zh-CN" altLang="en-US" sz="1400" dirty="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050528" y="4176310"/>
              <a:ext cx="3089670" cy="1551632"/>
              <a:chOff x="1050528" y="4176310"/>
              <a:chExt cx="3089670" cy="1551632"/>
            </a:xfrm>
          </p:grpSpPr>
          <p:sp>
            <p:nvSpPr>
              <p:cNvPr id="36" name="MH_SubTitle_1"/>
              <p:cNvSpPr txBox="1"/>
              <p:nvPr>
                <p:custDataLst>
                  <p:tags r:id="rId2"/>
                </p:custDataLst>
              </p:nvPr>
            </p:nvSpPr>
            <p:spPr>
              <a:xfrm>
                <a:off x="1050528" y="4494666"/>
                <a:ext cx="3066474" cy="1233276"/>
              </a:xfrm>
              <a:prstGeom prst="rect">
                <a:avLst/>
              </a:prstGeom>
              <a:noFill/>
              <a:ln>
                <a:solidFill>
                  <a:schemeClr val="bg2">
                    <a:lumMod val="75000"/>
                  </a:schemeClr>
                </a:solidFill>
              </a:ln>
            </p:spPr>
            <p:txBody>
              <a:bodyPr anchor="ctr">
                <a:normAutofit/>
              </a:bodyPr>
              <a:lstStyle/>
              <a:p>
                <a:pPr algn="just">
                  <a:lnSpc>
                    <a:spcPct val="150000"/>
                  </a:lnSpc>
                  <a:buClr>
                    <a:srgbClr val="0064D2"/>
                  </a:buClr>
                </a:pPr>
                <a:endParaRPr lang="zh-CN" altLang="en-US" sz="1600" dirty="0">
                  <a:latin typeface="微软雅黑 Light" panose="020B0502040204020203" pitchFamily="34" charset="-122"/>
                  <a:ea typeface="微软雅黑 Light" panose="020B0502040204020203" pitchFamily="34" charset="-122"/>
                </a:endParaRPr>
              </a:p>
            </p:txBody>
          </p:sp>
          <p:sp>
            <p:nvSpPr>
              <p:cNvPr id="37" name="矩形 36"/>
              <p:cNvSpPr/>
              <p:nvPr/>
            </p:nvSpPr>
            <p:spPr>
              <a:xfrm>
                <a:off x="2349498" y="4176310"/>
                <a:ext cx="1790700" cy="3183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生成报告</a:t>
                </a:r>
                <a:endParaRPr lang="zh-CN" altLang="en-US" sz="1400" dirty="0">
                  <a:latin typeface="微软雅黑" panose="020B0503020204020204" pitchFamily="34" charset="-122"/>
                  <a:ea typeface="微软雅黑" panose="020B0503020204020204" pitchFamily="34" charset="-122"/>
                </a:endParaRPr>
              </a:p>
            </p:txBody>
          </p:sp>
        </p:grpSp>
      </p:grpSp>
      <p:sp>
        <p:nvSpPr>
          <p:cNvPr id="8" name="矩形 7"/>
          <p:cNvSpPr/>
          <p:nvPr/>
        </p:nvSpPr>
        <p:spPr>
          <a:xfrm>
            <a:off x="1226758" y="4545270"/>
            <a:ext cx="2773232" cy="507831"/>
          </a:xfrm>
          <a:prstGeom prst="rect">
            <a:avLst/>
          </a:prstGeom>
        </p:spPr>
        <p:txBody>
          <a:bodyPr wrap="square">
            <a:spAutoFit/>
          </a:bodyPr>
          <a:lstStyle/>
          <a:p>
            <a:pPr algn="just">
              <a:lnSpc>
                <a:spcPct val="150000"/>
              </a:lnSpc>
              <a:buClr>
                <a:srgbClr val="0064D2"/>
              </a:buClr>
            </a:pPr>
            <a:r>
              <a:rPr lang="zh-CN" altLang="en-US" dirty="0" smtClean="0">
                <a:latin typeface="微软雅黑 Light" panose="020B0502040204020203" pitchFamily="34" charset="-122"/>
                <a:ea typeface="微软雅黑 Light" panose="020B0502040204020203" pitchFamily="34" charset="-122"/>
              </a:rPr>
              <a:t>将分析结果记录下来。</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30457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4"/>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6"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par>
                                <p:cTn id="28" presetID="22" presetClass="entr" presetSubtype="8"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par>
                          <p:cTn id="31" fill="hold">
                            <p:stCondLst>
                              <p:cond delay="4500"/>
                            </p:stCondLst>
                            <p:childTnLst>
                              <p:par>
                                <p:cTn id="32" presetID="10"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50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椭圆 2"/>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627849" y="886049"/>
            <a:ext cx="19177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90761" y="326596"/>
            <a:ext cx="4729565" cy="461665"/>
          </a:xfrm>
          <a:prstGeom prst="rect">
            <a:avLst/>
          </a:prstGeom>
          <a:noFill/>
        </p:spPr>
        <p:txBody>
          <a:bodyPr wrap="square" rtlCol="0">
            <a:spAutoFit/>
          </a:bodyPr>
          <a:lstStyle/>
          <a:p>
            <a:r>
              <a:rPr lang="en-US" altLang="zh-CN" sz="2400" b="1"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实验</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8</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变更与管理分析报告</a:t>
            </a:r>
            <a:endPar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26597" y="326596"/>
            <a:ext cx="1168400" cy="1168400"/>
          </a:xfrm>
          <a:custGeom>
            <a:avLst/>
            <a:gdLst/>
            <a:ahLst/>
            <a:cxnLst/>
            <a:rect l="l" t="t" r="r" b="b"/>
            <a:pathLst>
              <a:path w="1168400" h="1168400">
                <a:moveTo>
                  <a:pt x="560998" y="269502"/>
                </a:moveTo>
                <a:cubicBezTo>
                  <a:pt x="507172" y="269502"/>
                  <a:pt x="460415" y="279796"/>
                  <a:pt x="420727" y="300384"/>
                </a:cubicBezTo>
                <a:lnTo>
                  <a:pt x="420727" y="399727"/>
                </a:lnTo>
                <a:cubicBezTo>
                  <a:pt x="457190" y="374426"/>
                  <a:pt x="494769" y="361776"/>
                  <a:pt x="533464" y="361776"/>
                </a:cubicBezTo>
                <a:cubicBezTo>
                  <a:pt x="592748" y="361776"/>
                  <a:pt x="622389" y="386332"/>
                  <a:pt x="622389" y="435446"/>
                </a:cubicBezTo>
                <a:cubicBezTo>
                  <a:pt x="622389" y="487536"/>
                  <a:pt x="583694" y="513581"/>
                  <a:pt x="506303" y="513581"/>
                </a:cubicBezTo>
                <a:lnTo>
                  <a:pt x="459050" y="513581"/>
                </a:lnTo>
                <a:lnTo>
                  <a:pt x="459050" y="606226"/>
                </a:lnTo>
                <a:lnTo>
                  <a:pt x="510396" y="606226"/>
                </a:lnTo>
                <a:cubicBezTo>
                  <a:pt x="551324" y="606226"/>
                  <a:pt x="583136" y="613419"/>
                  <a:pt x="605832" y="627806"/>
                </a:cubicBezTo>
                <a:cubicBezTo>
                  <a:pt x="628528" y="642193"/>
                  <a:pt x="639877" y="663029"/>
                  <a:pt x="639877" y="690314"/>
                </a:cubicBezTo>
                <a:cubicBezTo>
                  <a:pt x="639877" y="716855"/>
                  <a:pt x="630327" y="737319"/>
                  <a:pt x="611227" y="751706"/>
                </a:cubicBezTo>
                <a:cubicBezTo>
                  <a:pt x="592128" y="766092"/>
                  <a:pt x="566331" y="773286"/>
                  <a:pt x="533837" y="773286"/>
                </a:cubicBezTo>
                <a:cubicBezTo>
                  <a:pt x="482491" y="773286"/>
                  <a:pt x="437594" y="758899"/>
                  <a:pt x="399147" y="730125"/>
                </a:cubicBezTo>
                <a:lnTo>
                  <a:pt x="399147" y="836166"/>
                </a:lnTo>
                <a:cubicBezTo>
                  <a:pt x="435362" y="855761"/>
                  <a:pt x="483111" y="865559"/>
                  <a:pt x="542394" y="865559"/>
                </a:cubicBezTo>
                <a:cubicBezTo>
                  <a:pt x="609119" y="865559"/>
                  <a:pt x="662511" y="850180"/>
                  <a:pt x="702570" y="819422"/>
                </a:cubicBezTo>
                <a:cubicBezTo>
                  <a:pt x="742630" y="788665"/>
                  <a:pt x="762660" y="745876"/>
                  <a:pt x="762660" y="691058"/>
                </a:cubicBezTo>
                <a:cubicBezTo>
                  <a:pt x="762660" y="655339"/>
                  <a:pt x="750630" y="625016"/>
                  <a:pt x="726569" y="600087"/>
                </a:cubicBezTo>
                <a:cubicBezTo>
                  <a:pt x="702508" y="575158"/>
                  <a:pt x="670386" y="560461"/>
                  <a:pt x="630203" y="555997"/>
                </a:cubicBezTo>
                <a:lnTo>
                  <a:pt x="630203" y="554136"/>
                </a:lnTo>
                <a:cubicBezTo>
                  <a:pt x="706601" y="534789"/>
                  <a:pt x="744800" y="487412"/>
                  <a:pt x="744800" y="412005"/>
                </a:cubicBezTo>
                <a:cubicBezTo>
                  <a:pt x="744800" y="367357"/>
                  <a:pt x="727809" y="332444"/>
                  <a:pt x="693827" y="307267"/>
                </a:cubicBezTo>
                <a:cubicBezTo>
                  <a:pt x="659844" y="282091"/>
                  <a:pt x="615568" y="269502"/>
                  <a:pt x="560998" y="269502"/>
                </a:cubicBez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662829" y="983838"/>
            <a:ext cx="4385427" cy="5740393"/>
          </a:xfrm>
          <a:prstGeom prst="rect">
            <a:avLst/>
          </a:prstGeom>
        </p:spPr>
      </p:pic>
    </p:spTree>
    <p:extLst>
      <p:ext uri="{BB962C8B-B14F-4D97-AF65-F5344CB8AC3E}">
        <p14:creationId xmlns:p14="http://schemas.microsoft.com/office/powerpoint/2010/main" val="103395949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4"/>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4"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椭圆 7"/>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1627849" y="886049"/>
            <a:ext cx="1502213" cy="0"/>
          </a:xfrm>
          <a:prstGeom prst="line">
            <a:avLst/>
          </a:prstGeom>
        </p:spPr>
        <p:style>
          <a:lnRef idx="1">
            <a:schemeClr val="accent1"/>
          </a:lnRef>
          <a:fillRef idx="0">
            <a:schemeClr val="accent1"/>
          </a:fillRef>
          <a:effectRef idx="0">
            <a:schemeClr val="accent1"/>
          </a:effectRef>
          <a:fontRef idx="minor">
            <a:schemeClr val="tx1"/>
          </a:fontRef>
        </p:style>
      </p:cxnSp>
      <p:sp useBgFill="1">
        <p:nvSpPr>
          <p:cNvPr id="12" name="文本框 11"/>
          <p:cNvSpPr txBox="1"/>
          <p:nvPr/>
        </p:nvSpPr>
        <p:spPr>
          <a:xfrm>
            <a:off x="1490762" y="326596"/>
            <a:ext cx="4024214" cy="461665"/>
          </a:xfrm>
          <a:prstGeom prst="rect">
            <a:avLst/>
          </a:prstGeom>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总结与分析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26597" y="326596"/>
            <a:ext cx="1168400" cy="1168400"/>
          </a:xfrm>
          <a:custGeom>
            <a:avLst/>
            <a:gdLst/>
            <a:ahLst/>
            <a:cxnLst/>
            <a:rect l="l" t="t" r="r" b="b"/>
            <a:pathLst>
              <a:path w="1168400" h="1168400">
                <a:moveTo>
                  <a:pt x="610111" y="433957"/>
                </a:moveTo>
                <a:lnTo>
                  <a:pt x="610111" y="645293"/>
                </a:lnTo>
                <a:lnTo>
                  <a:pt x="459050" y="645293"/>
                </a:lnTo>
                <a:cubicBezTo>
                  <a:pt x="503451" y="590227"/>
                  <a:pt x="536751" y="546819"/>
                  <a:pt x="558951" y="515069"/>
                </a:cubicBezTo>
                <a:cubicBezTo>
                  <a:pt x="581152" y="483319"/>
                  <a:pt x="598205" y="456282"/>
                  <a:pt x="610111" y="433957"/>
                </a:cubicBezTo>
                <a:close/>
                <a:moveTo>
                  <a:pt x="608251" y="279176"/>
                </a:moveTo>
                <a:cubicBezTo>
                  <a:pt x="584438" y="330274"/>
                  <a:pt x="549215" y="389061"/>
                  <a:pt x="502583" y="455538"/>
                </a:cubicBezTo>
                <a:cubicBezTo>
                  <a:pt x="455950" y="522014"/>
                  <a:pt x="405968" y="585018"/>
                  <a:pt x="352638" y="644549"/>
                </a:cubicBezTo>
                <a:lnTo>
                  <a:pt x="352638" y="732730"/>
                </a:lnTo>
                <a:lnTo>
                  <a:pt x="610111" y="732730"/>
                </a:lnTo>
                <a:lnTo>
                  <a:pt x="610111" y="855513"/>
                </a:lnTo>
                <a:lnTo>
                  <a:pt x="719500" y="855513"/>
                </a:lnTo>
                <a:lnTo>
                  <a:pt x="719500" y="732730"/>
                </a:lnTo>
                <a:lnTo>
                  <a:pt x="800983" y="732730"/>
                </a:lnTo>
                <a:lnTo>
                  <a:pt x="800983" y="645293"/>
                </a:lnTo>
                <a:lnTo>
                  <a:pt x="719500" y="645293"/>
                </a:lnTo>
                <a:lnTo>
                  <a:pt x="719500" y="279176"/>
                </a:ln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268980" y="1318846"/>
            <a:ext cx="0" cy="3723644"/>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0797" y="5269859"/>
            <a:ext cx="1036680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3425318" y="2143464"/>
            <a:ext cx="7658427" cy="621324"/>
            <a:chOff x="2454364" y="956608"/>
            <a:chExt cx="3265344" cy="281631"/>
          </a:xfrm>
        </p:grpSpPr>
        <p:cxnSp>
          <p:nvCxnSpPr>
            <p:cNvPr id="30" name="直接连接符 29"/>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1</a:t>
              </a:r>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有时不能及时记录数据，导致数据遗漏。</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grpSp>
        <p:nvGrpSpPr>
          <p:cNvPr id="32" name="组合 31"/>
          <p:cNvGrpSpPr/>
          <p:nvPr/>
        </p:nvGrpSpPr>
        <p:grpSpPr>
          <a:xfrm>
            <a:off x="3425318" y="3070242"/>
            <a:ext cx="7658427" cy="621324"/>
            <a:chOff x="2454364" y="956608"/>
            <a:chExt cx="3265344" cy="281631"/>
          </a:xfrm>
        </p:grpSpPr>
        <p:cxnSp>
          <p:nvCxnSpPr>
            <p:cNvPr id="33" name="直接连接符 32"/>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2</a:t>
              </a:r>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记录的数据的表格还应该进一步设计，能够更详尽。</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grpSp>
        <p:nvGrpSpPr>
          <p:cNvPr id="35" name="组合 34"/>
          <p:cNvGrpSpPr/>
          <p:nvPr/>
        </p:nvGrpSpPr>
        <p:grpSpPr>
          <a:xfrm>
            <a:off x="3413171" y="3946782"/>
            <a:ext cx="7658427" cy="621324"/>
            <a:chOff x="2454364" y="956608"/>
            <a:chExt cx="3265344" cy="281631"/>
          </a:xfrm>
        </p:grpSpPr>
        <p:cxnSp>
          <p:nvCxnSpPr>
            <p:cNvPr id="36" name="直接连接符 35"/>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3</a:t>
              </a:r>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之前的工作日志应该记录到每个人的工作才能够更好的进行分析。</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pic>
        <p:nvPicPr>
          <p:cNvPr id="22" name="图片 21"/>
          <p:cNvPicPr>
            <a:picLocks noChangeAspect="1"/>
          </p:cNvPicPr>
          <p:nvPr/>
        </p:nvPicPr>
        <p:blipFill>
          <a:blip r:embed="rId3"/>
          <a:stretch>
            <a:fillRect/>
          </a:stretch>
        </p:blipFill>
        <p:spPr>
          <a:xfrm>
            <a:off x="397093" y="2308027"/>
            <a:ext cx="2727697" cy="1928499"/>
          </a:xfrm>
          <a:prstGeom prst="rect">
            <a:avLst/>
          </a:prstGeom>
        </p:spPr>
      </p:pic>
    </p:spTree>
    <p:extLst>
      <p:ext uri="{BB962C8B-B14F-4D97-AF65-F5344CB8AC3E}">
        <p14:creationId xmlns:p14="http://schemas.microsoft.com/office/powerpoint/2010/main" val="365066930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9"/>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1000"/>
                                        <p:tgtEl>
                                          <p:spTgt spid="29"/>
                                        </p:tgtEl>
                                      </p:cBhvr>
                                    </p:animEffect>
                                  </p:childTnLst>
                                </p:cTn>
                              </p:par>
                              <p:par>
                                <p:cTn id="29" presetID="22" presetClass="entr" presetSubtype="8"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1000"/>
                                        <p:tgtEl>
                                          <p:spTgt spid="32"/>
                                        </p:tgtEl>
                                      </p:cBhvr>
                                    </p:animEffect>
                                  </p:childTnLst>
                                </p:cTn>
                              </p:par>
                              <p:par>
                                <p:cTn id="32" presetID="22" presetClass="entr" presetSubtype="8"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1000"/>
                                        <p:tgtEl>
                                          <p:spTgt spid="35"/>
                                        </p:tgtEl>
                                      </p:cBhvr>
                                    </p:animEffect>
                                  </p:childTnLst>
                                </p:cTn>
                              </p:par>
                              <p:par>
                                <p:cTn id="35" presetID="45"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250"/>
                                        <p:tgtEl>
                                          <p:spTgt spid="22"/>
                                        </p:tgtEl>
                                      </p:cBhvr>
                                    </p:animEffect>
                                    <p:anim calcmode="lin" valueType="num">
                                      <p:cBhvr>
                                        <p:cTn id="38" dur="1250" fill="hold"/>
                                        <p:tgtEl>
                                          <p:spTgt spid="22"/>
                                        </p:tgtEl>
                                        <p:attrNameLst>
                                          <p:attrName>ppt_w</p:attrName>
                                        </p:attrNameLst>
                                      </p:cBhvr>
                                      <p:tavLst>
                                        <p:tav tm="0" fmla="#ppt_w*sin(2.5*pi*$)">
                                          <p:val>
                                            <p:fltVal val="0"/>
                                          </p:val>
                                        </p:tav>
                                        <p:tav tm="100000">
                                          <p:val>
                                            <p:fltVal val="1"/>
                                          </p:val>
                                        </p:tav>
                                      </p:tavLst>
                                    </p:anim>
                                    <p:anim calcmode="lin" valueType="num">
                                      <p:cBhvr>
                                        <p:cTn id="39" dur="125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直角三角形 18"/>
          <p:cNvSpPr/>
          <p:nvPr/>
        </p:nvSpPr>
        <p:spPr>
          <a:xfrm rot="9560863">
            <a:off x="8707344" y="2490078"/>
            <a:ext cx="54488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rot="19063166">
            <a:off x="7857464" y="3380676"/>
            <a:ext cx="681250"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2896064"/>
            <a:ext cx="12192000" cy="1319080"/>
          </a:xfrm>
          <a:prstGeom prst="rect">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1"/>
            </p:custDataLst>
          </p:nvPr>
        </p:nvSpPr>
        <p:spPr>
          <a:xfrm>
            <a:off x="3021014" y="2430464"/>
            <a:ext cx="6008687" cy="2219325"/>
          </a:xfrm>
          <a:custGeom>
            <a:avLst/>
            <a:gdLst>
              <a:gd name="connsiteX0" fmla="*/ 0 w 6008914"/>
              <a:gd name="connsiteY0" fmla="*/ 452846 h 2220686"/>
              <a:gd name="connsiteX1" fmla="*/ 252548 w 6008914"/>
              <a:gd name="connsiteY1" fmla="*/ 1793966 h 2220686"/>
              <a:gd name="connsiteX2" fmla="*/ 5320937 w 6008914"/>
              <a:gd name="connsiteY2" fmla="*/ 2220686 h 2220686"/>
              <a:gd name="connsiteX3" fmla="*/ 6008914 w 6008914"/>
              <a:gd name="connsiteY3" fmla="*/ 0 h 2220686"/>
              <a:gd name="connsiteX4" fmla="*/ 0 w 6008914"/>
              <a:gd name="connsiteY4" fmla="*/ 452846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914" h="2220686">
                <a:moveTo>
                  <a:pt x="0" y="452846"/>
                </a:moveTo>
                <a:lnTo>
                  <a:pt x="252548" y="1793966"/>
                </a:lnTo>
                <a:lnTo>
                  <a:pt x="5320937" y="2220686"/>
                </a:lnTo>
                <a:lnTo>
                  <a:pt x="6008914" y="0"/>
                </a:lnTo>
                <a:lnTo>
                  <a:pt x="0" y="452846"/>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custDataLst>
              <p:tags r:id="rId2"/>
            </p:custDataLst>
          </p:nvPr>
        </p:nvSpPr>
        <p:spPr>
          <a:xfrm>
            <a:off x="9086850" y="2482850"/>
            <a:ext cx="400050" cy="158750"/>
          </a:xfrm>
          <a:custGeom>
            <a:avLst/>
            <a:gdLst>
              <a:gd name="connsiteX0" fmla="*/ 0 w 400050"/>
              <a:gd name="connsiteY0" fmla="*/ 152400 h 158750"/>
              <a:gd name="connsiteX1" fmla="*/ 374650 w 400050"/>
              <a:gd name="connsiteY1" fmla="*/ 0 h 158750"/>
              <a:gd name="connsiteX2" fmla="*/ 400050 w 400050"/>
              <a:gd name="connsiteY2" fmla="*/ 158750 h 158750"/>
              <a:gd name="connsiteX3" fmla="*/ 0 w 400050"/>
              <a:gd name="connsiteY3" fmla="*/ 152400 h 158750"/>
            </a:gdLst>
            <a:ahLst/>
            <a:cxnLst>
              <a:cxn ang="0">
                <a:pos x="connsiteX0" y="connsiteY0"/>
              </a:cxn>
              <a:cxn ang="0">
                <a:pos x="connsiteX1" y="connsiteY1"/>
              </a:cxn>
              <a:cxn ang="0">
                <a:pos x="connsiteX2" y="connsiteY2"/>
              </a:cxn>
              <a:cxn ang="0">
                <a:pos x="connsiteX3" y="connsiteY3"/>
              </a:cxn>
            </a:cxnLst>
            <a:rect l="l" t="t" r="r" b="b"/>
            <a:pathLst>
              <a:path w="400050" h="158750">
                <a:moveTo>
                  <a:pt x="0" y="152400"/>
                </a:moveTo>
                <a:lnTo>
                  <a:pt x="374650" y="0"/>
                </a:lnTo>
                <a:lnTo>
                  <a:pt x="400050" y="158750"/>
                </a:lnTo>
                <a:lnTo>
                  <a:pt x="0" y="1524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custDataLst>
              <p:tags r:id="rId3"/>
            </p:custDataLst>
          </p:nvPr>
        </p:nvSpPr>
        <p:spPr>
          <a:xfrm>
            <a:off x="8959850" y="1936750"/>
            <a:ext cx="368300" cy="342900"/>
          </a:xfrm>
          <a:custGeom>
            <a:avLst/>
            <a:gdLst>
              <a:gd name="connsiteX0" fmla="*/ 0 w 368300"/>
              <a:gd name="connsiteY0" fmla="*/ 342900 h 342900"/>
              <a:gd name="connsiteX1" fmla="*/ 254000 w 368300"/>
              <a:gd name="connsiteY1" fmla="*/ 0 h 342900"/>
              <a:gd name="connsiteX2" fmla="*/ 368300 w 368300"/>
              <a:gd name="connsiteY2" fmla="*/ 139700 h 342900"/>
              <a:gd name="connsiteX3" fmla="*/ 0 w 3683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368300" h="342900">
                <a:moveTo>
                  <a:pt x="0" y="342900"/>
                </a:moveTo>
                <a:lnTo>
                  <a:pt x="254000" y="0"/>
                </a:lnTo>
                <a:lnTo>
                  <a:pt x="368300" y="139700"/>
                </a:lnTo>
                <a:lnTo>
                  <a:pt x="0" y="3429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6" name="文本框 5"/>
          <p:cNvSpPr txBox="1">
            <a:spLocks noChangeArrowheads="1"/>
          </p:cNvSpPr>
          <p:nvPr>
            <p:custDataLst>
              <p:tags r:id="rId4"/>
            </p:custDataLst>
          </p:nvPr>
        </p:nvSpPr>
        <p:spPr bwMode="auto">
          <a:xfrm rot="21345375">
            <a:off x="2908350" y="2576051"/>
            <a:ext cx="6124575"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dirty="0">
                <a:solidFill>
                  <a:srgbClr val="FFFFFF"/>
                </a:solidFill>
                <a:latin typeface="Bodoni MT Black" panose="02070A03080606020203" pitchFamily="18" charset="0"/>
                <a:ea typeface="幼圆" panose="02010509060101010101" pitchFamily="49" charset="-122"/>
              </a:rPr>
              <a:t>THANKS</a:t>
            </a:r>
            <a:endParaRPr lang="zh-CN" altLang="en-US" sz="8000" dirty="0">
              <a:solidFill>
                <a:srgbClr val="FFFFFF"/>
              </a:solidFill>
              <a:latin typeface="Bodoni MT Black" panose="02070A03080606020203" pitchFamily="18" charset="0"/>
              <a:ea typeface="幼圆" panose="02010509060101010101" pitchFamily="49" charset="-122"/>
            </a:endParaRPr>
          </a:p>
        </p:txBody>
      </p:sp>
      <p:sp>
        <p:nvSpPr>
          <p:cNvPr id="17" name="文本框 6"/>
          <p:cNvSpPr txBox="1">
            <a:spLocks noChangeArrowheads="1"/>
          </p:cNvSpPr>
          <p:nvPr>
            <p:custDataLst>
              <p:tags r:id="rId5"/>
            </p:custDataLst>
          </p:nvPr>
        </p:nvSpPr>
        <p:spPr bwMode="auto">
          <a:xfrm rot="298406">
            <a:off x="6156326" y="4078288"/>
            <a:ext cx="21701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en-US" altLang="zh-CN" sz="1400" dirty="0" smtClean="0">
                <a:solidFill>
                  <a:srgbClr val="FFFFFF"/>
                </a:solidFill>
                <a:latin typeface="Bell MT" panose="02020503060305020303" pitchFamily="18" charset="0"/>
                <a:ea typeface="华文仿宋" panose="02010600040101010101" pitchFamily="2" charset="-122"/>
              </a:rPr>
              <a:t>@</a:t>
            </a:r>
            <a:r>
              <a:rPr lang="zh-CN" altLang="en-US" sz="1400" dirty="0" smtClean="0">
                <a:solidFill>
                  <a:srgbClr val="FFFFFF"/>
                </a:solidFill>
                <a:latin typeface="Bell MT" panose="02020503060305020303" pitchFamily="18" charset="0"/>
                <a:ea typeface="华文仿宋" panose="02010600040101010101" pitchFamily="2" charset="-122"/>
              </a:rPr>
              <a:t>武一杰</a:t>
            </a:r>
            <a:endParaRPr lang="zh-CN" altLang="en-US" sz="1400" dirty="0">
              <a:solidFill>
                <a:srgbClr val="FFFFFF"/>
              </a:solidFill>
              <a:latin typeface="Bell MT" panose="02020503060305020303" pitchFamily="18" charset="0"/>
              <a:ea typeface="华文仿宋" panose="02010600040101010101" pitchFamily="2" charset="-122"/>
            </a:endParaRPr>
          </a:p>
        </p:txBody>
      </p:sp>
    </p:spTree>
    <p:extLst>
      <p:ext uri="{BB962C8B-B14F-4D97-AF65-F5344CB8AC3E}">
        <p14:creationId xmlns:p14="http://schemas.microsoft.com/office/powerpoint/2010/main" val="81103883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6"/>
                                        </p:tgtEl>
                                        <p:attrNameLst>
                                          <p:attrName>ppt_y</p:attrName>
                                        </p:attrNameLst>
                                      </p:cBhvr>
                                      <p:tavLst>
                                        <p:tav tm="0">
                                          <p:val>
                                            <p:strVal val="#ppt_y"/>
                                          </p:val>
                                        </p:tav>
                                        <p:tav tm="100000">
                                          <p:val>
                                            <p:strVal val="#ppt_y"/>
                                          </p:val>
                                        </p:tav>
                                      </p:tavLst>
                                    </p:anim>
                                    <p:anim calcmode="lin" valueType="num">
                                      <p:cBhvr>
                                        <p:cTn id="9" dur="10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6"/>
                                        </p:tgtEl>
                                      </p:cBhvr>
                                    </p:animEffect>
                                  </p:childTnLst>
                                </p:cTn>
                              </p:par>
                            </p:childTnLst>
                          </p:cTn>
                        </p:par>
                        <p:par>
                          <p:cTn id="12" fill="hold">
                            <p:stCondLst>
                              <p:cond delay="1500"/>
                            </p:stCondLst>
                            <p:childTnLst>
                              <p:par>
                                <p:cTn id="13" presetID="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763602" y="1956393"/>
            <a:ext cx="6657008" cy="2884564"/>
            <a:chOff x="2929332" y="1940730"/>
            <a:chExt cx="6657008" cy="2884564"/>
          </a:xfrm>
        </p:grpSpPr>
        <p:sp>
          <p:nvSpPr>
            <p:cNvPr id="35" name="等腰三角形 34"/>
            <p:cNvSpPr/>
            <p:nvPr/>
          </p:nvSpPr>
          <p:spPr>
            <a:xfrm flipV="1">
              <a:off x="6477380" y="1940730"/>
              <a:ext cx="3108960" cy="2884564"/>
            </a:xfrm>
            <a:prstGeom prst="triangl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34" name="等腰三角形 33"/>
            <p:cNvSpPr/>
            <p:nvPr/>
          </p:nvSpPr>
          <p:spPr>
            <a:xfrm flipV="1">
              <a:off x="2929332" y="1940730"/>
              <a:ext cx="3108960" cy="2884564"/>
            </a:xfrm>
            <a:prstGeom prst="triangl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36" name="组合 35"/>
          <p:cNvGrpSpPr/>
          <p:nvPr/>
        </p:nvGrpSpPr>
        <p:grpSpPr>
          <a:xfrm>
            <a:off x="2217624" y="2341545"/>
            <a:ext cx="6648506" cy="3051332"/>
            <a:chOff x="1376702" y="2355015"/>
            <a:chExt cx="6648506" cy="3051332"/>
          </a:xfrm>
        </p:grpSpPr>
        <p:sp>
          <p:nvSpPr>
            <p:cNvPr id="31" name="等腰三角形 30"/>
            <p:cNvSpPr/>
            <p:nvPr/>
          </p:nvSpPr>
          <p:spPr>
            <a:xfrm>
              <a:off x="4485662" y="2355015"/>
              <a:ext cx="3539546" cy="3051332"/>
            </a:xfrm>
            <a:prstGeom prst="triangl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1376702" y="2719784"/>
              <a:ext cx="3108960" cy="2680138"/>
            </a:xfrm>
            <a:prstGeom prst="triangl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333376" y="695324"/>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22673" y="702944"/>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594520" y="581432"/>
            <a:ext cx="1987549" cy="1091814"/>
            <a:chOff x="594520" y="581432"/>
            <a:chExt cx="1987549" cy="1091814"/>
          </a:xfrm>
        </p:grpSpPr>
        <p:sp>
          <p:nvSpPr>
            <p:cNvPr id="8" name="文本框 7"/>
            <p:cNvSpPr txBox="1"/>
            <p:nvPr/>
          </p:nvSpPr>
          <p:spPr>
            <a:xfrm>
              <a:off x="594520" y="581432"/>
              <a:ext cx="1987549" cy="769441"/>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目   录</a:t>
              </a:r>
              <a:endParaRPr lang="zh-CN" altLang="en-US" sz="44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68971" y="1211581"/>
              <a:ext cx="1813879" cy="461665"/>
            </a:xfrm>
            <a:prstGeom prst="rect">
              <a:avLst/>
            </a:prstGeom>
            <a:noFill/>
          </p:spPr>
          <p:txBody>
            <a:bodyPr wrap="square" rtlCol="0">
              <a:spAutoFit/>
            </a:bodyPr>
            <a:lstStyle/>
            <a:p>
              <a:r>
                <a:rPr lang="en-US" altLang="zh-CN" sz="2400" dirty="0" smtClean="0">
                  <a:latin typeface="微软雅黑 Light" panose="020B0502040204020203" pitchFamily="34" charset="-122"/>
                  <a:ea typeface="微软雅黑 Light" panose="020B0502040204020203" pitchFamily="34" charset="-122"/>
                </a:rPr>
                <a:t>CONTENTS</a:t>
              </a:r>
              <a:endParaRPr lang="zh-CN" altLang="en-US" sz="2400" dirty="0">
                <a:latin typeface="微软雅黑 Light" panose="020B0502040204020203" pitchFamily="34" charset="-122"/>
                <a:ea typeface="微软雅黑 Light" panose="020B0502040204020203" pitchFamily="34" charset="-122"/>
              </a:endParaRPr>
            </a:p>
          </p:txBody>
        </p:sp>
      </p:grpSp>
      <p:sp>
        <p:nvSpPr>
          <p:cNvPr id="16" name="椭圆 15"/>
          <p:cNvSpPr/>
          <p:nvPr/>
        </p:nvSpPr>
        <p:spPr>
          <a:xfrm>
            <a:off x="6816879" y="4162499"/>
            <a:ext cx="427831" cy="42783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375324" y="4968357"/>
            <a:ext cx="2744786"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1 </a:t>
            </a:r>
            <a:r>
              <a:rPr lang="zh-CN" altLang="en-US" b="1" dirty="0" smtClean="0">
                <a:latin typeface="微软雅黑" panose="020B0503020204020204" pitchFamily="34" charset="-122"/>
                <a:ea typeface="微软雅黑" panose="020B0503020204020204" pitchFamily="34" charset="-122"/>
              </a:rPr>
              <a:t>软件进度计划与控制</a:t>
            </a:r>
            <a:endParaRPr lang="zh-CN" altLang="en-US"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949940" y="2118729"/>
            <a:ext cx="2744786"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工作量统计与分析</a:t>
            </a:r>
            <a:endParaRPr lang="zh-CN" altLang="en-US"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5658401" y="4962797"/>
            <a:ext cx="2744786"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配置管理</a:t>
            </a:r>
            <a:endParaRPr lang="zh-CN" altLang="en-US"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7511082" y="2136571"/>
            <a:ext cx="2744786"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4 </a:t>
            </a:r>
            <a:r>
              <a:rPr lang="zh-CN" altLang="en-US" b="1" dirty="0" smtClean="0">
                <a:latin typeface="微软雅黑" panose="020B0503020204020204" pitchFamily="34" charset="-122"/>
                <a:ea typeface="微软雅黑" panose="020B0503020204020204" pitchFamily="34" charset="-122"/>
              </a:rPr>
              <a:t>总结与分析</a:t>
            </a:r>
            <a:endParaRPr lang="zh-CN" altLang="en-US" b="1" dirty="0">
              <a:latin typeface="微软雅黑" panose="020B0503020204020204" pitchFamily="34" charset="-122"/>
              <a:ea typeface="微软雅黑" panose="020B0503020204020204" pitchFamily="34" charset="-122"/>
            </a:endParaRPr>
          </a:p>
        </p:txBody>
      </p:sp>
      <p:sp>
        <p:nvSpPr>
          <p:cNvPr id="42" name="椭圆 41"/>
          <p:cNvSpPr/>
          <p:nvPr/>
        </p:nvSpPr>
        <p:spPr>
          <a:xfrm>
            <a:off x="8652214" y="3097598"/>
            <a:ext cx="427831" cy="42783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2"/>
            <a:endCxn id="16" idx="6"/>
          </p:cNvCxnSpPr>
          <p:nvPr/>
        </p:nvCxnSpPr>
        <p:spPr>
          <a:xfrm flipH="1">
            <a:off x="7244710" y="3311514"/>
            <a:ext cx="1407504" cy="10649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5084827" y="3097598"/>
            <a:ext cx="427831" cy="42783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6"/>
            <a:endCxn id="16" idx="2"/>
          </p:cNvCxnSpPr>
          <p:nvPr/>
        </p:nvCxnSpPr>
        <p:spPr>
          <a:xfrm>
            <a:off x="5512658" y="3311514"/>
            <a:ext cx="1304221" cy="10649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509015" y="4162499"/>
            <a:ext cx="427831" cy="42783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a:stCxn id="46" idx="2"/>
            <a:endCxn id="60" idx="6"/>
          </p:cNvCxnSpPr>
          <p:nvPr/>
        </p:nvCxnSpPr>
        <p:spPr>
          <a:xfrm flipH="1">
            <a:off x="3936846" y="3311514"/>
            <a:ext cx="1147981" cy="10649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82109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E-6 4.81481E-6 L 0.17344 -0.00255 " pathEditMode="relative" rAng="0" ptsTypes="AA">
                                      <p:cBhvr>
                                        <p:cTn id="6" dur="1000" fill="hold"/>
                                        <p:tgtEl>
                                          <p:spTgt spid="4"/>
                                        </p:tgtEl>
                                        <p:attrNameLst>
                                          <p:attrName>ppt_x</p:attrName>
                                          <p:attrName>ppt_y</p:attrName>
                                        </p:attrNameLst>
                                      </p:cBhvr>
                                      <p:rCtr x="8672" y="-139"/>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down)">
                                      <p:cBhvr>
                                        <p:cTn id="13" dur="300"/>
                                        <p:tgtEl>
                                          <p:spTgt spid="4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300"/>
                                        <p:tgtEl>
                                          <p:spTgt spid="60"/>
                                        </p:tgtEl>
                                      </p:cBhvr>
                                    </p:animEffect>
                                  </p:childTnLst>
                                </p:cTn>
                              </p:par>
                              <p:par>
                                <p:cTn id="17" presetID="1" presetClass="entr" presetSubtype="0" fill="hold" grpId="0" nodeType="withEffect">
                                  <p:stCondLst>
                                    <p:cond delay="0"/>
                                  </p:stCondLst>
                                  <p:childTnLst>
                                    <p:set>
                                      <p:cBhvr>
                                        <p:cTn id="18" dur="1" fill="hold">
                                          <p:stCondLst>
                                            <p:cond delay="299"/>
                                          </p:stCondLst>
                                        </p:cTn>
                                        <p:tgtEl>
                                          <p:spTgt spid="16"/>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down)">
                                      <p:cBhvr>
                                        <p:cTn id="21" dur="300"/>
                                        <p:tgtEl>
                                          <p:spTgt spid="42"/>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down)">
                                      <p:cBhvr>
                                        <p:cTn id="25" dur="250"/>
                                        <p:tgtEl>
                                          <p:spTgt spid="61"/>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250"/>
                                        <p:tgtEl>
                                          <p:spTgt spid="43"/>
                                        </p:tgtEl>
                                      </p:cBhvr>
                                    </p:animEffect>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2750"/>
                            </p:stCondLst>
                            <p:childTnLst>
                              <p:par>
                                <p:cTn id="56" presetID="42" presetClass="entr" presetSubtype="0"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anim calcmode="lin" valueType="num">
                                      <p:cBhvr>
                                        <p:cTn id="59" dur="500" fill="hold"/>
                                        <p:tgtEl>
                                          <p:spTgt spid="36"/>
                                        </p:tgtEl>
                                        <p:attrNameLst>
                                          <p:attrName>ppt_x</p:attrName>
                                        </p:attrNameLst>
                                      </p:cBhvr>
                                      <p:tavLst>
                                        <p:tav tm="0">
                                          <p:val>
                                            <p:strVal val="#ppt_x"/>
                                          </p:val>
                                        </p:tav>
                                        <p:tav tm="100000">
                                          <p:val>
                                            <p:strVal val="#ppt_x"/>
                                          </p:val>
                                        </p:tav>
                                      </p:tavLst>
                                    </p:anim>
                                    <p:anim calcmode="lin" valueType="num">
                                      <p:cBhvr>
                                        <p:cTn id="60" dur="500" fill="hold"/>
                                        <p:tgtEl>
                                          <p:spTgt spid="36"/>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anim calcmode="lin" valueType="num">
                                      <p:cBhvr>
                                        <p:cTn id="64" dur="500" fill="hold"/>
                                        <p:tgtEl>
                                          <p:spTgt spid="33"/>
                                        </p:tgtEl>
                                        <p:attrNameLst>
                                          <p:attrName>ppt_x</p:attrName>
                                        </p:attrNameLst>
                                      </p:cBhvr>
                                      <p:tavLst>
                                        <p:tav tm="0">
                                          <p:val>
                                            <p:strVal val="#ppt_x"/>
                                          </p:val>
                                        </p:tav>
                                        <p:tav tm="100000">
                                          <p:val>
                                            <p:strVal val="#ppt_x"/>
                                          </p:val>
                                        </p:tav>
                                      </p:tavLst>
                                    </p:anim>
                                    <p:anim calcmode="lin" valueType="num">
                                      <p:cBhvr>
                                        <p:cTn id="6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p:bldP spid="22" grpId="0"/>
      <p:bldP spid="23" grpId="0"/>
      <p:bldP spid="42" grpId="0" animBg="1"/>
      <p:bldP spid="46"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627849" y="886052"/>
            <a:ext cx="3887127"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90762" y="326596"/>
            <a:ext cx="4024214"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    实验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实验目的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68980" y="1705711"/>
            <a:ext cx="0" cy="3723644"/>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10797" y="5762227"/>
            <a:ext cx="1036680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6597" y="326596"/>
            <a:ext cx="1168400" cy="1168400"/>
          </a:xfrm>
          <a:custGeom>
            <a:avLst/>
            <a:gdLst/>
            <a:ahLst/>
            <a:cxnLst/>
            <a:rect l="l" t="t" r="r" b="b"/>
            <a:pathLst>
              <a:path w="1168400" h="1168400">
                <a:moveTo>
                  <a:pt x="658069" y="269131"/>
                </a:moveTo>
                <a:lnTo>
                  <a:pt x="414363" y="320477"/>
                </a:lnTo>
                <a:lnTo>
                  <a:pt x="414363" y="419076"/>
                </a:lnTo>
                <a:lnTo>
                  <a:pt x="537890" y="391170"/>
                </a:lnTo>
                <a:lnTo>
                  <a:pt x="537890" y="759892"/>
                </a:lnTo>
                <a:lnTo>
                  <a:pt x="417711" y="759892"/>
                </a:lnTo>
                <a:lnTo>
                  <a:pt x="417711" y="855514"/>
                </a:lnTo>
                <a:lnTo>
                  <a:pt x="777503" y="855514"/>
                </a:lnTo>
                <a:lnTo>
                  <a:pt x="777503" y="759892"/>
                </a:lnTo>
                <a:lnTo>
                  <a:pt x="658069" y="759892"/>
                </a:ln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3413171" y="2078056"/>
            <a:ext cx="7658427" cy="3236917"/>
            <a:chOff x="2454364" y="-228976"/>
            <a:chExt cx="3265344" cy="1467215"/>
          </a:xfrm>
        </p:grpSpPr>
        <p:cxnSp>
          <p:nvCxnSpPr>
            <p:cNvPr id="55" name="直接连接符 54"/>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37"/>
            <p:cNvSpPr>
              <a:spLocks noChangeArrowheads="1"/>
            </p:cNvSpPr>
            <p:nvPr/>
          </p:nvSpPr>
          <p:spPr bwMode="auto">
            <a:xfrm>
              <a:off x="2454364" y="-228976"/>
              <a:ext cx="3260165" cy="129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en-US" altLang="zh-CN" dirty="0" smtClean="0"/>
                <a:t>         </a:t>
              </a:r>
              <a:r>
                <a:rPr lang="zh-CN" altLang="zh-CN" dirty="0" smtClean="0"/>
                <a:t>本</a:t>
              </a:r>
              <a:r>
                <a:rPr lang="zh-CN" altLang="zh-CN" dirty="0"/>
                <a:t>实验的实施目的主要是为每个成员制定合适的项目任务，以及能够合理控制每个成员对项目的执行情况并进行追踪，通过这种管理监督能够按照计划进行项目执行并且保质保量地完成，主要用的是</a:t>
              </a:r>
              <a:r>
                <a:rPr lang="en-US" altLang="zh-CN" dirty="0"/>
                <a:t>MS Project</a:t>
              </a:r>
              <a:r>
                <a:rPr lang="zh-CN" altLang="zh-CN" dirty="0"/>
                <a:t>来制定任务和记录任务完成情况。</a:t>
              </a:r>
              <a:r>
                <a:rPr lang="en-US" altLang="zh-CN" dirty="0"/>
                <a:t>Project</a:t>
              </a:r>
              <a:r>
                <a:rPr lang="zh-CN" altLang="zh-CN" dirty="0"/>
                <a:t>中主要为任务的完成情况对比，细节则记录在每周的工作日志中。</a:t>
              </a:r>
            </a:p>
          </p:txBody>
        </p:sp>
      </p:grpSp>
      <p:pic>
        <p:nvPicPr>
          <p:cNvPr id="8" name="图片 7"/>
          <p:cNvPicPr>
            <a:picLocks noChangeAspect="1"/>
          </p:cNvPicPr>
          <p:nvPr/>
        </p:nvPicPr>
        <p:blipFill>
          <a:blip r:embed="rId3"/>
          <a:stretch>
            <a:fillRect/>
          </a:stretch>
        </p:blipFill>
        <p:spPr>
          <a:xfrm>
            <a:off x="504160" y="2595991"/>
            <a:ext cx="2706011" cy="2349734"/>
          </a:xfrm>
          <a:prstGeom prst="rect">
            <a:avLst/>
          </a:prstGeom>
        </p:spPr>
      </p:pic>
    </p:spTree>
    <p:extLst>
      <p:ext uri="{BB962C8B-B14F-4D97-AF65-F5344CB8AC3E}">
        <p14:creationId xmlns:p14="http://schemas.microsoft.com/office/powerpoint/2010/main" val="239096491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1000"/>
                                        <p:tgtEl>
                                          <p:spTgt spid="54"/>
                                        </p:tgtEl>
                                      </p:cBhvr>
                                    </p:animEffect>
                                  </p:childTnLst>
                                </p:cTn>
                              </p:par>
                              <p:par>
                                <p:cTn id="29" presetID="45"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ppt_w</p:attrName>
                                        </p:attrNameLst>
                                      </p:cBhvr>
                                      <p:tavLst>
                                        <p:tav tm="0" fmla="#ppt_w*sin(2.5*pi*$)">
                                          <p:val>
                                            <p:fltVal val="0"/>
                                          </p:val>
                                        </p:tav>
                                        <p:tav tm="100000">
                                          <p:val>
                                            <p:fltVal val="1"/>
                                          </p:val>
                                        </p:tav>
                                      </p:tavLst>
                                    </p:anim>
                                    <p:anim calcmode="lin" valueType="num">
                                      <p:cBhvr>
                                        <p:cTn id="33"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627849" y="886052"/>
            <a:ext cx="3887127"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90762" y="326596"/>
            <a:ext cx="4024214"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方法与工具</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701607" y="1821594"/>
            <a:ext cx="0" cy="3723644"/>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10797" y="5779806"/>
            <a:ext cx="1036680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6597" y="326596"/>
            <a:ext cx="1168400" cy="1168400"/>
          </a:xfrm>
          <a:custGeom>
            <a:avLst/>
            <a:gdLst/>
            <a:ahLst/>
            <a:cxnLst/>
            <a:rect l="l" t="t" r="r" b="b"/>
            <a:pathLst>
              <a:path w="1168400" h="1168400">
                <a:moveTo>
                  <a:pt x="658069" y="269131"/>
                </a:moveTo>
                <a:lnTo>
                  <a:pt x="414363" y="320477"/>
                </a:lnTo>
                <a:lnTo>
                  <a:pt x="414363" y="419076"/>
                </a:lnTo>
                <a:lnTo>
                  <a:pt x="537890" y="391170"/>
                </a:lnTo>
                <a:lnTo>
                  <a:pt x="537890" y="759892"/>
                </a:lnTo>
                <a:lnTo>
                  <a:pt x="417711" y="759892"/>
                </a:lnTo>
                <a:lnTo>
                  <a:pt x="417711" y="855514"/>
                </a:lnTo>
                <a:lnTo>
                  <a:pt x="777503" y="855514"/>
                </a:lnTo>
                <a:lnTo>
                  <a:pt x="777503" y="759892"/>
                </a:lnTo>
                <a:lnTo>
                  <a:pt x="658069" y="759892"/>
                </a:ln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10797" y="2404173"/>
            <a:ext cx="7658427" cy="621324"/>
            <a:chOff x="2454364" y="956608"/>
            <a:chExt cx="3265344" cy="281631"/>
          </a:xfrm>
        </p:grpSpPr>
        <p:cxnSp>
          <p:nvCxnSpPr>
            <p:cNvPr id="36" name="直接连接符 35"/>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1</a:t>
              </a:r>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a:t>
              </a:r>
              <a:r>
                <a:rPr lang="zh-CN" altLang="en-US" b="1" dirty="0">
                  <a:solidFill>
                    <a:schemeClr val="tx1">
                      <a:lumMod val="75000"/>
                      <a:lumOff val="25000"/>
                    </a:schemeClr>
                  </a:solidFill>
                  <a:latin typeface="Arial" pitchFamily="34" charset="0"/>
                  <a:ea typeface="微软雅黑" pitchFamily="34" charset="-122"/>
                  <a:sym typeface="Open Sans" pitchFamily="2" charset="0"/>
                </a:rPr>
                <a:t> </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通过</a:t>
              </a:r>
              <a:r>
                <a:rPr lang="zh-CN" altLang="en-US" b="1" dirty="0">
                  <a:solidFill>
                    <a:schemeClr val="tx1">
                      <a:lumMod val="75000"/>
                      <a:lumOff val="25000"/>
                    </a:schemeClr>
                  </a:solidFill>
                  <a:latin typeface="Arial" pitchFamily="34" charset="0"/>
                  <a:ea typeface="微软雅黑" pitchFamily="34" charset="-122"/>
                  <a:sym typeface="Open Sans" pitchFamily="2" charset="0"/>
                </a:rPr>
                <a:t>使用</a:t>
              </a:r>
              <a:r>
                <a:rPr lang="en-US" altLang="zh-CN" b="1" dirty="0">
                  <a:solidFill>
                    <a:schemeClr val="tx1">
                      <a:lumMod val="75000"/>
                      <a:lumOff val="25000"/>
                    </a:schemeClr>
                  </a:solidFill>
                  <a:latin typeface="Arial" pitchFamily="34" charset="0"/>
                  <a:ea typeface="微软雅黑" pitchFamily="34" charset="-122"/>
                  <a:sym typeface="Open Sans" pitchFamily="2" charset="0"/>
                </a:rPr>
                <a:t>MS project</a:t>
              </a:r>
              <a:r>
                <a:rPr lang="zh-CN" altLang="en-US" b="1" dirty="0">
                  <a:solidFill>
                    <a:schemeClr val="tx1">
                      <a:lumMod val="75000"/>
                      <a:lumOff val="25000"/>
                    </a:schemeClr>
                  </a:solidFill>
                  <a:latin typeface="Arial" pitchFamily="34" charset="0"/>
                  <a:ea typeface="微软雅黑" pitchFamily="34" charset="-122"/>
                  <a:sym typeface="Open Sans" pitchFamily="2" charset="0"/>
                </a:rPr>
                <a:t>进行项目的计划安排并进行追踪</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grpSp>
        <p:nvGrpSpPr>
          <p:cNvPr id="38" name="组合 37"/>
          <p:cNvGrpSpPr/>
          <p:nvPr/>
        </p:nvGrpSpPr>
        <p:grpSpPr>
          <a:xfrm>
            <a:off x="910797" y="3269366"/>
            <a:ext cx="7658427" cy="621324"/>
            <a:chOff x="2454364" y="956608"/>
            <a:chExt cx="3265344" cy="281631"/>
          </a:xfrm>
        </p:grpSpPr>
        <p:cxnSp>
          <p:nvCxnSpPr>
            <p:cNvPr id="51" name="直接连接符 50"/>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2</a:t>
              </a:r>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a:t>
              </a:r>
              <a:r>
                <a:rPr lang="zh-CN" altLang="en-US" b="1" dirty="0">
                  <a:solidFill>
                    <a:schemeClr val="tx1">
                      <a:lumMod val="75000"/>
                      <a:lumOff val="25000"/>
                    </a:schemeClr>
                  </a:solidFill>
                  <a:latin typeface="Arial" pitchFamily="34" charset="0"/>
                  <a:ea typeface="微软雅黑" pitchFamily="34" charset="-122"/>
                  <a:sym typeface="Open Sans" pitchFamily="2" charset="0"/>
                </a:rPr>
                <a:t> </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每</a:t>
              </a:r>
              <a:r>
                <a:rPr lang="zh-CN" altLang="en-US" b="1" dirty="0">
                  <a:solidFill>
                    <a:schemeClr val="tx1">
                      <a:lumMod val="75000"/>
                      <a:lumOff val="25000"/>
                    </a:schemeClr>
                  </a:solidFill>
                  <a:latin typeface="Arial" pitchFamily="34" charset="0"/>
                  <a:ea typeface="微软雅黑" pitchFamily="34" charset="-122"/>
                  <a:sym typeface="Open Sans" pitchFamily="2" charset="0"/>
                </a:rPr>
                <a:t>周工作完成</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后使用</a:t>
              </a:r>
              <a:r>
                <a:rPr lang="zh-CN" altLang="en-US" b="1" dirty="0">
                  <a:solidFill>
                    <a:schemeClr val="tx1">
                      <a:lumMod val="75000"/>
                      <a:lumOff val="25000"/>
                    </a:schemeClr>
                  </a:solidFill>
                  <a:latin typeface="Arial" pitchFamily="34" charset="0"/>
                  <a:ea typeface="微软雅黑" pitchFamily="34" charset="-122"/>
                  <a:sym typeface="Open Sans" pitchFamily="2" charset="0"/>
                </a:rPr>
                <a:t>工作日志来记录本周实际项目的进展与计划的对比。</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grpSp>
        <p:nvGrpSpPr>
          <p:cNvPr id="53" name="组合 52"/>
          <p:cNvGrpSpPr/>
          <p:nvPr/>
        </p:nvGrpSpPr>
        <p:grpSpPr>
          <a:xfrm>
            <a:off x="898650" y="4143455"/>
            <a:ext cx="7658427" cy="621324"/>
            <a:chOff x="2454364" y="956608"/>
            <a:chExt cx="3265344" cy="281631"/>
          </a:xfrm>
        </p:grpSpPr>
        <p:cxnSp>
          <p:nvCxnSpPr>
            <p:cNvPr id="54" name="直接连接符 53"/>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3.</a:t>
              </a:r>
              <a:r>
                <a:rPr lang="zh-CN" altLang="en-US" b="1" dirty="0">
                  <a:solidFill>
                    <a:schemeClr val="tx1">
                      <a:lumMod val="75000"/>
                      <a:lumOff val="25000"/>
                    </a:schemeClr>
                  </a:solidFill>
                  <a:latin typeface="Arial" pitchFamily="34" charset="0"/>
                  <a:ea typeface="微软雅黑" pitchFamily="34" charset="-122"/>
                  <a:sym typeface="Open Sans" pitchFamily="2" charset="0"/>
                </a:rPr>
                <a:t> </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探讨</a:t>
              </a:r>
              <a:r>
                <a:rPr lang="zh-CN" altLang="en-US" b="1" dirty="0">
                  <a:solidFill>
                    <a:schemeClr val="tx1">
                      <a:lumMod val="75000"/>
                      <a:lumOff val="25000"/>
                    </a:schemeClr>
                  </a:solidFill>
                  <a:latin typeface="Arial" pitchFamily="34" charset="0"/>
                  <a:ea typeface="微软雅黑" pitchFamily="34" charset="-122"/>
                  <a:sym typeface="Open Sans" pitchFamily="2" charset="0"/>
                </a:rPr>
                <a:t>计划与</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实际情况出入</a:t>
              </a:r>
              <a:r>
                <a:rPr lang="zh-CN" altLang="en-US" b="1" dirty="0">
                  <a:solidFill>
                    <a:schemeClr val="tx1">
                      <a:lumMod val="75000"/>
                      <a:lumOff val="25000"/>
                    </a:schemeClr>
                  </a:solidFill>
                  <a:latin typeface="Arial" pitchFamily="34" charset="0"/>
                  <a:ea typeface="微软雅黑" pitchFamily="34" charset="-122"/>
                  <a:sym typeface="Open Sans" pitchFamily="2" charset="0"/>
                </a:rPr>
                <a:t>的地方，并进行分析，以确立出更准确的计划。</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sp>
        <p:nvSpPr>
          <p:cNvPr id="25" name="文本框 37"/>
          <p:cNvSpPr>
            <a:spLocks noChangeArrowheads="1"/>
          </p:cNvSpPr>
          <p:nvPr/>
        </p:nvSpPr>
        <p:spPr bwMode="auto">
          <a:xfrm>
            <a:off x="9339316" y="2223419"/>
            <a:ext cx="346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工具</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sp>
        <p:nvSpPr>
          <p:cNvPr id="3" name="文本框 2"/>
          <p:cNvSpPr txBox="1"/>
          <p:nvPr/>
        </p:nvSpPr>
        <p:spPr>
          <a:xfrm>
            <a:off x="9083842" y="3135084"/>
            <a:ext cx="1989074" cy="646331"/>
          </a:xfrm>
          <a:prstGeom prst="rect">
            <a:avLst/>
          </a:prstGeom>
          <a:noFill/>
        </p:spPr>
        <p:txBody>
          <a:bodyPr wrap="square" rtlCol="0">
            <a:spAutoFit/>
          </a:bodyPr>
          <a:lstStyle/>
          <a:p>
            <a:r>
              <a:rPr lang="zh-CN" altLang="en-US" dirty="0" smtClean="0"/>
              <a:t>项目计划：</a:t>
            </a:r>
            <a:r>
              <a:rPr lang="en-US" altLang="zh-CN" dirty="0" smtClean="0"/>
              <a:t>MS project </a:t>
            </a:r>
            <a:r>
              <a:rPr lang="zh-CN" altLang="en-US" dirty="0" smtClean="0"/>
              <a:t>工具</a:t>
            </a:r>
            <a:endParaRPr lang="zh-CN" altLang="en-US" dirty="0"/>
          </a:p>
        </p:txBody>
      </p:sp>
      <p:sp>
        <p:nvSpPr>
          <p:cNvPr id="27" name="文本框 26"/>
          <p:cNvSpPr txBox="1"/>
          <p:nvPr/>
        </p:nvSpPr>
        <p:spPr>
          <a:xfrm>
            <a:off x="9083842" y="4323748"/>
            <a:ext cx="1989074" cy="646331"/>
          </a:xfrm>
          <a:prstGeom prst="rect">
            <a:avLst/>
          </a:prstGeom>
          <a:noFill/>
        </p:spPr>
        <p:txBody>
          <a:bodyPr wrap="square" rtlCol="0">
            <a:spAutoFit/>
          </a:bodyPr>
          <a:lstStyle/>
          <a:p>
            <a:r>
              <a:rPr lang="zh-CN" altLang="en-US" dirty="0" smtClean="0"/>
              <a:t>工作日志：</a:t>
            </a:r>
            <a:r>
              <a:rPr lang="en-US" altLang="zh-CN" dirty="0" smtClean="0"/>
              <a:t>Word</a:t>
            </a:r>
            <a:r>
              <a:rPr lang="zh-CN" altLang="en-US" dirty="0" smtClean="0"/>
              <a:t>软件</a:t>
            </a:r>
            <a:endParaRPr lang="zh-CN" altLang="en-US" dirty="0"/>
          </a:p>
        </p:txBody>
      </p:sp>
      <p:grpSp>
        <p:nvGrpSpPr>
          <p:cNvPr id="28" name="组合 27"/>
          <p:cNvGrpSpPr/>
          <p:nvPr/>
        </p:nvGrpSpPr>
        <p:grpSpPr>
          <a:xfrm>
            <a:off x="910797" y="5008649"/>
            <a:ext cx="7658427" cy="621324"/>
            <a:chOff x="2454364" y="956608"/>
            <a:chExt cx="3265344" cy="281631"/>
          </a:xfrm>
        </p:grpSpPr>
        <p:cxnSp>
          <p:nvCxnSpPr>
            <p:cNvPr id="29" name="直接连接符 28"/>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文本框 37"/>
            <p:cNvSpPr>
              <a:spLocks noChangeArrowheads="1"/>
            </p:cNvSpPr>
            <p:nvPr/>
          </p:nvSpPr>
          <p:spPr bwMode="auto">
            <a:xfrm>
              <a:off x="2454364" y="956608"/>
              <a:ext cx="3260165" cy="1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chemeClr val="tx1">
                      <a:lumMod val="75000"/>
                      <a:lumOff val="25000"/>
                    </a:schemeClr>
                  </a:solidFill>
                  <a:latin typeface="Arial" pitchFamily="34" charset="0"/>
                  <a:ea typeface="微软雅黑" pitchFamily="34" charset="-122"/>
                  <a:sym typeface="Open Sans" pitchFamily="2" charset="0"/>
                </a:rPr>
                <a:t>4.</a:t>
              </a:r>
              <a:r>
                <a:rPr lang="zh-CN" altLang="en-US" b="1" dirty="0" smtClean="0">
                  <a:solidFill>
                    <a:schemeClr val="tx1">
                      <a:lumMod val="75000"/>
                      <a:lumOff val="25000"/>
                    </a:schemeClr>
                  </a:solidFill>
                  <a:latin typeface="Arial" pitchFamily="34" charset="0"/>
                  <a:ea typeface="微软雅黑" pitchFamily="34" charset="-122"/>
                  <a:sym typeface="Open Sans" pitchFamily="2" charset="0"/>
                </a:rPr>
                <a:t>最终得出项目进度控制分析报告。</a:t>
              </a:r>
              <a:endParaRPr lang="zh-CN" altLang="en-US" b="1" dirty="0">
                <a:solidFill>
                  <a:schemeClr val="tx1">
                    <a:lumMod val="75000"/>
                    <a:lumOff val="25000"/>
                  </a:schemeClr>
                </a:solidFill>
                <a:latin typeface="Arial" pitchFamily="34" charset="0"/>
                <a:ea typeface="微软雅黑" pitchFamily="34" charset="-122"/>
                <a:sym typeface="Open Sans" pitchFamily="2" charset="0"/>
              </a:endParaRPr>
            </a:p>
          </p:txBody>
        </p:sp>
      </p:grpSp>
    </p:spTree>
    <p:extLst>
      <p:ext uri="{BB962C8B-B14F-4D97-AF65-F5344CB8AC3E}">
        <p14:creationId xmlns:p14="http://schemas.microsoft.com/office/powerpoint/2010/main" val="39001142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10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1000"/>
                                        <p:tgtEl>
                                          <p:spTgt spid="38"/>
                                        </p:tgtEl>
                                      </p:cBhvr>
                                    </p:animEffect>
                                  </p:childTnLst>
                                </p:cTn>
                              </p:par>
                              <p:par>
                                <p:cTn id="32" presetID="22" presetClass="entr" presetSubtype="8"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0"/>
                                        <p:tgtEl>
                                          <p:spTgt spid="53"/>
                                        </p:tgtEl>
                                      </p:cBhvr>
                                    </p:animEffect>
                                  </p:childTnLst>
                                </p:cTn>
                              </p:par>
                              <p:par>
                                <p:cTn id="35" presetID="2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1000"/>
                                        <p:tgtEl>
                                          <p:spTgt spid="28"/>
                                        </p:tgtEl>
                                      </p:cBhvr>
                                    </p:animEffect>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25" grpId="0"/>
      <p:bldP spid="3"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flipV="1">
            <a:off x="1627849" y="886052"/>
            <a:ext cx="3887127"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90762" y="326596"/>
            <a:ext cx="4024214" cy="461665"/>
          </a:xfrm>
          <a:prstGeom prst="rect">
            <a:avLst/>
          </a:prstGeom>
          <a:noFill/>
        </p:spPr>
        <p:txBody>
          <a:bodyPr wrap="square" rtlCol="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   实验</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6</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实验要点</a:t>
            </a:r>
            <a:endPar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68980" y="1863963"/>
            <a:ext cx="0" cy="3723644"/>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10797" y="6128722"/>
            <a:ext cx="1036680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6597" y="326596"/>
            <a:ext cx="1168400" cy="1168400"/>
          </a:xfrm>
          <a:custGeom>
            <a:avLst/>
            <a:gdLst/>
            <a:ahLst/>
            <a:cxnLst/>
            <a:rect l="l" t="t" r="r" b="b"/>
            <a:pathLst>
              <a:path w="1168400" h="1168400">
                <a:moveTo>
                  <a:pt x="658069" y="269131"/>
                </a:moveTo>
                <a:lnTo>
                  <a:pt x="414363" y="320477"/>
                </a:lnTo>
                <a:lnTo>
                  <a:pt x="414363" y="419076"/>
                </a:lnTo>
                <a:lnTo>
                  <a:pt x="537890" y="391170"/>
                </a:lnTo>
                <a:lnTo>
                  <a:pt x="537890" y="759892"/>
                </a:lnTo>
                <a:lnTo>
                  <a:pt x="417711" y="759892"/>
                </a:lnTo>
                <a:lnTo>
                  <a:pt x="417711" y="855514"/>
                </a:lnTo>
                <a:lnTo>
                  <a:pt x="777503" y="855514"/>
                </a:lnTo>
                <a:lnTo>
                  <a:pt x="777503" y="759892"/>
                </a:lnTo>
                <a:lnTo>
                  <a:pt x="658069" y="759892"/>
                </a:ln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54566" y="3056673"/>
            <a:ext cx="3014414" cy="1478769"/>
          </a:xfrm>
          <a:prstGeom prst="rect">
            <a:avLst/>
          </a:prstGeom>
        </p:spPr>
      </p:pic>
      <p:grpSp>
        <p:nvGrpSpPr>
          <p:cNvPr id="56" name="组合 55"/>
          <p:cNvGrpSpPr/>
          <p:nvPr/>
        </p:nvGrpSpPr>
        <p:grpSpPr>
          <a:xfrm>
            <a:off x="3689898" y="1910989"/>
            <a:ext cx="6031618" cy="977031"/>
            <a:chOff x="2454364" y="795375"/>
            <a:chExt cx="3265344" cy="442864"/>
          </a:xfrm>
        </p:grpSpPr>
        <p:cxnSp>
          <p:nvCxnSpPr>
            <p:cNvPr id="57" name="直接连接符 56"/>
            <p:cNvCxnSpPr/>
            <p:nvPr/>
          </p:nvCxnSpPr>
          <p:spPr>
            <a:xfrm>
              <a:off x="2454364" y="1238239"/>
              <a:ext cx="3265344"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文本框 37"/>
            <p:cNvSpPr>
              <a:spLocks noChangeArrowheads="1"/>
            </p:cNvSpPr>
            <p:nvPr/>
          </p:nvSpPr>
          <p:spPr bwMode="auto">
            <a:xfrm>
              <a:off x="2454364" y="795375"/>
              <a:ext cx="3260165" cy="29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每周的项目的实施都是根据老师布置的本周的任务，根据每个人的目前的工作相关、优势特点做出一个详细的计划具体到每一个工作时间点。</a:t>
              </a:r>
            </a:p>
          </p:txBody>
        </p:sp>
      </p:grpSp>
      <p:graphicFrame>
        <p:nvGraphicFramePr>
          <p:cNvPr id="3" name="表格 2"/>
          <p:cNvGraphicFramePr>
            <a:graphicFrameLocks noGrp="1"/>
          </p:cNvGraphicFramePr>
          <p:nvPr>
            <p:extLst>
              <p:ext uri="{D42A27DB-BD31-4B8C-83A1-F6EECF244321}">
                <p14:modId xmlns:p14="http://schemas.microsoft.com/office/powerpoint/2010/main" val="857394236"/>
              </p:ext>
            </p:extLst>
          </p:nvPr>
        </p:nvGraphicFramePr>
        <p:xfrm>
          <a:off x="3689897" y="3019927"/>
          <a:ext cx="6274095" cy="2692296"/>
        </p:xfrm>
        <a:graphic>
          <a:graphicData uri="http://schemas.openxmlformats.org/drawingml/2006/table">
            <a:tbl>
              <a:tblPr>
                <a:tableStyleId>{5C22544A-7EE6-4342-B048-85BDC9FD1C3A}</a:tableStyleId>
              </a:tblPr>
              <a:tblGrid>
                <a:gridCol w="1038514"/>
                <a:gridCol w="2023151"/>
                <a:gridCol w="1792705"/>
                <a:gridCol w="1419725"/>
              </a:tblGrid>
              <a:tr h="275991">
                <a:tc>
                  <a:txBody>
                    <a:bodyPr/>
                    <a:lstStyle/>
                    <a:p>
                      <a:pPr algn="l">
                        <a:spcAft>
                          <a:spcPts val="0"/>
                        </a:spcAft>
                      </a:pPr>
                      <a:r>
                        <a:rPr lang="zh-CN" sz="12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r>
                        <a:rPr lang="zh-CN" altLang="en-US" sz="1200" dirty="0" smtClean="0"/>
                        <a:t>工作特点</a:t>
                      </a:r>
                      <a:endParaRPr lang="zh-CN" altLang="en-US" sz="1200" dirty="0"/>
                    </a:p>
                  </a:txBody>
                  <a:tcPr marL="68580" marR="68580" marT="0" marB="0" anchor="ctr"/>
                </a:tc>
                <a:tc>
                  <a:txBody>
                    <a:bodyPr/>
                    <a:lstStyle/>
                    <a:p>
                      <a:pPr algn="l">
                        <a:spcAft>
                          <a:spcPts val="0"/>
                        </a:spcAft>
                      </a:pPr>
                      <a:r>
                        <a:rPr lang="zh-CN" sz="1200" kern="0">
                          <a:effectLst/>
                        </a:rPr>
                        <a:t>任务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02314">
                <a:tc>
                  <a:txBody>
                    <a:bodyPr/>
                    <a:lstStyle/>
                    <a:p>
                      <a:pPr algn="l">
                        <a:spcAft>
                          <a:spcPts val="0"/>
                        </a:spcAft>
                      </a:pPr>
                      <a:r>
                        <a:rPr lang="zh-CN" sz="1200" kern="0" dirty="0">
                          <a:effectLst/>
                        </a:rPr>
                        <a:t>于思民</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0" dirty="0" smtClean="0">
                          <a:solidFill>
                            <a:schemeClr val="dk1"/>
                          </a:solidFill>
                          <a:effectLst/>
                          <a:latin typeface="+mn-lt"/>
                          <a:ea typeface="+mn-ea"/>
                          <a:cs typeface="+mn-cs"/>
                        </a:rPr>
                        <a:t>具有良好执行力和领导力，进行任务分配和进度控制，协调小组研究内容。</a:t>
                      </a:r>
                    </a:p>
                  </a:txBody>
                  <a:tcPr marL="68580" marR="68580" marT="0" marB="0" anchor="ctr"/>
                </a:tc>
                <a:tc>
                  <a:txBody>
                    <a:bodyPr/>
                    <a:lstStyle/>
                    <a:p>
                      <a:pPr algn="l">
                        <a:spcAft>
                          <a:spcPts val="0"/>
                        </a:spcAft>
                      </a:pPr>
                      <a:r>
                        <a:rPr lang="zh-CN" sz="1200" kern="0" dirty="0">
                          <a:effectLst/>
                        </a:rPr>
                        <a:t>负责组织会议，并按照老师本周布置的任务分配。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0" dirty="0">
                          <a:effectLst/>
                        </a:rPr>
                        <a:t>完成</a:t>
                      </a:r>
                      <a:r>
                        <a:rPr lang="zh-CN" sz="1200" kern="0" dirty="0" smtClean="0">
                          <a:effectLst/>
                        </a:rPr>
                        <a:t>该周</a:t>
                      </a:r>
                      <a:r>
                        <a:rPr lang="zh-CN" altLang="en-US" sz="1200" kern="0" dirty="0" smtClean="0">
                          <a:effectLst/>
                        </a:rPr>
                        <a:t>布置</a:t>
                      </a:r>
                      <a:r>
                        <a:rPr lang="zh-CN" sz="1200" kern="0" dirty="0" smtClean="0">
                          <a:effectLst/>
                        </a:rPr>
                        <a:t>任务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3768">
                <a:tc>
                  <a:txBody>
                    <a:bodyPr/>
                    <a:lstStyle/>
                    <a:p>
                      <a:pPr algn="l">
                        <a:spcAft>
                          <a:spcPts val="0"/>
                        </a:spcAft>
                      </a:pPr>
                      <a:r>
                        <a:rPr lang="zh-CN" sz="1200" kern="0" dirty="0">
                          <a:effectLst/>
                        </a:rPr>
                        <a:t>王铖成</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dirty="0" smtClean="0"/>
                        <a:t>具有良好的表达能力，负责每周的课堂演讲；工作认真，完成的作业质量很高。</a:t>
                      </a:r>
                      <a:endParaRPr lang="zh-CN" sz="1200" kern="0" dirty="0">
                        <a:solidFill>
                          <a:schemeClr val="dk1"/>
                        </a:solidFill>
                        <a:effectLst/>
                        <a:latin typeface="+mn-lt"/>
                        <a:ea typeface="+mn-ea"/>
                        <a:cs typeface="+mn-cs"/>
                      </a:endParaRPr>
                    </a:p>
                  </a:txBody>
                  <a:tcPr marL="68580" marR="68580" marT="0" marB="0" anchor="ctr"/>
                </a:tc>
                <a:tc>
                  <a:txBody>
                    <a:bodyPr/>
                    <a:lstStyle/>
                    <a:p>
                      <a:pPr algn="l">
                        <a:spcAft>
                          <a:spcPts val="0"/>
                        </a:spcAft>
                      </a:pPr>
                      <a:r>
                        <a:rPr lang="zh-CN" sz="1200" kern="0" dirty="0">
                          <a:effectLst/>
                        </a:rPr>
                        <a:t>评审意见的记录以及整理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0" dirty="0">
                          <a:effectLst/>
                        </a:rPr>
                        <a:t>完成</a:t>
                      </a:r>
                      <a:r>
                        <a:rPr lang="zh-CN" sz="1200" kern="0" dirty="0" smtClean="0">
                          <a:effectLst/>
                        </a:rPr>
                        <a:t>该周</a:t>
                      </a:r>
                      <a:r>
                        <a:rPr lang="zh-CN" altLang="en-US" sz="1200" kern="0" dirty="0" smtClean="0">
                          <a:effectLst/>
                        </a:rPr>
                        <a:t>布置</a:t>
                      </a:r>
                      <a:r>
                        <a:rPr lang="zh-CN" sz="1200" kern="0" dirty="0" smtClean="0">
                          <a:effectLst/>
                        </a:rPr>
                        <a:t>任务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61737">
                <a:tc>
                  <a:txBody>
                    <a:bodyPr/>
                    <a:lstStyle/>
                    <a:p>
                      <a:pPr algn="l">
                        <a:spcAft>
                          <a:spcPts val="0"/>
                        </a:spcAft>
                      </a:pPr>
                      <a:r>
                        <a:rPr lang="zh-CN" sz="1200" kern="0" dirty="0">
                          <a:effectLst/>
                        </a:rPr>
                        <a:t>阳艳红</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dirty="0" smtClean="0"/>
                        <a:t>文笔较好，负责课堂评审意见等的记录；工作认真，任务完成得很好。</a:t>
                      </a:r>
                      <a:endParaRPr lang="zh-CN" sz="1200" kern="0" dirty="0">
                        <a:solidFill>
                          <a:schemeClr val="dk1"/>
                        </a:solidFill>
                        <a:effectLst/>
                        <a:latin typeface="+mn-lt"/>
                        <a:ea typeface="+mn-ea"/>
                        <a:cs typeface="+mn-cs"/>
                      </a:endParaRPr>
                    </a:p>
                  </a:txBody>
                  <a:tcPr marL="68580" marR="68580" marT="0" marB="0" anchor="ctr"/>
                </a:tc>
                <a:tc>
                  <a:txBody>
                    <a:bodyPr/>
                    <a:lstStyle/>
                    <a:p>
                      <a:pPr algn="l">
                        <a:spcAft>
                          <a:spcPts val="0"/>
                        </a:spcAft>
                      </a:pPr>
                      <a:r>
                        <a:rPr lang="zh-CN" sz="1200" kern="0" dirty="0">
                          <a:effectLst/>
                        </a:rPr>
                        <a:t>对项目计划</a:t>
                      </a:r>
                      <a:r>
                        <a:rPr lang="en-US" sz="1200" kern="0" dirty="0" err="1">
                          <a:effectLst/>
                        </a:rPr>
                        <a:t>mpp</a:t>
                      </a:r>
                      <a:r>
                        <a:rPr lang="zh-CN" sz="1200" kern="0" dirty="0">
                          <a:effectLst/>
                        </a:rPr>
                        <a:t>文件进行更新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0" dirty="0">
                          <a:effectLst/>
                        </a:rPr>
                        <a:t>完成</a:t>
                      </a:r>
                      <a:r>
                        <a:rPr lang="zh-CN" sz="1200" kern="0" dirty="0" smtClean="0">
                          <a:effectLst/>
                        </a:rPr>
                        <a:t>该周</a:t>
                      </a:r>
                      <a:r>
                        <a:rPr lang="zh-CN" altLang="en-US" sz="1200" kern="0" dirty="0" smtClean="0">
                          <a:effectLst/>
                        </a:rPr>
                        <a:t>布置</a:t>
                      </a:r>
                      <a:r>
                        <a:rPr lang="zh-CN" sz="1200" kern="0" dirty="0" smtClean="0">
                          <a:effectLst/>
                        </a:rPr>
                        <a:t>任务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78486">
                <a:tc>
                  <a:txBody>
                    <a:bodyPr/>
                    <a:lstStyle/>
                    <a:p>
                      <a:pPr algn="l">
                        <a:spcAft>
                          <a:spcPts val="0"/>
                        </a:spcAft>
                      </a:pPr>
                      <a:r>
                        <a:rPr lang="zh-CN" sz="1200" kern="0" dirty="0">
                          <a:effectLst/>
                        </a:rPr>
                        <a:t>武一杰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dirty="0" smtClean="0"/>
                        <a:t>工作效率高，能按时、积极完成任务。</a:t>
                      </a:r>
                      <a:endParaRPr lang="zh-CN" sz="1200" kern="0" dirty="0">
                        <a:solidFill>
                          <a:schemeClr val="dk1"/>
                        </a:solidFill>
                        <a:effectLst/>
                        <a:latin typeface="+mn-lt"/>
                        <a:ea typeface="+mn-ea"/>
                        <a:cs typeface="+mn-cs"/>
                      </a:endParaRPr>
                    </a:p>
                  </a:txBody>
                  <a:tcPr marL="68580" marR="68580" marT="0" marB="0" anchor="ctr"/>
                </a:tc>
                <a:tc>
                  <a:txBody>
                    <a:bodyPr/>
                    <a:lstStyle/>
                    <a:p>
                      <a:pPr algn="l">
                        <a:spcAft>
                          <a:spcPts val="0"/>
                        </a:spcAft>
                      </a:pPr>
                      <a:r>
                        <a:rPr lang="zh-CN" sz="1200" kern="0">
                          <a:effectLst/>
                        </a:rPr>
                        <a:t>对本周组员工作量进行统计分析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0" dirty="0">
                          <a:effectLst/>
                        </a:rPr>
                        <a:t>完成</a:t>
                      </a:r>
                      <a:r>
                        <a:rPr lang="zh-CN" sz="1200" kern="0" dirty="0" smtClean="0">
                          <a:effectLst/>
                        </a:rPr>
                        <a:t>该周</a:t>
                      </a:r>
                      <a:r>
                        <a:rPr lang="zh-CN" altLang="en-US" sz="1200" kern="0" dirty="0" smtClean="0">
                          <a:effectLst/>
                        </a:rPr>
                        <a:t>布置</a:t>
                      </a:r>
                      <a:r>
                        <a:rPr lang="zh-CN" sz="1200" kern="0" dirty="0" smtClean="0">
                          <a:effectLst/>
                        </a:rPr>
                        <a:t>任务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7605173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31"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par>
                                <p:cTn id="32" presetID="22" presetClass="entr" presetSubtype="8"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left)">
                                      <p:cBhvr>
                                        <p:cTn id="34" dur="1000"/>
                                        <p:tgtEl>
                                          <p:spTgt spid="56"/>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627849" y="886052"/>
            <a:ext cx="3887127"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90762" y="326596"/>
            <a:ext cx="4024214"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部分结果展示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26597" y="326596"/>
            <a:ext cx="1168400" cy="1168400"/>
          </a:xfrm>
          <a:custGeom>
            <a:avLst/>
            <a:gdLst/>
            <a:ahLst/>
            <a:cxnLst/>
            <a:rect l="l" t="t" r="r" b="b"/>
            <a:pathLst>
              <a:path w="1168400" h="1168400">
                <a:moveTo>
                  <a:pt x="658069" y="269131"/>
                </a:moveTo>
                <a:lnTo>
                  <a:pt x="414363" y="320477"/>
                </a:lnTo>
                <a:lnTo>
                  <a:pt x="414363" y="419076"/>
                </a:lnTo>
                <a:lnTo>
                  <a:pt x="537890" y="391170"/>
                </a:lnTo>
                <a:lnTo>
                  <a:pt x="537890" y="759892"/>
                </a:lnTo>
                <a:lnTo>
                  <a:pt x="417711" y="759892"/>
                </a:lnTo>
                <a:lnTo>
                  <a:pt x="417711" y="855514"/>
                </a:lnTo>
                <a:lnTo>
                  <a:pt x="777503" y="855514"/>
                </a:lnTo>
                <a:lnTo>
                  <a:pt x="777503" y="759892"/>
                </a:lnTo>
                <a:lnTo>
                  <a:pt x="658069" y="759892"/>
                </a:ln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latin typeface="微软雅黑" panose="020B0503020204020204" pitchFamily="34" charset="-122"/>
              <a:ea typeface="微软雅黑" panose="020B0503020204020204" pitchFamily="34" charset="-122"/>
            </a:endParaRPr>
          </a:p>
        </p:txBody>
      </p:sp>
      <p:pic>
        <p:nvPicPr>
          <p:cNvPr id="24" name="图片 23"/>
          <p:cNvPicPr/>
          <p:nvPr/>
        </p:nvPicPr>
        <p:blipFill>
          <a:blip r:embed="rId3"/>
          <a:stretch>
            <a:fillRect/>
          </a:stretch>
        </p:blipFill>
        <p:spPr>
          <a:xfrm>
            <a:off x="715644" y="2962391"/>
            <a:ext cx="5274310" cy="2449195"/>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483416173"/>
              </p:ext>
            </p:extLst>
          </p:nvPr>
        </p:nvGraphicFramePr>
        <p:xfrm>
          <a:off x="6409756" y="1821594"/>
          <a:ext cx="5267960" cy="3585411"/>
        </p:xfrm>
        <a:graphic>
          <a:graphicData uri="http://schemas.openxmlformats.org/drawingml/2006/table">
            <a:tbl>
              <a:tblPr firstRow="1" firstCol="1" bandRow="1">
                <a:tableStyleId>{5C22544A-7EE6-4342-B048-85BDC9FD1C3A}</a:tableStyleId>
              </a:tblPr>
              <a:tblGrid>
                <a:gridCol w="1146076"/>
                <a:gridCol w="561439"/>
                <a:gridCol w="809625"/>
                <a:gridCol w="2750820"/>
              </a:tblGrid>
              <a:tr h="239027">
                <a:tc>
                  <a:txBody>
                    <a:bodyPr/>
                    <a:lstStyle/>
                    <a:p>
                      <a:pPr algn="just">
                        <a:spcAft>
                          <a:spcPts val="0"/>
                        </a:spcAft>
                      </a:pPr>
                      <a:r>
                        <a:rPr lang="zh-CN" sz="1200" kern="0" dirty="0">
                          <a:effectLst/>
                        </a:rPr>
                        <a:t>时间（</a:t>
                      </a:r>
                      <a:r>
                        <a:rPr lang="en-US" sz="1200" kern="0" dirty="0">
                          <a:effectLst/>
                        </a:rPr>
                        <a:t>2016</a:t>
                      </a:r>
                      <a:r>
                        <a:rPr lang="zh-CN" sz="1200" kern="0" dirty="0">
                          <a:effectLst/>
                        </a:rPr>
                        <a:t>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dirty="0">
                          <a:effectLst/>
                        </a:rPr>
                        <a:t>事件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055">
                <a:tc>
                  <a:txBody>
                    <a:bodyPr/>
                    <a:lstStyle/>
                    <a:p>
                      <a:pPr algn="just">
                        <a:spcAft>
                          <a:spcPts val="0"/>
                        </a:spcAft>
                      </a:pPr>
                      <a:r>
                        <a:rPr lang="en-US" sz="1200" kern="0">
                          <a:effectLst/>
                        </a:rPr>
                        <a:t>3.12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G308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确定实验项目，于思民向小组成员介绍项目、任务目标、任务分工、协作方式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055">
                <a:tc>
                  <a:txBody>
                    <a:bodyPr/>
                    <a:lstStyle/>
                    <a:p>
                      <a:pPr algn="just">
                        <a:spcAft>
                          <a:spcPts val="0"/>
                        </a:spcAft>
                      </a:pPr>
                      <a:r>
                        <a:rPr lang="en-US" sz="1200" kern="0">
                          <a:effectLst/>
                        </a:rPr>
                        <a:t>3.13-3.17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各组员分别对</a:t>
                      </a:r>
                      <a:r>
                        <a:rPr lang="en-US" sz="1200" kern="0">
                          <a:effectLst/>
                        </a:rPr>
                        <a:t>spark</a:t>
                      </a:r>
                      <a:r>
                        <a:rPr lang="zh-CN" sz="1200" kern="0">
                          <a:effectLst/>
                        </a:rPr>
                        <a:t>项目进行调研学习搜集资料，完成项目计划书。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9027">
                <a:tc>
                  <a:txBody>
                    <a:bodyPr/>
                    <a:lstStyle/>
                    <a:p>
                      <a:pPr algn="just">
                        <a:spcAft>
                          <a:spcPts val="0"/>
                        </a:spcAft>
                      </a:pPr>
                      <a:r>
                        <a:rPr lang="en-US" sz="1200" kern="0">
                          <a:effectLst/>
                        </a:rPr>
                        <a:t>3.18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A209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dirty="0">
                          <a:effectLst/>
                        </a:rPr>
                        <a:t>全体成员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课堂展示，并于结束后布置下周任务。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055">
                <a:tc>
                  <a:txBody>
                    <a:bodyPr/>
                    <a:lstStyle/>
                    <a:p>
                      <a:pPr algn="just">
                        <a:spcAft>
                          <a:spcPts val="0"/>
                        </a:spcAft>
                      </a:pPr>
                      <a:r>
                        <a:rPr lang="en-US" sz="1200" kern="0">
                          <a:effectLst/>
                        </a:rPr>
                        <a:t>3.19-3.24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dirty="0">
                          <a:effectLst/>
                        </a:rPr>
                        <a:t>全体成员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对各自负责的模块进行需求分析，文档撰写，并最终交于于思民整理。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055">
                <a:tc>
                  <a:txBody>
                    <a:bodyPr/>
                    <a:lstStyle/>
                    <a:p>
                      <a:pPr algn="just">
                        <a:spcAft>
                          <a:spcPts val="0"/>
                        </a:spcAft>
                      </a:pPr>
                      <a:r>
                        <a:rPr lang="en-US" sz="1200" kern="0">
                          <a:effectLst/>
                        </a:rPr>
                        <a:t>3.25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A209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课堂展示，评审记录。并于结束后布置下周任务。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055">
                <a:tc>
                  <a:txBody>
                    <a:bodyPr/>
                    <a:lstStyle/>
                    <a:p>
                      <a:pPr algn="just">
                        <a:spcAft>
                          <a:spcPts val="0"/>
                        </a:spcAft>
                      </a:pPr>
                      <a:r>
                        <a:rPr lang="en-US" sz="1200" kern="0">
                          <a:effectLst/>
                        </a:rPr>
                        <a:t>3.26-4.1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根据老师和同学们的意见对需求进行整改，准备复评审。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055">
                <a:tc>
                  <a:txBody>
                    <a:bodyPr/>
                    <a:lstStyle/>
                    <a:p>
                      <a:pPr algn="just">
                        <a:spcAft>
                          <a:spcPts val="0"/>
                        </a:spcAft>
                      </a:pPr>
                      <a:r>
                        <a:rPr lang="en-US" sz="1200" kern="0">
                          <a:effectLst/>
                        </a:rPr>
                        <a:t>4.2-4.7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与其他小组进行互评，完成统计分析实验的设计。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9027">
                <a:tc>
                  <a:txBody>
                    <a:bodyPr/>
                    <a:lstStyle/>
                    <a:p>
                      <a:pPr algn="just">
                        <a:spcAft>
                          <a:spcPts val="0"/>
                        </a:spcAft>
                      </a:pPr>
                      <a:r>
                        <a:rPr lang="en-US" sz="1200" kern="0">
                          <a:effectLst/>
                        </a:rPr>
                        <a:t>4.8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0">
                          <a:effectLst/>
                        </a:rPr>
                        <a:t>A209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a:effectLst/>
                        </a:rPr>
                        <a:t>全体成员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0" dirty="0">
                          <a:effectLst/>
                        </a:rPr>
                        <a:t>需求复评审。并于结束后布置下周任务。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035702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1" presetClass="entr" presetSubtype="1"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heel(1)">
                                      <p:cBhvr>
                                        <p:cTn id="20" dur="2000"/>
                                        <p:tgtEl>
                                          <p:spTgt spid="24"/>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627849" y="886055"/>
            <a:ext cx="3084828"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07286" y="326596"/>
            <a:ext cx="3151576"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实验步骤</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22361" y="330877"/>
            <a:ext cx="1168400" cy="1168400"/>
          </a:xfrm>
          <a:custGeom>
            <a:avLst/>
            <a:gdLst/>
            <a:ahLst/>
            <a:cxnLst/>
            <a:rect l="l" t="t" r="r" b="b"/>
            <a:pathLst>
              <a:path w="1168400" h="1168400">
                <a:moveTo>
                  <a:pt x="575509" y="269502"/>
                </a:moveTo>
                <a:cubicBezTo>
                  <a:pt x="512753" y="269502"/>
                  <a:pt x="456198" y="285749"/>
                  <a:pt x="405845" y="318244"/>
                </a:cubicBezTo>
                <a:lnTo>
                  <a:pt x="405845" y="425400"/>
                </a:lnTo>
                <a:cubicBezTo>
                  <a:pt x="450989" y="385712"/>
                  <a:pt x="498366" y="365869"/>
                  <a:pt x="547975" y="365869"/>
                </a:cubicBezTo>
                <a:cubicBezTo>
                  <a:pt x="604530" y="365869"/>
                  <a:pt x="632807" y="391789"/>
                  <a:pt x="632807" y="443631"/>
                </a:cubicBezTo>
                <a:cubicBezTo>
                  <a:pt x="632807" y="467692"/>
                  <a:pt x="625366" y="490450"/>
                  <a:pt x="610483" y="511906"/>
                </a:cubicBezTo>
                <a:cubicBezTo>
                  <a:pt x="595600" y="533362"/>
                  <a:pt x="569556" y="557981"/>
                  <a:pt x="532349" y="585762"/>
                </a:cubicBezTo>
                <a:cubicBezTo>
                  <a:pt x="491669" y="614536"/>
                  <a:pt x="461655" y="639650"/>
                  <a:pt x="442308" y="661106"/>
                </a:cubicBezTo>
                <a:cubicBezTo>
                  <a:pt x="422960" y="682562"/>
                  <a:pt x="407767" y="705693"/>
                  <a:pt x="396729" y="730498"/>
                </a:cubicBezTo>
                <a:cubicBezTo>
                  <a:pt x="385691" y="755302"/>
                  <a:pt x="380172" y="782711"/>
                  <a:pt x="380172" y="812725"/>
                </a:cubicBezTo>
                <a:lnTo>
                  <a:pt x="380172" y="855513"/>
                </a:lnTo>
                <a:lnTo>
                  <a:pt x="763404" y="855513"/>
                </a:lnTo>
                <a:lnTo>
                  <a:pt x="763404" y="755426"/>
                </a:lnTo>
                <a:lnTo>
                  <a:pt x="518954" y="755426"/>
                </a:lnTo>
                <a:cubicBezTo>
                  <a:pt x="518954" y="744264"/>
                  <a:pt x="525651" y="731118"/>
                  <a:pt x="539046" y="715987"/>
                </a:cubicBezTo>
                <a:cubicBezTo>
                  <a:pt x="552440" y="700856"/>
                  <a:pt x="578609" y="679400"/>
                  <a:pt x="617553" y="651619"/>
                </a:cubicBezTo>
                <a:cubicBezTo>
                  <a:pt x="657984" y="623093"/>
                  <a:pt x="687378" y="598661"/>
                  <a:pt x="705733" y="578321"/>
                </a:cubicBezTo>
                <a:cubicBezTo>
                  <a:pt x="724089" y="557981"/>
                  <a:pt x="738103" y="536215"/>
                  <a:pt x="747777" y="513022"/>
                </a:cubicBezTo>
                <a:cubicBezTo>
                  <a:pt x="757451" y="489830"/>
                  <a:pt x="762288" y="463847"/>
                  <a:pt x="762288" y="435074"/>
                </a:cubicBezTo>
                <a:cubicBezTo>
                  <a:pt x="762288" y="383480"/>
                  <a:pt x="745545" y="342986"/>
                  <a:pt x="712058" y="313593"/>
                </a:cubicBezTo>
                <a:cubicBezTo>
                  <a:pt x="678572" y="284199"/>
                  <a:pt x="633056" y="269502"/>
                  <a:pt x="575509" y="269502"/>
                </a:cubicBez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469170" y="2745519"/>
            <a:ext cx="2913861" cy="2409589"/>
            <a:chOff x="1469170" y="2745519"/>
            <a:chExt cx="2913861" cy="2409589"/>
          </a:xfrm>
        </p:grpSpPr>
        <p:sp>
          <p:nvSpPr>
            <p:cNvPr id="24" name="椭圆 23"/>
            <p:cNvSpPr/>
            <p:nvPr/>
          </p:nvSpPr>
          <p:spPr>
            <a:xfrm>
              <a:off x="1469170" y="4450258"/>
              <a:ext cx="704850" cy="704850"/>
            </a:xfrm>
            <a:prstGeom prst="ellipse">
              <a:avLst/>
            </a:pr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4100"/>
                </a:lnSpc>
              </a:pPr>
              <a:r>
                <a:rPr lang="en-US" altLang="zh-CN" sz="4000" b="1" kern="0" dirty="0" smtClean="0">
                  <a:solidFill>
                    <a:schemeClr val="bg1"/>
                  </a:solidFill>
                  <a:latin typeface="微软雅黑" panose="020B0503020204020204" pitchFamily="34" charset="-122"/>
                  <a:ea typeface="微软雅黑" panose="020B0503020204020204" pitchFamily="34" charset="-122"/>
                </a:rPr>
                <a:t>1</a:t>
              </a:r>
              <a:endParaRPr lang="zh-CN" altLang="en-US" sz="4000" b="1" kern="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4" idx="7"/>
              <a:endCxn id="28" idx="2"/>
            </p:cNvCxnSpPr>
            <p:nvPr/>
          </p:nvCxnSpPr>
          <p:spPr>
            <a:xfrm flipV="1">
              <a:off x="2070797" y="2745519"/>
              <a:ext cx="2079285" cy="18079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4" idx="0"/>
              <a:endCxn id="28" idx="3"/>
            </p:cNvCxnSpPr>
            <p:nvPr/>
          </p:nvCxnSpPr>
          <p:spPr>
            <a:xfrm flipV="1">
              <a:off x="1821595" y="3307907"/>
              <a:ext cx="2561436" cy="11423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4150082" y="1950181"/>
            <a:ext cx="3382641" cy="2393219"/>
            <a:chOff x="4150082" y="1950181"/>
            <a:chExt cx="3382641" cy="2393219"/>
          </a:xfrm>
        </p:grpSpPr>
        <p:sp>
          <p:nvSpPr>
            <p:cNvPr id="28" name="椭圆 27"/>
            <p:cNvSpPr/>
            <p:nvPr/>
          </p:nvSpPr>
          <p:spPr>
            <a:xfrm>
              <a:off x="4150082" y="1950181"/>
              <a:ext cx="1590675" cy="1590675"/>
            </a:xfrm>
            <a:prstGeom prst="ellipse">
              <a:avLst/>
            </a:prstGeom>
            <a:solidFill>
              <a:schemeClr val="bg2">
                <a:lumMod val="90000"/>
                <a:alpha val="46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6000" b="1" dirty="0" smtClean="0">
                  <a:solidFill>
                    <a:srgbClr val="00B0F0"/>
                  </a:solidFill>
                  <a:latin typeface="微软雅黑" panose="020B0503020204020204" pitchFamily="34" charset="-122"/>
                  <a:ea typeface="微软雅黑" panose="020B0503020204020204" pitchFamily="34" charset="-122"/>
                </a:rPr>
                <a:t>2</a:t>
              </a:r>
              <a:endParaRPr lang="zh-CN" altLang="en-US" sz="6000" b="1" dirty="0">
                <a:solidFill>
                  <a:srgbClr val="00B0F0"/>
                </a:solidFill>
                <a:latin typeface="微软雅黑" panose="020B0503020204020204" pitchFamily="34" charset="-122"/>
                <a:ea typeface="微软雅黑" panose="020B0503020204020204" pitchFamily="34" charset="-122"/>
              </a:endParaRPr>
            </a:p>
          </p:txBody>
        </p:sp>
        <p:cxnSp>
          <p:nvCxnSpPr>
            <p:cNvPr id="29" name="直接连接符 28"/>
            <p:cNvCxnSpPr>
              <a:stCxn id="28" idx="6"/>
              <a:endCxn id="36" idx="2"/>
            </p:cNvCxnSpPr>
            <p:nvPr/>
          </p:nvCxnSpPr>
          <p:spPr>
            <a:xfrm>
              <a:off x="5740757" y="2745519"/>
              <a:ext cx="1688743" cy="159788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8" idx="5"/>
              <a:endCxn id="36" idx="1"/>
            </p:cNvCxnSpPr>
            <p:nvPr/>
          </p:nvCxnSpPr>
          <p:spPr>
            <a:xfrm>
              <a:off x="5507808" y="3307907"/>
              <a:ext cx="2024915" cy="78629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7429500" y="2042018"/>
            <a:ext cx="3938985" cy="2653807"/>
            <a:chOff x="7429500" y="2042018"/>
            <a:chExt cx="3938985" cy="2653807"/>
          </a:xfrm>
        </p:grpSpPr>
        <p:sp>
          <p:nvSpPr>
            <p:cNvPr id="34" name="椭圆 33"/>
            <p:cNvSpPr/>
            <p:nvPr/>
          </p:nvSpPr>
          <p:spPr>
            <a:xfrm>
              <a:off x="10034985" y="2042018"/>
              <a:ext cx="1333500" cy="1333500"/>
            </a:xfrm>
            <a:prstGeom prst="ellipse">
              <a:avLst/>
            </a:prstGeom>
            <a:solidFill>
              <a:schemeClr val="bg2">
                <a:lumMod val="90000"/>
                <a:alpha val="46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6000" b="1" dirty="0">
                  <a:solidFill>
                    <a:srgbClr val="00B0F0"/>
                  </a:solidFill>
                  <a:latin typeface="微软雅黑" panose="020B0503020204020204" pitchFamily="34" charset="-122"/>
                  <a:ea typeface="微软雅黑" panose="020B0503020204020204" pitchFamily="34" charset="-122"/>
                </a:rPr>
                <a:t>4</a:t>
              </a:r>
              <a:endParaRPr lang="zh-CN" altLang="en-US" sz="6000" b="1" dirty="0">
                <a:solidFill>
                  <a:srgbClr val="00B0F0"/>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7429500" y="2708768"/>
              <a:ext cx="2800772" cy="1987057"/>
              <a:chOff x="7429500" y="2708768"/>
              <a:chExt cx="2800772" cy="1987057"/>
            </a:xfrm>
          </p:grpSpPr>
          <p:sp>
            <p:nvSpPr>
              <p:cNvPr id="36" name="椭圆 35"/>
              <p:cNvSpPr/>
              <p:nvPr/>
            </p:nvSpPr>
            <p:spPr>
              <a:xfrm>
                <a:off x="7429500" y="3990975"/>
                <a:ext cx="704850" cy="704850"/>
              </a:xfrm>
              <a:prstGeom prst="ellipse">
                <a:avLst/>
              </a:pr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4200"/>
                  </a:lnSpc>
                </a:pPr>
                <a:r>
                  <a:rPr lang="en-US" altLang="zh-CN" sz="4000" b="1" dirty="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a:stCxn id="36" idx="7"/>
                <a:endCxn id="34" idx="3"/>
              </p:cNvCxnSpPr>
              <p:nvPr/>
            </p:nvCxnSpPr>
            <p:spPr>
              <a:xfrm flipV="1">
                <a:off x="8031127" y="3180231"/>
                <a:ext cx="2199145" cy="9139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6"/>
                <a:endCxn id="34" idx="2"/>
              </p:cNvCxnSpPr>
              <p:nvPr/>
            </p:nvCxnSpPr>
            <p:spPr>
              <a:xfrm flipV="1">
                <a:off x="8134350" y="2708768"/>
                <a:ext cx="1900635" cy="16346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1262722" y="2847702"/>
            <a:ext cx="7811702" cy="1140256"/>
            <a:chOff x="1262722" y="2847702"/>
            <a:chExt cx="7811702" cy="1140256"/>
          </a:xfrm>
        </p:grpSpPr>
        <p:sp>
          <p:nvSpPr>
            <p:cNvPr id="47" name="文本框 46"/>
            <p:cNvSpPr txBox="1"/>
            <p:nvPr/>
          </p:nvSpPr>
          <p:spPr>
            <a:xfrm>
              <a:off x="1262722" y="3156961"/>
              <a:ext cx="1508135" cy="830997"/>
            </a:xfrm>
            <a:prstGeom prst="rect">
              <a:avLst/>
            </a:prstGeom>
            <a:noFill/>
          </p:spPr>
          <p:txBody>
            <a:bodyPr wrap="square" rtlCol="0">
              <a:spAutoFit/>
            </a:bodyPr>
            <a:lstStyle/>
            <a:p>
              <a:r>
                <a:rPr lang="zh-CN" altLang="en-US" sz="2400" dirty="0" smtClean="0">
                  <a:latin typeface="微软雅黑 Light" panose="020B0502040204020203" pitchFamily="34" charset="-122"/>
                  <a:ea typeface="微软雅黑 Light" panose="020B0502040204020203" pitchFamily="34" charset="-122"/>
                </a:rPr>
                <a:t>任务工作量估计</a:t>
              </a:r>
              <a:endParaRPr lang="zh-CN" altLang="en-US" sz="24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7152732" y="2847702"/>
              <a:ext cx="1921692" cy="830997"/>
            </a:xfrm>
            <a:prstGeom prst="rect">
              <a:avLst/>
            </a:prstGeom>
            <a:noFill/>
          </p:spPr>
          <p:txBody>
            <a:bodyPr wrap="square" rtlCol="0">
              <a:spAutoFit/>
            </a:bodyPr>
            <a:lstStyle/>
            <a:p>
              <a:r>
                <a:rPr lang="zh-CN" altLang="en-US" sz="2400" dirty="0" smtClean="0">
                  <a:latin typeface="微软雅黑 Light" panose="020B0502040204020203" pitchFamily="34" charset="-122"/>
                  <a:ea typeface="微软雅黑 Light" panose="020B0502040204020203" pitchFamily="34" charset="-122"/>
                </a:rPr>
                <a:t>任务调整与控制</a:t>
              </a:r>
              <a:endParaRPr lang="zh-CN" altLang="en-US" sz="2400" dirty="0">
                <a:latin typeface="微软雅黑 Light" panose="020B0502040204020203" pitchFamily="34" charset="-122"/>
                <a:ea typeface="微软雅黑 Light" panose="020B0502040204020203" pitchFamily="34" charset="-122"/>
              </a:endParaRPr>
            </a:p>
          </p:txBody>
        </p:sp>
      </p:grpSp>
      <p:sp>
        <p:nvSpPr>
          <p:cNvPr id="49" name="文本框 48"/>
          <p:cNvSpPr txBox="1"/>
          <p:nvPr/>
        </p:nvSpPr>
        <p:spPr>
          <a:xfrm>
            <a:off x="10120399" y="3463583"/>
            <a:ext cx="1738037" cy="1200329"/>
          </a:xfrm>
          <a:prstGeom prst="rect">
            <a:avLst/>
          </a:prstGeom>
          <a:noFill/>
        </p:spPr>
        <p:txBody>
          <a:bodyPr wrap="square" rtlCol="0">
            <a:spAutoFit/>
          </a:bodyPr>
          <a:lstStyle/>
          <a:p>
            <a:r>
              <a:rPr lang="zh-CN" altLang="en-US" sz="2400" dirty="0" smtClean="0">
                <a:latin typeface="微软雅黑 Light" panose="020B0502040204020203" pitchFamily="34" charset="-122"/>
                <a:ea typeface="微软雅黑 Light" panose="020B0502040204020203" pitchFamily="34" charset="-122"/>
              </a:rPr>
              <a:t>工作量统计与影响因素分析</a:t>
            </a:r>
            <a:endParaRPr lang="zh-CN" altLang="en-US" sz="2400" dirty="0">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4128583" y="3695910"/>
            <a:ext cx="1688743" cy="830997"/>
          </a:xfrm>
          <a:prstGeom prst="rect">
            <a:avLst/>
          </a:prstGeom>
          <a:noFill/>
        </p:spPr>
        <p:txBody>
          <a:bodyPr wrap="square" rtlCol="0">
            <a:spAutoFit/>
          </a:bodyPr>
          <a:lstStyle/>
          <a:p>
            <a:r>
              <a:rPr lang="zh-CN" altLang="en-US" sz="2400" dirty="0" smtClean="0">
                <a:latin typeface="微软雅黑 Light" panose="020B0502040204020203" pitchFamily="34" charset="-122"/>
                <a:ea typeface="微软雅黑 Light" panose="020B0502040204020203" pitchFamily="34" charset="-122"/>
              </a:rPr>
              <a:t>执行工作</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量记录</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3098201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3500"/>
                            </p:stCondLst>
                            <p:childTnLst>
                              <p:par>
                                <p:cTn id="30" presetID="47" presetClass="entr" presetSubtype="0"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anim calcmode="lin" valueType="num">
                                      <p:cBhvr>
                                        <p:cTn id="33" dur="1000" fill="hold"/>
                                        <p:tgtEl>
                                          <p:spTgt spid="46"/>
                                        </p:tgtEl>
                                        <p:attrNameLst>
                                          <p:attrName>ppt_x</p:attrName>
                                        </p:attrNameLst>
                                      </p:cBhvr>
                                      <p:tavLst>
                                        <p:tav tm="0">
                                          <p:val>
                                            <p:strVal val="#ppt_x"/>
                                          </p:val>
                                        </p:tav>
                                        <p:tav tm="100000">
                                          <p:val>
                                            <p:strVal val="#ppt_x"/>
                                          </p:val>
                                        </p:tav>
                                      </p:tavLst>
                                    </p:anim>
                                    <p:anim calcmode="lin" valueType="num">
                                      <p:cBhvr>
                                        <p:cTn id="34" dur="1000" fill="hold"/>
                                        <p:tgtEl>
                                          <p:spTgt spid="4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anim calcmode="lin" valueType="num">
                                      <p:cBhvr>
                                        <p:cTn id="38" dur="1000" fill="hold"/>
                                        <p:tgtEl>
                                          <p:spTgt spid="50"/>
                                        </p:tgtEl>
                                        <p:attrNameLst>
                                          <p:attrName>ppt_x</p:attrName>
                                        </p:attrNameLst>
                                      </p:cBhvr>
                                      <p:tavLst>
                                        <p:tav tm="0">
                                          <p:val>
                                            <p:strVal val="#ppt_x"/>
                                          </p:val>
                                        </p:tav>
                                        <p:tav tm="100000">
                                          <p:val>
                                            <p:strVal val="#ppt_x"/>
                                          </p:val>
                                        </p:tav>
                                      </p:tavLst>
                                    </p:anim>
                                    <p:anim calcmode="lin" valueType="num">
                                      <p:cBhvr>
                                        <p:cTn id="39" dur="1000" fill="hold"/>
                                        <p:tgtEl>
                                          <p:spTgt spid="5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flipV="1">
            <a:off x="1627849" y="886055"/>
            <a:ext cx="3084828"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07286" y="326596"/>
            <a:ext cx="3282072" cy="461665"/>
          </a:xfrm>
          <a:prstGeom prst="rect">
            <a:avLst/>
          </a:prstGeom>
          <a:noFill/>
        </p:spPr>
        <p:txBody>
          <a:bodyPr wrap="square" rtlCol="0">
            <a:spAutoFit/>
          </a:bodyPr>
          <a:lstStyle/>
          <a:p>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实验</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7</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工作量统计</a:t>
            </a:r>
            <a:endPar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22361" y="330877"/>
            <a:ext cx="1168400" cy="1168400"/>
          </a:xfrm>
          <a:custGeom>
            <a:avLst/>
            <a:gdLst/>
            <a:ahLst/>
            <a:cxnLst/>
            <a:rect l="l" t="t" r="r" b="b"/>
            <a:pathLst>
              <a:path w="1168400" h="1168400">
                <a:moveTo>
                  <a:pt x="575509" y="269502"/>
                </a:moveTo>
                <a:cubicBezTo>
                  <a:pt x="512753" y="269502"/>
                  <a:pt x="456198" y="285749"/>
                  <a:pt x="405845" y="318244"/>
                </a:cubicBezTo>
                <a:lnTo>
                  <a:pt x="405845" y="425400"/>
                </a:lnTo>
                <a:cubicBezTo>
                  <a:pt x="450989" y="385712"/>
                  <a:pt x="498366" y="365869"/>
                  <a:pt x="547975" y="365869"/>
                </a:cubicBezTo>
                <a:cubicBezTo>
                  <a:pt x="604530" y="365869"/>
                  <a:pt x="632807" y="391789"/>
                  <a:pt x="632807" y="443631"/>
                </a:cubicBezTo>
                <a:cubicBezTo>
                  <a:pt x="632807" y="467692"/>
                  <a:pt x="625366" y="490450"/>
                  <a:pt x="610483" y="511906"/>
                </a:cubicBezTo>
                <a:cubicBezTo>
                  <a:pt x="595600" y="533362"/>
                  <a:pt x="569556" y="557981"/>
                  <a:pt x="532349" y="585762"/>
                </a:cubicBezTo>
                <a:cubicBezTo>
                  <a:pt x="491669" y="614536"/>
                  <a:pt x="461655" y="639650"/>
                  <a:pt x="442308" y="661106"/>
                </a:cubicBezTo>
                <a:cubicBezTo>
                  <a:pt x="422960" y="682562"/>
                  <a:pt x="407767" y="705693"/>
                  <a:pt x="396729" y="730498"/>
                </a:cubicBezTo>
                <a:cubicBezTo>
                  <a:pt x="385691" y="755302"/>
                  <a:pt x="380172" y="782711"/>
                  <a:pt x="380172" y="812725"/>
                </a:cubicBezTo>
                <a:lnTo>
                  <a:pt x="380172" y="855513"/>
                </a:lnTo>
                <a:lnTo>
                  <a:pt x="763404" y="855513"/>
                </a:lnTo>
                <a:lnTo>
                  <a:pt x="763404" y="755426"/>
                </a:lnTo>
                <a:lnTo>
                  <a:pt x="518954" y="755426"/>
                </a:lnTo>
                <a:cubicBezTo>
                  <a:pt x="518954" y="744264"/>
                  <a:pt x="525651" y="731118"/>
                  <a:pt x="539046" y="715987"/>
                </a:cubicBezTo>
                <a:cubicBezTo>
                  <a:pt x="552440" y="700856"/>
                  <a:pt x="578609" y="679400"/>
                  <a:pt x="617553" y="651619"/>
                </a:cubicBezTo>
                <a:cubicBezTo>
                  <a:pt x="657984" y="623093"/>
                  <a:pt x="687378" y="598661"/>
                  <a:pt x="705733" y="578321"/>
                </a:cubicBezTo>
                <a:cubicBezTo>
                  <a:pt x="724089" y="557981"/>
                  <a:pt x="738103" y="536215"/>
                  <a:pt x="747777" y="513022"/>
                </a:cubicBezTo>
                <a:cubicBezTo>
                  <a:pt x="757451" y="489830"/>
                  <a:pt x="762288" y="463847"/>
                  <a:pt x="762288" y="435074"/>
                </a:cubicBezTo>
                <a:cubicBezTo>
                  <a:pt x="762288" y="383480"/>
                  <a:pt x="745545" y="342986"/>
                  <a:pt x="712058" y="313593"/>
                </a:cubicBezTo>
                <a:cubicBezTo>
                  <a:pt x="678572" y="284199"/>
                  <a:pt x="633056" y="269502"/>
                  <a:pt x="575509" y="269502"/>
                </a:cubicBez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627849" y="969167"/>
            <a:ext cx="5206512" cy="5622693"/>
          </a:xfrm>
          <a:prstGeom prst="rect">
            <a:avLst/>
          </a:prstGeom>
        </p:spPr>
      </p:pic>
    </p:spTree>
    <p:extLst>
      <p:ext uri="{BB962C8B-B14F-4D97-AF65-F5344CB8AC3E}">
        <p14:creationId xmlns:p14="http://schemas.microsoft.com/office/powerpoint/2010/main" val="394280492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椭圆 2"/>
          <p:cNvSpPr/>
          <p:nvPr/>
        </p:nvSpPr>
        <p:spPr>
          <a:xfrm rot="7200000">
            <a:off x="244047" y="244046"/>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rot="7200000">
            <a:off x="1511680" y="833948"/>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627849" y="886049"/>
            <a:ext cx="19177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90761" y="326596"/>
            <a:ext cx="3343401" cy="461665"/>
          </a:xfrm>
          <a:prstGeom prst="rect">
            <a:avLst/>
          </a:prstGeom>
          <a:noFill/>
        </p:spPr>
        <p:txBody>
          <a:bodyPr wrap="square" rtlCol="0">
            <a:spAutoFit/>
          </a:bodyPr>
          <a:lstStyle/>
          <a:p>
            <a:r>
              <a:rPr lang="en-US" altLang="zh-CN" sz="2400" b="1"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实验</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8——</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实验目的</a:t>
            </a:r>
            <a:endPar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26597" y="326596"/>
            <a:ext cx="1168400" cy="1168400"/>
          </a:xfrm>
          <a:custGeom>
            <a:avLst/>
            <a:gdLst/>
            <a:ahLst/>
            <a:cxnLst/>
            <a:rect l="l" t="t" r="r" b="b"/>
            <a:pathLst>
              <a:path w="1168400" h="1168400">
                <a:moveTo>
                  <a:pt x="560998" y="269502"/>
                </a:moveTo>
                <a:cubicBezTo>
                  <a:pt x="507172" y="269502"/>
                  <a:pt x="460415" y="279796"/>
                  <a:pt x="420727" y="300384"/>
                </a:cubicBezTo>
                <a:lnTo>
                  <a:pt x="420727" y="399727"/>
                </a:lnTo>
                <a:cubicBezTo>
                  <a:pt x="457190" y="374426"/>
                  <a:pt x="494769" y="361776"/>
                  <a:pt x="533464" y="361776"/>
                </a:cubicBezTo>
                <a:cubicBezTo>
                  <a:pt x="592748" y="361776"/>
                  <a:pt x="622389" y="386332"/>
                  <a:pt x="622389" y="435446"/>
                </a:cubicBezTo>
                <a:cubicBezTo>
                  <a:pt x="622389" y="487536"/>
                  <a:pt x="583694" y="513581"/>
                  <a:pt x="506303" y="513581"/>
                </a:cubicBezTo>
                <a:lnTo>
                  <a:pt x="459050" y="513581"/>
                </a:lnTo>
                <a:lnTo>
                  <a:pt x="459050" y="606226"/>
                </a:lnTo>
                <a:lnTo>
                  <a:pt x="510396" y="606226"/>
                </a:lnTo>
                <a:cubicBezTo>
                  <a:pt x="551324" y="606226"/>
                  <a:pt x="583136" y="613419"/>
                  <a:pt x="605832" y="627806"/>
                </a:cubicBezTo>
                <a:cubicBezTo>
                  <a:pt x="628528" y="642193"/>
                  <a:pt x="639877" y="663029"/>
                  <a:pt x="639877" y="690314"/>
                </a:cubicBezTo>
                <a:cubicBezTo>
                  <a:pt x="639877" y="716855"/>
                  <a:pt x="630327" y="737319"/>
                  <a:pt x="611227" y="751706"/>
                </a:cubicBezTo>
                <a:cubicBezTo>
                  <a:pt x="592128" y="766092"/>
                  <a:pt x="566331" y="773286"/>
                  <a:pt x="533837" y="773286"/>
                </a:cubicBezTo>
                <a:cubicBezTo>
                  <a:pt x="482491" y="773286"/>
                  <a:pt x="437594" y="758899"/>
                  <a:pt x="399147" y="730125"/>
                </a:cubicBezTo>
                <a:lnTo>
                  <a:pt x="399147" y="836166"/>
                </a:lnTo>
                <a:cubicBezTo>
                  <a:pt x="435362" y="855761"/>
                  <a:pt x="483111" y="865559"/>
                  <a:pt x="542394" y="865559"/>
                </a:cubicBezTo>
                <a:cubicBezTo>
                  <a:pt x="609119" y="865559"/>
                  <a:pt x="662511" y="850180"/>
                  <a:pt x="702570" y="819422"/>
                </a:cubicBezTo>
                <a:cubicBezTo>
                  <a:pt x="742630" y="788665"/>
                  <a:pt x="762660" y="745876"/>
                  <a:pt x="762660" y="691058"/>
                </a:cubicBezTo>
                <a:cubicBezTo>
                  <a:pt x="762660" y="655339"/>
                  <a:pt x="750630" y="625016"/>
                  <a:pt x="726569" y="600087"/>
                </a:cubicBezTo>
                <a:cubicBezTo>
                  <a:pt x="702508" y="575158"/>
                  <a:pt x="670386" y="560461"/>
                  <a:pt x="630203" y="555997"/>
                </a:cubicBezTo>
                <a:lnTo>
                  <a:pt x="630203" y="554136"/>
                </a:lnTo>
                <a:cubicBezTo>
                  <a:pt x="706601" y="534789"/>
                  <a:pt x="744800" y="487412"/>
                  <a:pt x="744800" y="412005"/>
                </a:cubicBezTo>
                <a:cubicBezTo>
                  <a:pt x="744800" y="367357"/>
                  <a:pt x="727809" y="332444"/>
                  <a:pt x="693827" y="307267"/>
                </a:cubicBezTo>
                <a:cubicBezTo>
                  <a:pt x="659844" y="282091"/>
                  <a:pt x="615568" y="269502"/>
                  <a:pt x="560998" y="269502"/>
                </a:cubicBezTo>
                <a:close/>
                <a:moveTo>
                  <a:pt x="584200" y="0"/>
                </a:moveTo>
                <a:cubicBezTo>
                  <a:pt x="906845" y="0"/>
                  <a:pt x="1168400" y="261555"/>
                  <a:pt x="1168400" y="584200"/>
                </a:cubicBezTo>
                <a:cubicBezTo>
                  <a:pt x="1168400" y="906845"/>
                  <a:pt x="906845" y="1168400"/>
                  <a:pt x="584200" y="1168400"/>
                </a:cubicBezTo>
                <a:cubicBezTo>
                  <a:pt x="261555" y="1168400"/>
                  <a:pt x="0" y="906845"/>
                  <a:pt x="0" y="584200"/>
                </a:cubicBezTo>
                <a:cubicBezTo>
                  <a:pt x="0" y="261555"/>
                  <a:pt x="261555" y="0"/>
                  <a:pt x="584200" y="0"/>
                </a:cubicBez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000" b="1" dirty="0">
              <a:solidFill>
                <a:prstClr val="black"/>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4834162" y="2630657"/>
            <a:ext cx="5827976" cy="2532489"/>
            <a:chOff x="2454364" y="37949"/>
            <a:chExt cx="3687108" cy="1147913"/>
          </a:xfrm>
        </p:grpSpPr>
        <p:cxnSp>
          <p:nvCxnSpPr>
            <p:cNvPr id="49" name="直接连接符 48"/>
            <p:cNvCxnSpPr/>
            <p:nvPr/>
          </p:nvCxnSpPr>
          <p:spPr>
            <a:xfrm>
              <a:off x="2560320" y="1185862"/>
              <a:ext cx="3168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文本框 37"/>
            <p:cNvSpPr>
              <a:spLocks noChangeArrowheads="1"/>
            </p:cNvSpPr>
            <p:nvPr/>
          </p:nvSpPr>
          <p:spPr bwMode="auto">
            <a:xfrm>
              <a:off x="2454364" y="37949"/>
              <a:ext cx="3687108" cy="100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zh-CN" dirty="0"/>
                <a:t>在软件研发过程中</a:t>
              </a:r>
              <a:r>
                <a:rPr lang="en-US" altLang="zh-CN" dirty="0"/>
                <a:t>,</a:t>
              </a:r>
              <a:r>
                <a:rPr lang="zh-CN" altLang="zh-CN" dirty="0"/>
                <a:t>采用有效方法来记录变更和版本，根据版本的变化来和变更的进行来分析软件研发的进度和预期进行对比，以便调整软件开发的进度，实行变更控制和版本管理。</a:t>
              </a:r>
              <a:endParaRPr lang="zh-CN" altLang="en-US" b="1" dirty="0">
                <a:solidFill>
                  <a:prstClr val="black">
                    <a:lumMod val="75000"/>
                    <a:lumOff val="25000"/>
                  </a:prstClr>
                </a:solidFill>
                <a:latin typeface="Arial" pitchFamily="34" charset="0"/>
                <a:ea typeface="微软雅黑" pitchFamily="34" charset="-122"/>
                <a:sym typeface="Open Sans" pitchFamily="2" charset="0"/>
              </a:endParaRPr>
            </a:p>
          </p:txBody>
        </p:sp>
      </p:grpSp>
      <p:cxnSp>
        <p:nvCxnSpPr>
          <p:cNvPr id="51" name="直接连接符 50"/>
          <p:cNvCxnSpPr/>
          <p:nvPr/>
        </p:nvCxnSpPr>
        <p:spPr>
          <a:xfrm>
            <a:off x="4359228" y="2039815"/>
            <a:ext cx="0" cy="3723644"/>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95335" y="5990828"/>
            <a:ext cx="1036680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 name="图片 58"/>
          <p:cNvPicPr>
            <a:picLocks noChangeAspect="1"/>
          </p:cNvPicPr>
          <p:nvPr/>
        </p:nvPicPr>
        <p:blipFill>
          <a:blip r:embed="rId3"/>
          <a:stretch>
            <a:fillRect/>
          </a:stretch>
        </p:blipFill>
        <p:spPr>
          <a:xfrm>
            <a:off x="382929" y="2428376"/>
            <a:ext cx="3703073" cy="3028082"/>
          </a:xfrm>
          <a:prstGeom prst="rect">
            <a:avLst/>
          </a:prstGeom>
        </p:spPr>
      </p:pic>
    </p:spTree>
    <p:extLst>
      <p:ext uri="{BB962C8B-B14F-4D97-AF65-F5344CB8AC3E}">
        <p14:creationId xmlns:p14="http://schemas.microsoft.com/office/powerpoint/2010/main" val="248128505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4"/>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1000"/>
                                        <p:tgtEl>
                                          <p:spTgt spid="52"/>
                                        </p:tgtEl>
                                      </p:cBhvr>
                                    </p:animEffect>
                                    <p:anim calcmode="lin" valueType="num">
                                      <p:cBhvr>
                                        <p:cTn id="24" dur="1000" fill="hold"/>
                                        <p:tgtEl>
                                          <p:spTgt spid="52"/>
                                        </p:tgtEl>
                                        <p:attrNameLst>
                                          <p:attrName>ppt_x</p:attrName>
                                        </p:attrNameLst>
                                      </p:cBhvr>
                                      <p:tavLst>
                                        <p:tav tm="0">
                                          <p:val>
                                            <p:strVal val="#ppt_x"/>
                                          </p:val>
                                        </p:tav>
                                        <p:tav tm="100000">
                                          <p:val>
                                            <p:strVal val="#ppt_x"/>
                                          </p:val>
                                        </p:tav>
                                      </p:tavLst>
                                    </p:anim>
                                    <p:anim calcmode="lin" valueType="num">
                                      <p:cBhvr>
                                        <p:cTn id="25" dur="1000" fill="hold"/>
                                        <p:tgtEl>
                                          <p:spTgt spid="52"/>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1000"/>
                                        <p:tgtEl>
                                          <p:spTgt spid="48"/>
                                        </p:tgtEl>
                                      </p:cBhvr>
                                    </p:animEffect>
                                  </p:childTnLst>
                                </p:cTn>
                              </p:par>
                              <p:par>
                                <p:cTn id="29" presetID="53"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750" fill="hold"/>
                                        <p:tgtEl>
                                          <p:spTgt spid="59"/>
                                        </p:tgtEl>
                                        <p:attrNameLst>
                                          <p:attrName>ppt_w</p:attrName>
                                        </p:attrNameLst>
                                      </p:cBhvr>
                                      <p:tavLst>
                                        <p:tav tm="0">
                                          <p:val>
                                            <p:fltVal val="0"/>
                                          </p:val>
                                        </p:tav>
                                        <p:tav tm="100000">
                                          <p:val>
                                            <p:strVal val="#ppt_w"/>
                                          </p:val>
                                        </p:tav>
                                      </p:tavLst>
                                    </p:anim>
                                    <p:anim calcmode="lin" valueType="num">
                                      <p:cBhvr>
                                        <p:cTn id="32" dur="750" fill="hold"/>
                                        <p:tgtEl>
                                          <p:spTgt spid="59"/>
                                        </p:tgtEl>
                                        <p:attrNameLst>
                                          <p:attrName>ppt_h</p:attrName>
                                        </p:attrNameLst>
                                      </p:cBhvr>
                                      <p:tavLst>
                                        <p:tav tm="0">
                                          <p:val>
                                            <p:fltVal val="0"/>
                                          </p:val>
                                        </p:tav>
                                        <p:tav tm="100000">
                                          <p:val>
                                            <p:strVal val="#ppt_h"/>
                                          </p:val>
                                        </p:tav>
                                      </p:tavLst>
                                    </p:anim>
                                    <p:animEffect transition="in" filter="fade">
                                      <p:cBhvr>
                                        <p:cTn id="33"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9597386e8f629be6b02d8dbe9645e79e1952"/>
</p:tagLst>
</file>

<file path=ppt/tags/tag10.xml><?xml version="1.0" encoding="utf-8"?>
<p:tagLst xmlns:a="http://schemas.openxmlformats.org/drawingml/2006/main" xmlns:r="http://schemas.openxmlformats.org/officeDocument/2006/relationships" xmlns:p="http://schemas.openxmlformats.org/presentationml/2006/main">
  <p:tag name="MH" val="20151108135646"/>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2"/>
</p:tagLst>
</file>

<file path=ppt/tags/tag16.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3"/>
</p:tagLst>
</file>

<file path=ppt/tags/tag17.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4"/>
</p:tagLst>
</file>

<file path=ppt/tags/tag18.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5"/>
</p:tagLst>
</file>

<file path=ppt/tags/tag19.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6"/>
</p:tagLst>
</file>

<file path=ppt/tags/tag2.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816154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8135646"/>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108135646"/>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1108135646"/>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TotalTime>
  <Words>853</Words>
  <Application>Microsoft Office PowerPoint</Application>
  <PresentationFormat>宽屏</PresentationFormat>
  <Paragraphs>127</Paragraphs>
  <Slides>13</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Open Sans</vt:lpstr>
      <vt:lpstr>等线</vt:lpstr>
      <vt:lpstr>等线 Light</vt:lpstr>
      <vt:lpstr>华文仿宋</vt:lpstr>
      <vt:lpstr>宋体</vt:lpstr>
      <vt:lpstr>微软雅黑</vt:lpstr>
      <vt:lpstr>微软雅黑 Light</vt:lpstr>
      <vt:lpstr>幼圆</vt:lpstr>
      <vt:lpstr>Arial</vt:lpstr>
      <vt:lpstr>Bell MT</vt:lpstr>
      <vt:lpstr>Bodoni MT Black</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CowRy</cp:lastModifiedBy>
  <cp:revision>650</cp:revision>
  <dcterms:created xsi:type="dcterms:W3CDTF">2015-11-29T06:56:29Z</dcterms:created>
  <dcterms:modified xsi:type="dcterms:W3CDTF">2016-05-06T09:35:42Z</dcterms:modified>
</cp:coreProperties>
</file>