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17" r:id="rId2"/>
    <p:sldId id="259" r:id="rId3"/>
    <p:sldId id="261" r:id="rId4"/>
    <p:sldId id="258" r:id="rId5"/>
    <p:sldId id="318" r:id="rId6"/>
    <p:sldId id="265" r:id="rId7"/>
    <p:sldId id="290" r:id="rId8"/>
    <p:sldId id="327" r:id="rId9"/>
    <p:sldId id="328" r:id="rId10"/>
    <p:sldId id="329" r:id="rId11"/>
    <p:sldId id="330" r:id="rId12"/>
    <p:sldId id="331" r:id="rId13"/>
    <p:sldId id="266" r:id="rId14"/>
    <p:sldId id="267" r:id="rId15"/>
    <p:sldId id="268" r:id="rId16"/>
    <p:sldId id="313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2826" userDrawn="1">
          <p15:clr>
            <a:srgbClr val="A4A3A4"/>
          </p15:clr>
        </p15:guide>
        <p15:guide id="4" pos="5060" userDrawn="1">
          <p15:clr>
            <a:srgbClr val="A4A3A4"/>
          </p15:clr>
        </p15:guide>
        <p15:guide id="5" orient="horz" pos="2818" userDrawn="1">
          <p15:clr>
            <a:srgbClr val="A4A3A4"/>
          </p15:clr>
        </p15:guide>
        <p15:guide id="6" orient="horz" pos="1094" userDrawn="1">
          <p15:clr>
            <a:srgbClr val="A4A3A4"/>
          </p15:clr>
        </p15:guide>
        <p15:guide id="7" orient="horz" pos="1865" userDrawn="1">
          <p15:clr>
            <a:srgbClr val="A4A3A4"/>
          </p15:clr>
        </p15:guide>
        <p15:guide id="8" orient="horz" pos="2568" userDrawn="1">
          <p15:clr>
            <a:srgbClr val="A4A3A4"/>
          </p15:clr>
        </p15:guide>
        <p15:guide id="9" orient="horz" pos="2750" userDrawn="1">
          <p15:clr>
            <a:srgbClr val="A4A3A4"/>
          </p15:clr>
        </p15:guide>
        <p15:guide id="10" orient="horz" pos="22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863D"/>
    <a:srgbClr val="00D661"/>
    <a:srgbClr val="3FFF96"/>
    <a:srgbClr val="09FF78"/>
    <a:srgbClr val="ED6D70"/>
    <a:srgbClr val="5B9BD5"/>
    <a:srgbClr val="ED7D31"/>
    <a:srgbClr val="0064D2"/>
    <a:srgbClr val="21F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276"/>
      </p:cViewPr>
      <p:guideLst>
        <p:guide pos="3840"/>
        <p:guide pos="2826"/>
        <p:guide pos="5060"/>
        <p:guide orient="horz" pos="2818"/>
        <p:guide orient="horz" pos="1094"/>
        <p:guide orient="horz" pos="1865"/>
        <p:guide orient="horz" pos="2568"/>
        <p:guide orient="horz" pos="2750"/>
        <p:guide orient="horz" pos="2251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23F9F-904C-4304-8C16-FBC8C541B025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AD8C6-B4FD-4464-80BC-ACF626FB3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217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AD8C6-B4FD-4464-80BC-ACF626FB369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15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AD8C6-B4FD-4464-80BC-ACF626FB369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653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AD8C6-B4FD-4464-80BC-ACF626FB369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296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AD8C6-B4FD-4464-80BC-ACF626FB369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961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AD8C6-B4FD-4464-80BC-ACF626FB369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481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278B8-C99B-453D-93AD-A061DD39024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027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110815"/>
      </p:ext>
    </p:extLst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ADEF-73A1-434D-A2DD-5D382E40FB9F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701704"/>
      </p:ext>
    </p:extLst>
  </p:cSld>
  <p:clrMapOvr>
    <a:masterClrMapping/>
  </p:clrMapOvr>
  <p:transition spd="slow" advClick="0" advTm="4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ADEF-73A1-434D-A2DD-5D382E40FB9F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58956"/>
      </p:ext>
    </p:extLst>
  </p:cSld>
  <p:clrMapOvr>
    <a:masterClrMapping/>
  </p:clrMapOvr>
  <p:transition spd="slow" advClick="0" advTm="4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ADEF-73A1-434D-A2DD-5D382E40FB9F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906524"/>
      </p:ext>
    </p:extLst>
  </p:cSld>
  <p:clrMapOvr>
    <a:masterClrMapping/>
  </p:clrMapOvr>
  <p:transition spd="slow" advClick="0" advTm="4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ADEF-73A1-434D-A2DD-5D382E40FB9F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107920"/>
      </p:ext>
    </p:extLst>
  </p:cSld>
  <p:clrMapOvr>
    <a:masterClrMapping/>
  </p:clrMapOvr>
  <p:transition spd="slow" advClick="0" advTm="4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ADEF-73A1-434D-A2DD-5D382E40FB9F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763336"/>
      </p:ext>
    </p:extLst>
  </p:cSld>
  <p:clrMapOvr>
    <a:masterClrMapping/>
  </p:clrMapOvr>
  <p:transition spd="slow" advClick="0" advTm="4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ADEF-73A1-434D-A2DD-5D382E40FB9F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333620"/>
      </p:ext>
    </p:extLst>
  </p:cSld>
  <p:clrMapOvr>
    <a:masterClrMapping/>
  </p:clrMapOvr>
  <p:transition spd="slow" advClick="0" advTm="4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ADEF-73A1-434D-A2DD-5D382E40FB9F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943400"/>
      </p:ext>
    </p:extLst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995479" y="6401909"/>
            <a:ext cx="993321" cy="1800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PAGE    </a:t>
            </a:r>
            <a:fld id="{BF2E429D-D2D3-4C53-9B61-DA67DF3629EA}" type="slidenum">
              <a:rPr lang="zh-CN" altLang="en-US" sz="1400" smtClean="0"/>
              <a:pPr algn="ctr"/>
              <a:t>‹#›</a:t>
            </a:fld>
            <a:endParaRPr lang="zh-CN" altLang="en-US" sz="1400" dirty="0"/>
          </a:p>
        </p:txBody>
      </p:sp>
      <p:cxnSp>
        <p:nvCxnSpPr>
          <p:cNvPr id="6" name="直接连接符 5"/>
          <p:cNvCxnSpPr/>
          <p:nvPr userDrawn="1"/>
        </p:nvCxnSpPr>
        <p:spPr>
          <a:xfrm flipV="1">
            <a:off x="9626600" y="6634824"/>
            <a:ext cx="2362200" cy="7899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 userDrawn="1"/>
        </p:nvSpPr>
        <p:spPr>
          <a:xfrm>
            <a:off x="9531350" y="6340355"/>
            <a:ext cx="1582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 DESIGN</a:t>
            </a:r>
            <a:endParaRPr lang="zh-CN" altLang="en-US" sz="16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9531349" y="6634824"/>
            <a:ext cx="2581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pc="500" baseline="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www.freeto.com.cn</a:t>
            </a:r>
            <a:endParaRPr lang="zh-CN" altLang="en-US" sz="1200" spc="500" baseline="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0" y="6347770"/>
            <a:ext cx="12192000" cy="510230"/>
            <a:chOff x="0" y="6227121"/>
            <a:chExt cx="12192000" cy="510230"/>
          </a:xfrm>
        </p:grpSpPr>
        <p:sp>
          <p:nvSpPr>
            <p:cNvPr id="2" name="矩形 1"/>
            <p:cNvSpPr/>
            <p:nvPr userDrawn="1"/>
          </p:nvSpPr>
          <p:spPr>
            <a:xfrm>
              <a:off x="0" y="6227121"/>
              <a:ext cx="9547677" cy="51023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9547677" y="6233471"/>
              <a:ext cx="2644323" cy="49753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 userDrawn="1"/>
        </p:nvSpPr>
        <p:spPr>
          <a:xfrm>
            <a:off x="94267" y="6418219"/>
            <a:ext cx="619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浮锐设计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年终总结暨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工作计划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636032" y="6418219"/>
            <a:ext cx="192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设计师：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SEVEN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1202214"/>
      </p:ext>
    </p:extLst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ADEF-73A1-434D-A2DD-5D382E40FB9F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460995"/>
      </p:ext>
    </p:extLst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ADEF-73A1-434D-A2DD-5D382E40FB9F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738249"/>
      </p:ext>
    </p:extLst>
  </p:cSld>
  <p:clrMapOvr>
    <a:masterClrMapping/>
  </p:clrMapOvr>
  <p:transition spd="slow" advClick="0" advTm="4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5ADEF-73A1-434D-A2DD-5D382E40FB9F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75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4000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753644" y="1850892"/>
            <a:ext cx="4703762" cy="1358900"/>
            <a:chOff x="3690938" y="1630363"/>
            <a:chExt cx="4703762" cy="13589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Freeform 12"/>
            <p:cNvSpPr>
              <a:spLocks noEditPoints="1"/>
            </p:cNvSpPr>
            <p:nvPr/>
          </p:nvSpPr>
          <p:spPr bwMode="auto">
            <a:xfrm>
              <a:off x="3690938" y="1630363"/>
              <a:ext cx="2382837" cy="1358900"/>
            </a:xfrm>
            <a:custGeom>
              <a:avLst/>
              <a:gdLst>
                <a:gd name="T0" fmla="*/ 15 w 393"/>
                <a:gd name="T1" fmla="*/ 184 h 223"/>
                <a:gd name="T2" fmla="*/ 23 w 393"/>
                <a:gd name="T3" fmla="*/ 168 h 223"/>
                <a:gd name="T4" fmla="*/ 27 w 393"/>
                <a:gd name="T5" fmla="*/ 168 h 223"/>
                <a:gd name="T6" fmla="*/ 13 w 393"/>
                <a:gd name="T7" fmla="*/ 188 h 223"/>
                <a:gd name="T8" fmla="*/ 51 w 393"/>
                <a:gd name="T9" fmla="*/ 191 h 223"/>
                <a:gd name="T10" fmla="*/ 109 w 393"/>
                <a:gd name="T11" fmla="*/ 200 h 223"/>
                <a:gd name="T12" fmla="*/ 111 w 393"/>
                <a:gd name="T13" fmla="*/ 157 h 223"/>
                <a:gd name="T14" fmla="*/ 156 w 393"/>
                <a:gd name="T15" fmla="*/ 215 h 223"/>
                <a:gd name="T16" fmla="*/ 147 w 393"/>
                <a:gd name="T17" fmla="*/ 200 h 223"/>
                <a:gd name="T18" fmla="*/ 148 w 393"/>
                <a:gd name="T19" fmla="*/ 197 h 223"/>
                <a:gd name="T20" fmla="*/ 157 w 393"/>
                <a:gd name="T21" fmla="*/ 218 h 223"/>
                <a:gd name="T22" fmla="*/ 159 w 393"/>
                <a:gd name="T23" fmla="*/ 217 h 223"/>
                <a:gd name="T24" fmla="*/ 114 w 393"/>
                <a:gd name="T25" fmla="*/ 152 h 223"/>
                <a:gd name="T26" fmla="*/ 207 w 393"/>
                <a:gd name="T27" fmla="*/ 185 h 223"/>
                <a:gd name="T28" fmla="*/ 351 w 393"/>
                <a:gd name="T29" fmla="*/ 178 h 223"/>
                <a:gd name="T30" fmla="*/ 387 w 393"/>
                <a:gd name="T31" fmla="*/ 197 h 223"/>
                <a:gd name="T32" fmla="*/ 379 w 393"/>
                <a:gd name="T33" fmla="*/ 198 h 223"/>
                <a:gd name="T34" fmla="*/ 385 w 393"/>
                <a:gd name="T35" fmla="*/ 204 h 223"/>
                <a:gd name="T36" fmla="*/ 359 w 393"/>
                <a:gd name="T37" fmla="*/ 169 h 223"/>
                <a:gd name="T38" fmla="*/ 385 w 393"/>
                <a:gd name="T39" fmla="*/ 81 h 223"/>
                <a:gd name="T40" fmla="*/ 371 w 393"/>
                <a:gd name="T41" fmla="*/ 55 h 223"/>
                <a:gd name="T42" fmla="*/ 363 w 393"/>
                <a:gd name="T43" fmla="*/ 11 h 223"/>
                <a:gd name="T44" fmla="*/ 377 w 393"/>
                <a:gd name="T45" fmla="*/ 23 h 223"/>
                <a:gd name="T46" fmla="*/ 377 w 393"/>
                <a:gd name="T47" fmla="*/ 27 h 223"/>
                <a:gd name="T48" fmla="*/ 360 w 393"/>
                <a:gd name="T49" fmla="*/ 8 h 223"/>
                <a:gd name="T50" fmla="*/ 348 w 393"/>
                <a:gd name="T51" fmla="*/ 46 h 223"/>
                <a:gd name="T52" fmla="*/ 330 w 393"/>
                <a:gd name="T53" fmla="*/ 94 h 223"/>
                <a:gd name="T54" fmla="*/ 354 w 393"/>
                <a:gd name="T55" fmla="*/ 95 h 223"/>
                <a:gd name="T56" fmla="*/ 354 w 393"/>
                <a:gd name="T57" fmla="*/ 97 h 223"/>
                <a:gd name="T58" fmla="*/ 326 w 393"/>
                <a:gd name="T59" fmla="*/ 139 h 223"/>
                <a:gd name="T60" fmla="*/ 282 w 393"/>
                <a:gd name="T61" fmla="*/ 113 h 223"/>
                <a:gd name="T62" fmla="*/ 298 w 393"/>
                <a:gd name="T63" fmla="*/ 116 h 223"/>
                <a:gd name="T64" fmla="*/ 300 w 393"/>
                <a:gd name="T65" fmla="*/ 119 h 223"/>
                <a:gd name="T66" fmla="*/ 278 w 393"/>
                <a:gd name="T67" fmla="*/ 113 h 223"/>
                <a:gd name="T68" fmla="*/ 327 w 393"/>
                <a:gd name="T69" fmla="*/ 142 h 223"/>
                <a:gd name="T70" fmla="*/ 307 w 393"/>
                <a:gd name="T71" fmla="*/ 163 h 223"/>
                <a:gd name="T72" fmla="*/ 136 w 393"/>
                <a:gd name="T73" fmla="*/ 116 h 223"/>
                <a:gd name="T74" fmla="*/ 53 w 393"/>
                <a:gd name="T75" fmla="*/ 167 h 223"/>
                <a:gd name="T76" fmla="*/ 368 w 393"/>
                <a:gd name="T77" fmla="*/ 58 h 223"/>
                <a:gd name="T78" fmla="*/ 382 w 393"/>
                <a:gd name="T79" fmla="*/ 82 h 223"/>
                <a:gd name="T80" fmla="*/ 248 w 393"/>
                <a:gd name="T81" fmla="*/ 213 h 223"/>
                <a:gd name="T82" fmla="*/ 226 w 393"/>
                <a:gd name="T83" fmla="*/ 154 h 223"/>
                <a:gd name="T84" fmla="*/ 249 w 393"/>
                <a:gd name="T85" fmla="*/ 162 h 223"/>
                <a:gd name="T86" fmla="*/ 237 w 393"/>
                <a:gd name="T87" fmla="*/ 173 h 223"/>
                <a:gd name="T88" fmla="*/ 233 w 393"/>
                <a:gd name="T89" fmla="*/ 172 h 223"/>
                <a:gd name="T90" fmla="*/ 323 w 393"/>
                <a:gd name="T91" fmla="*/ 164 h 223"/>
                <a:gd name="T92" fmla="*/ 354 w 393"/>
                <a:gd name="T93" fmla="*/ 79 h 223"/>
                <a:gd name="T94" fmla="*/ 345 w 393"/>
                <a:gd name="T95" fmla="*/ 79 h 223"/>
                <a:gd name="T96" fmla="*/ 348 w 393"/>
                <a:gd name="T97" fmla="*/ 87 h 223"/>
                <a:gd name="T98" fmla="*/ 320 w 393"/>
                <a:gd name="T99" fmla="*/ 70 h 223"/>
                <a:gd name="T100" fmla="*/ 366 w 393"/>
                <a:gd name="T101" fmla="*/ 56 h 223"/>
                <a:gd name="T102" fmla="*/ 308 w 393"/>
                <a:gd name="T103" fmla="*/ 166 h 223"/>
                <a:gd name="T104" fmla="*/ 250 w 393"/>
                <a:gd name="T105" fmla="*/ 182 h 223"/>
                <a:gd name="T106" fmla="*/ 250 w 393"/>
                <a:gd name="T107" fmla="*/ 158 h 223"/>
                <a:gd name="T108" fmla="*/ 206 w 393"/>
                <a:gd name="T109" fmla="*/ 174 h 223"/>
                <a:gd name="T110" fmla="*/ 86 w 393"/>
                <a:gd name="T111" fmla="*/ 194 h 223"/>
                <a:gd name="T112" fmla="*/ 89 w 393"/>
                <a:gd name="T113" fmla="*/ 189 h 223"/>
                <a:gd name="T114" fmla="*/ 96 w 393"/>
                <a:gd name="T115" fmla="*/ 210 h 223"/>
                <a:gd name="T116" fmla="*/ 96 w 393"/>
                <a:gd name="T117" fmla="*/ 211 h 223"/>
                <a:gd name="T118" fmla="*/ 61 w 393"/>
                <a:gd name="T119" fmla="*/ 201 h 223"/>
                <a:gd name="T120" fmla="*/ 136 w 393"/>
                <a:gd name="T121" fmla="*/ 12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" h="223">
                  <a:moveTo>
                    <a:pt x="53" y="167"/>
                  </a:moveTo>
                  <a:cubicBezTo>
                    <a:pt x="46" y="180"/>
                    <a:pt x="31" y="194"/>
                    <a:pt x="15" y="184"/>
                  </a:cubicBezTo>
                  <a:cubicBezTo>
                    <a:pt x="9" y="180"/>
                    <a:pt x="6" y="173"/>
                    <a:pt x="9" y="166"/>
                  </a:cubicBezTo>
                  <a:cubicBezTo>
                    <a:pt x="15" y="155"/>
                    <a:pt x="27" y="163"/>
                    <a:pt x="23" y="168"/>
                  </a:cubicBezTo>
                  <a:cubicBezTo>
                    <a:pt x="21" y="169"/>
                    <a:pt x="18" y="166"/>
                    <a:pt x="18" y="165"/>
                  </a:cubicBezTo>
                  <a:cubicBezTo>
                    <a:pt x="17" y="172"/>
                    <a:pt x="25" y="174"/>
                    <a:pt x="27" y="168"/>
                  </a:cubicBezTo>
                  <a:cubicBezTo>
                    <a:pt x="30" y="160"/>
                    <a:pt x="20" y="154"/>
                    <a:pt x="13" y="158"/>
                  </a:cubicBezTo>
                  <a:cubicBezTo>
                    <a:pt x="0" y="164"/>
                    <a:pt x="3" y="181"/>
                    <a:pt x="13" y="188"/>
                  </a:cubicBezTo>
                  <a:cubicBezTo>
                    <a:pt x="27" y="196"/>
                    <a:pt x="41" y="191"/>
                    <a:pt x="50" y="180"/>
                  </a:cubicBezTo>
                  <a:cubicBezTo>
                    <a:pt x="50" y="183"/>
                    <a:pt x="50" y="187"/>
                    <a:pt x="51" y="191"/>
                  </a:cubicBezTo>
                  <a:cubicBezTo>
                    <a:pt x="55" y="204"/>
                    <a:pt x="65" y="213"/>
                    <a:pt x="75" y="216"/>
                  </a:cubicBezTo>
                  <a:cubicBezTo>
                    <a:pt x="89" y="220"/>
                    <a:pt x="105" y="214"/>
                    <a:pt x="109" y="200"/>
                  </a:cubicBezTo>
                  <a:cubicBezTo>
                    <a:pt x="113" y="188"/>
                    <a:pt x="108" y="172"/>
                    <a:pt x="90" y="173"/>
                  </a:cubicBezTo>
                  <a:cubicBezTo>
                    <a:pt x="95" y="166"/>
                    <a:pt x="103" y="160"/>
                    <a:pt x="111" y="157"/>
                  </a:cubicBezTo>
                  <a:cubicBezTo>
                    <a:pt x="129" y="152"/>
                    <a:pt x="150" y="159"/>
                    <a:pt x="161" y="173"/>
                  </a:cubicBezTo>
                  <a:cubicBezTo>
                    <a:pt x="171" y="186"/>
                    <a:pt x="173" y="207"/>
                    <a:pt x="156" y="215"/>
                  </a:cubicBezTo>
                  <a:cubicBezTo>
                    <a:pt x="149" y="217"/>
                    <a:pt x="142" y="215"/>
                    <a:pt x="139" y="210"/>
                  </a:cubicBezTo>
                  <a:cubicBezTo>
                    <a:pt x="133" y="199"/>
                    <a:pt x="146" y="194"/>
                    <a:pt x="147" y="200"/>
                  </a:cubicBezTo>
                  <a:cubicBezTo>
                    <a:pt x="147" y="202"/>
                    <a:pt x="143" y="203"/>
                    <a:pt x="142" y="202"/>
                  </a:cubicBezTo>
                  <a:cubicBezTo>
                    <a:pt x="147" y="207"/>
                    <a:pt x="152" y="201"/>
                    <a:pt x="148" y="197"/>
                  </a:cubicBezTo>
                  <a:cubicBezTo>
                    <a:pt x="143" y="191"/>
                    <a:pt x="135" y="197"/>
                    <a:pt x="134" y="203"/>
                  </a:cubicBezTo>
                  <a:cubicBezTo>
                    <a:pt x="131" y="216"/>
                    <a:pt x="147" y="223"/>
                    <a:pt x="157" y="218"/>
                  </a:cubicBezTo>
                  <a:cubicBezTo>
                    <a:pt x="157" y="218"/>
                    <a:pt x="159" y="217"/>
                    <a:pt x="159" y="217"/>
                  </a:cubicBezTo>
                  <a:cubicBezTo>
                    <a:pt x="159" y="217"/>
                    <a:pt x="159" y="217"/>
                    <a:pt x="159" y="217"/>
                  </a:cubicBezTo>
                  <a:cubicBezTo>
                    <a:pt x="176" y="206"/>
                    <a:pt x="175" y="185"/>
                    <a:pt x="165" y="172"/>
                  </a:cubicBezTo>
                  <a:cubicBezTo>
                    <a:pt x="154" y="157"/>
                    <a:pt x="133" y="148"/>
                    <a:pt x="114" y="152"/>
                  </a:cubicBezTo>
                  <a:cubicBezTo>
                    <a:pt x="116" y="152"/>
                    <a:pt x="118" y="151"/>
                    <a:pt x="119" y="150"/>
                  </a:cubicBezTo>
                  <a:cubicBezTo>
                    <a:pt x="175" y="132"/>
                    <a:pt x="199" y="163"/>
                    <a:pt x="207" y="185"/>
                  </a:cubicBezTo>
                  <a:cubicBezTo>
                    <a:pt x="211" y="205"/>
                    <a:pt x="228" y="216"/>
                    <a:pt x="247" y="217"/>
                  </a:cubicBezTo>
                  <a:cubicBezTo>
                    <a:pt x="285" y="219"/>
                    <a:pt x="323" y="204"/>
                    <a:pt x="351" y="178"/>
                  </a:cubicBezTo>
                  <a:cubicBezTo>
                    <a:pt x="345" y="194"/>
                    <a:pt x="349" y="214"/>
                    <a:pt x="370" y="217"/>
                  </a:cubicBezTo>
                  <a:cubicBezTo>
                    <a:pt x="380" y="219"/>
                    <a:pt x="393" y="208"/>
                    <a:pt x="387" y="197"/>
                  </a:cubicBezTo>
                  <a:cubicBezTo>
                    <a:pt x="385" y="192"/>
                    <a:pt x="376" y="189"/>
                    <a:pt x="372" y="195"/>
                  </a:cubicBezTo>
                  <a:cubicBezTo>
                    <a:pt x="370" y="200"/>
                    <a:pt x="376" y="204"/>
                    <a:pt x="379" y="198"/>
                  </a:cubicBezTo>
                  <a:cubicBezTo>
                    <a:pt x="379" y="199"/>
                    <a:pt x="375" y="200"/>
                    <a:pt x="374" y="198"/>
                  </a:cubicBezTo>
                  <a:cubicBezTo>
                    <a:pt x="374" y="192"/>
                    <a:pt x="387" y="193"/>
                    <a:pt x="385" y="204"/>
                  </a:cubicBezTo>
                  <a:cubicBezTo>
                    <a:pt x="383" y="211"/>
                    <a:pt x="377" y="214"/>
                    <a:pt x="370" y="214"/>
                  </a:cubicBezTo>
                  <a:cubicBezTo>
                    <a:pt x="348" y="210"/>
                    <a:pt x="349" y="184"/>
                    <a:pt x="359" y="169"/>
                  </a:cubicBezTo>
                  <a:cubicBezTo>
                    <a:pt x="360" y="168"/>
                    <a:pt x="361" y="167"/>
                    <a:pt x="362" y="166"/>
                  </a:cubicBezTo>
                  <a:cubicBezTo>
                    <a:pt x="382" y="142"/>
                    <a:pt x="392" y="109"/>
                    <a:pt x="385" y="81"/>
                  </a:cubicBezTo>
                  <a:cubicBezTo>
                    <a:pt x="383" y="71"/>
                    <a:pt x="378" y="62"/>
                    <a:pt x="371" y="55"/>
                  </a:cubicBezTo>
                  <a:cubicBezTo>
                    <a:pt x="371" y="55"/>
                    <a:pt x="371" y="55"/>
                    <a:pt x="371" y="55"/>
                  </a:cubicBezTo>
                  <a:cubicBezTo>
                    <a:pt x="367" y="51"/>
                    <a:pt x="364" y="48"/>
                    <a:pt x="361" y="43"/>
                  </a:cubicBezTo>
                  <a:cubicBezTo>
                    <a:pt x="354" y="33"/>
                    <a:pt x="355" y="21"/>
                    <a:pt x="363" y="11"/>
                  </a:cubicBezTo>
                  <a:cubicBezTo>
                    <a:pt x="369" y="7"/>
                    <a:pt x="376" y="6"/>
                    <a:pt x="382" y="10"/>
                  </a:cubicBezTo>
                  <a:cubicBezTo>
                    <a:pt x="391" y="19"/>
                    <a:pt x="380" y="29"/>
                    <a:pt x="377" y="23"/>
                  </a:cubicBezTo>
                  <a:cubicBezTo>
                    <a:pt x="376" y="21"/>
                    <a:pt x="380" y="19"/>
                    <a:pt x="381" y="20"/>
                  </a:cubicBezTo>
                  <a:cubicBezTo>
                    <a:pt x="375" y="16"/>
                    <a:pt x="371" y="24"/>
                    <a:pt x="377" y="27"/>
                  </a:cubicBezTo>
                  <a:cubicBezTo>
                    <a:pt x="384" y="30"/>
                    <a:pt x="390" y="22"/>
                    <a:pt x="389" y="16"/>
                  </a:cubicBezTo>
                  <a:cubicBezTo>
                    <a:pt x="387" y="1"/>
                    <a:pt x="369" y="0"/>
                    <a:pt x="360" y="8"/>
                  </a:cubicBezTo>
                  <a:cubicBezTo>
                    <a:pt x="348" y="21"/>
                    <a:pt x="350" y="36"/>
                    <a:pt x="359" y="48"/>
                  </a:cubicBezTo>
                  <a:cubicBezTo>
                    <a:pt x="356" y="47"/>
                    <a:pt x="352" y="46"/>
                    <a:pt x="348" y="46"/>
                  </a:cubicBezTo>
                  <a:cubicBezTo>
                    <a:pt x="330" y="45"/>
                    <a:pt x="317" y="56"/>
                    <a:pt x="316" y="71"/>
                  </a:cubicBezTo>
                  <a:cubicBezTo>
                    <a:pt x="316" y="82"/>
                    <a:pt x="321" y="89"/>
                    <a:pt x="330" y="94"/>
                  </a:cubicBezTo>
                  <a:cubicBezTo>
                    <a:pt x="340" y="99"/>
                    <a:pt x="348" y="94"/>
                    <a:pt x="352" y="88"/>
                  </a:cubicBezTo>
                  <a:cubicBezTo>
                    <a:pt x="353" y="90"/>
                    <a:pt x="353" y="92"/>
                    <a:pt x="354" y="95"/>
                  </a:cubicBezTo>
                  <a:cubicBezTo>
                    <a:pt x="354" y="95"/>
                    <a:pt x="354" y="95"/>
                    <a:pt x="354" y="95"/>
                  </a:cubicBezTo>
                  <a:cubicBezTo>
                    <a:pt x="354" y="97"/>
                    <a:pt x="354" y="97"/>
                    <a:pt x="354" y="97"/>
                  </a:cubicBezTo>
                  <a:cubicBezTo>
                    <a:pt x="354" y="97"/>
                    <a:pt x="354" y="97"/>
                    <a:pt x="354" y="97"/>
                  </a:cubicBezTo>
                  <a:cubicBezTo>
                    <a:pt x="356" y="117"/>
                    <a:pt x="342" y="132"/>
                    <a:pt x="326" y="139"/>
                  </a:cubicBezTo>
                  <a:cubicBezTo>
                    <a:pt x="315" y="143"/>
                    <a:pt x="304" y="143"/>
                    <a:pt x="293" y="137"/>
                  </a:cubicBezTo>
                  <a:cubicBezTo>
                    <a:pt x="284" y="132"/>
                    <a:pt x="280" y="124"/>
                    <a:pt x="282" y="113"/>
                  </a:cubicBezTo>
                  <a:cubicBezTo>
                    <a:pt x="284" y="107"/>
                    <a:pt x="289" y="102"/>
                    <a:pt x="296" y="103"/>
                  </a:cubicBezTo>
                  <a:cubicBezTo>
                    <a:pt x="307" y="105"/>
                    <a:pt x="304" y="118"/>
                    <a:pt x="298" y="116"/>
                  </a:cubicBezTo>
                  <a:cubicBezTo>
                    <a:pt x="297" y="115"/>
                    <a:pt x="299" y="110"/>
                    <a:pt x="300" y="111"/>
                  </a:cubicBezTo>
                  <a:cubicBezTo>
                    <a:pt x="293" y="111"/>
                    <a:pt x="295" y="119"/>
                    <a:pt x="300" y="119"/>
                  </a:cubicBezTo>
                  <a:cubicBezTo>
                    <a:pt x="308" y="117"/>
                    <a:pt x="308" y="108"/>
                    <a:pt x="304" y="104"/>
                  </a:cubicBezTo>
                  <a:cubicBezTo>
                    <a:pt x="295" y="94"/>
                    <a:pt x="281" y="102"/>
                    <a:pt x="278" y="113"/>
                  </a:cubicBezTo>
                  <a:cubicBezTo>
                    <a:pt x="276" y="124"/>
                    <a:pt x="280" y="134"/>
                    <a:pt x="291" y="140"/>
                  </a:cubicBezTo>
                  <a:cubicBezTo>
                    <a:pt x="302" y="147"/>
                    <a:pt x="315" y="147"/>
                    <a:pt x="327" y="142"/>
                  </a:cubicBezTo>
                  <a:cubicBezTo>
                    <a:pt x="338" y="138"/>
                    <a:pt x="349" y="130"/>
                    <a:pt x="354" y="118"/>
                  </a:cubicBezTo>
                  <a:cubicBezTo>
                    <a:pt x="349" y="142"/>
                    <a:pt x="331" y="159"/>
                    <a:pt x="307" y="163"/>
                  </a:cubicBezTo>
                  <a:cubicBezTo>
                    <a:pt x="301" y="164"/>
                    <a:pt x="295" y="164"/>
                    <a:pt x="289" y="163"/>
                  </a:cubicBezTo>
                  <a:cubicBezTo>
                    <a:pt x="233" y="156"/>
                    <a:pt x="206" y="111"/>
                    <a:pt x="136" y="116"/>
                  </a:cubicBezTo>
                  <a:cubicBezTo>
                    <a:pt x="107" y="118"/>
                    <a:pt x="80" y="130"/>
                    <a:pt x="63" y="150"/>
                  </a:cubicBezTo>
                  <a:cubicBezTo>
                    <a:pt x="59" y="155"/>
                    <a:pt x="55" y="161"/>
                    <a:pt x="53" y="167"/>
                  </a:cubicBezTo>
                  <a:close/>
                  <a:moveTo>
                    <a:pt x="366" y="56"/>
                  </a:moveTo>
                  <a:cubicBezTo>
                    <a:pt x="367" y="56"/>
                    <a:pt x="367" y="57"/>
                    <a:pt x="368" y="58"/>
                  </a:cubicBezTo>
                  <a:cubicBezTo>
                    <a:pt x="368" y="58"/>
                    <a:pt x="368" y="58"/>
                    <a:pt x="368" y="58"/>
                  </a:cubicBezTo>
                  <a:cubicBezTo>
                    <a:pt x="375" y="64"/>
                    <a:pt x="379" y="73"/>
                    <a:pt x="382" y="82"/>
                  </a:cubicBezTo>
                  <a:cubicBezTo>
                    <a:pt x="387" y="109"/>
                    <a:pt x="378" y="140"/>
                    <a:pt x="359" y="164"/>
                  </a:cubicBezTo>
                  <a:cubicBezTo>
                    <a:pt x="333" y="195"/>
                    <a:pt x="289" y="215"/>
                    <a:pt x="248" y="213"/>
                  </a:cubicBezTo>
                  <a:cubicBezTo>
                    <a:pt x="230" y="212"/>
                    <a:pt x="214" y="203"/>
                    <a:pt x="210" y="185"/>
                  </a:cubicBezTo>
                  <a:cubicBezTo>
                    <a:pt x="207" y="170"/>
                    <a:pt x="215" y="157"/>
                    <a:pt x="226" y="154"/>
                  </a:cubicBezTo>
                  <a:cubicBezTo>
                    <a:pt x="227" y="154"/>
                    <a:pt x="227" y="154"/>
                    <a:pt x="227" y="154"/>
                  </a:cubicBezTo>
                  <a:cubicBezTo>
                    <a:pt x="235" y="152"/>
                    <a:pt x="243" y="155"/>
                    <a:pt x="249" y="162"/>
                  </a:cubicBezTo>
                  <a:cubicBezTo>
                    <a:pt x="252" y="168"/>
                    <a:pt x="252" y="175"/>
                    <a:pt x="247" y="179"/>
                  </a:cubicBezTo>
                  <a:cubicBezTo>
                    <a:pt x="239" y="186"/>
                    <a:pt x="232" y="176"/>
                    <a:pt x="237" y="173"/>
                  </a:cubicBezTo>
                  <a:cubicBezTo>
                    <a:pt x="239" y="173"/>
                    <a:pt x="240" y="177"/>
                    <a:pt x="239" y="177"/>
                  </a:cubicBezTo>
                  <a:cubicBezTo>
                    <a:pt x="243" y="172"/>
                    <a:pt x="236" y="168"/>
                    <a:pt x="233" y="172"/>
                  </a:cubicBezTo>
                  <a:cubicBezTo>
                    <a:pt x="229" y="182"/>
                    <a:pt x="239" y="186"/>
                    <a:pt x="245" y="186"/>
                  </a:cubicBezTo>
                  <a:cubicBezTo>
                    <a:pt x="272" y="186"/>
                    <a:pt x="300" y="177"/>
                    <a:pt x="323" y="164"/>
                  </a:cubicBezTo>
                  <a:cubicBezTo>
                    <a:pt x="342" y="153"/>
                    <a:pt x="357" y="135"/>
                    <a:pt x="359" y="110"/>
                  </a:cubicBezTo>
                  <a:cubicBezTo>
                    <a:pt x="359" y="103"/>
                    <a:pt x="359" y="92"/>
                    <a:pt x="354" y="79"/>
                  </a:cubicBezTo>
                  <a:cubicBezTo>
                    <a:pt x="352" y="74"/>
                    <a:pt x="344" y="69"/>
                    <a:pt x="339" y="74"/>
                  </a:cubicBezTo>
                  <a:cubicBezTo>
                    <a:pt x="335" y="78"/>
                    <a:pt x="341" y="84"/>
                    <a:pt x="345" y="79"/>
                  </a:cubicBezTo>
                  <a:cubicBezTo>
                    <a:pt x="345" y="80"/>
                    <a:pt x="340" y="79"/>
                    <a:pt x="341" y="77"/>
                  </a:cubicBezTo>
                  <a:cubicBezTo>
                    <a:pt x="342" y="72"/>
                    <a:pt x="354" y="77"/>
                    <a:pt x="348" y="87"/>
                  </a:cubicBezTo>
                  <a:cubicBezTo>
                    <a:pt x="345" y="92"/>
                    <a:pt x="338" y="93"/>
                    <a:pt x="332" y="91"/>
                  </a:cubicBezTo>
                  <a:cubicBezTo>
                    <a:pt x="324" y="87"/>
                    <a:pt x="319" y="79"/>
                    <a:pt x="320" y="70"/>
                  </a:cubicBezTo>
                  <a:cubicBezTo>
                    <a:pt x="322" y="58"/>
                    <a:pt x="333" y="49"/>
                    <a:pt x="348" y="49"/>
                  </a:cubicBezTo>
                  <a:cubicBezTo>
                    <a:pt x="355" y="50"/>
                    <a:pt x="361" y="52"/>
                    <a:pt x="366" y="56"/>
                  </a:cubicBezTo>
                  <a:close/>
                  <a:moveTo>
                    <a:pt x="289" y="167"/>
                  </a:moveTo>
                  <a:cubicBezTo>
                    <a:pt x="295" y="167"/>
                    <a:pt x="301" y="167"/>
                    <a:pt x="308" y="166"/>
                  </a:cubicBezTo>
                  <a:cubicBezTo>
                    <a:pt x="312" y="165"/>
                    <a:pt x="313" y="165"/>
                    <a:pt x="315" y="164"/>
                  </a:cubicBezTo>
                  <a:cubicBezTo>
                    <a:pt x="296" y="175"/>
                    <a:pt x="272" y="181"/>
                    <a:pt x="250" y="182"/>
                  </a:cubicBezTo>
                  <a:cubicBezTo>
                    <a:pt x="256" y="176"/>
                    <a:pt x="256" y="165"/>
                    <a:pt x="250" y="158"/>
                  </a:cubicBezTo>
                  <a:cubicBezTo>
                    <a:pt x="250" y="158"/>
                    <a:pt x="250" y="158"/>
                    <a:pt x="250" y="158"/>
                  </a:cubicBezTo>
                  <a:cubicBezTo>
                    <a:pt x="250" y="158"/>
                    <a:pt x="250" y="158"/>
                    <a:pt x="250" y="158"/>
                  </a:cubicBezTo>
                  <a:cubicBezTo>
                    <a:pt x="236" y="141"/>
                    <a:pt x="209" y="152"/>
                    <a:pt x="206" y="174"/>
                  </a:cubicBezTo>
                  <a:cubicBezTo>
                    <a:pt x="196" y="153"/>
                    <a:pt x="169" y="129"/>
                    <a:pt x="120" y="146"/>
                  </a:cubicBezTo>
                  <a:cubicBezTo>
                    <a:pt x="88" y="157"/>
                    <a:pt x="68" y="189"/>
                    <a:pt x="86" y="194"/>
                  </a:cubicBezTo>
                  <a:cubicBezTo>
                    <a:pt x="93" y="194"/>
                    <a:pt x="95" y="185"/>
                    <a:pt x="88" y="184"/>
                  </a:cubicBezTo>
                  <a:cubicBezTo>
                    <a:pt x="89" y="184"/>
                    <a:pt x="90" y="188"/>
                    <a:pt x="89" y="189"/>
                  </a:cubicBezTo>
                  <a:cubicBezTo>
                    <a:pt x="83" y="191"/>
                    <a:pt x="80" y="178"/>
                    <a:pt x="91" y="177"/>
                  </a:cubicBezTo>
                  <a:cubicBezTo>
                    <a:pt x="111" y="176"/>
                    <a:pt x="109" y="202"/>
                    <a:pt x="96" y="210"/>
                  </a:cubicBezTo>
                  <a:cubicBezTo>
                    <a:pt x="96" y="210"/>
                    <a:pt x="96" y="210"/>
                    <a:pt x="96" y="210"/>
                  </a:cubicBezTo>
                  <a:cubicBezTo>
                    <a:pt x="96" y="211"/>
                    <a:pt x="96" y="211"/>
                    <a:pt x="96" y="211"/>
                  </a:cubicBezTo>
                  <a:cubicBezTo>
                    <a:pt x="96" y="211"/>
                    <a:pt x="96" y="211"/>
                    <a:pt x="96" y="211"/>
                  </a:cubicBezTo>
                  <a:cubicBezTo>
                    <a:pt x="85" y="217"/>
                    <a:pt x="70" y="214"/>
                    <a:pt x="61" y="201"/>
                  </a:cubicBezTo>
                  <a:cubicBezTo>
                    <a:pt x="50" y="185"/>
                    <a:pt x="55" y="166"/>
                    <a:pt x="67" y="152"/>
                  </a:cubicBezTo>
                  <a:cubicBezTo>
                    <a:pt x="83" y="134"/>
                    <a:pt x="105" y="123"/>
                    <a:pt x="136" y="120"/>
                  </a:cubicBezTo>
                  <a:cubicBezTo>
                    <a:pt x="201" y="114"/>
                    <a:pt x="233" y="160"/>
                    <a:pt x="289" y="167"/>
                  </a:cubicBez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5" name="Freeform 13"/>
            <p:cNvSpPr>
              <a:spLocks noEditPoints="1"/>
            </p:cNvSpPr>
            <p:nvPr/>
          </p:nvSpPr>
          <p:spPr bwMode="auto">
            <a:xfrm>
              <a:off x="6011863" y="1630363"/>
              <a:ext cx="2382837" cy="1358900"/>
            </a:xfrm>
            <a:custGeom>
              <a:avLst/>
              <a:gdLst>
                <a:gd name="T0" fmla="*/ 378 w 393"/>
                <a:gd name="T1" fmla="*/ 184 h 223"/>
                <a:gd name="T2" fmla="*/ 370 w 393"/>
                <a:gd name="T3" fmla="*/ 168 h 223"/>
                <a:gd name="T4" fmla="*/ 366 w 393"/>
                <a:gd name="T5" fmla="*/ 168 h 223"/>
                <a:gd name="T6" fmla="*/ 380 w 393"/>
                <a:gd name="T7" fmla="*/ 188 h 223"/>
                <a:gd name="T8" fmla="*/ 342 w 393"/>
                <a:gd name="T9" fmla="*/ 191 h 223"/>
                <a:gd name="T10" fmla="*/ 284 w 393"/>
                <a:gd name="T11" fmla="*/ 200 h 223"/>
                <a:gd name="T12" fmla="*/ 282 w 393"/>
                <a:gd name="T13" fmla="*/ 157 h 223"/>
                <a:gd name="T14" fmla="*/ 237 w 393"/>
                <a:gd name="T15" fmla="*/ 215 h 223"/>
                <a:gd name="T16" fmla="*/ 246 w 393"/>
                <a:gd name="T17" fmla="*/ 200 h 223"/>
                <a:gd name="T18" fmla="*/ 245 w 393"/>
                <a:gd name="T19" fmla="*/ 197 h 223"/>
                <a:gd name="T20" fmla="*/ 236 w 393"/>
                <a:gd name="T21" fmla="*/ 218 h 223"/>
                <a:gd name="T22" fmla="*/ 233 w 393"/>
                <a:gd name="T23" fmla="*/ 217 h 223"/>
                <a:gd name="T24" fmla="*/ 279 w 393"/>
                <a:gd name="T25" fmla="*/ 152 h 223"/>
                <a:gd name="T26" fmla="*/ 186 w 393"/>
                <a:gd name="T27" fmla="*/ 185 h 223"/>
                <a:gd name="T28" fmla="*/ 42 w 393"/>
                <a:gd name="T29" fmla="*/ 178 h 223"/>
                <a:gd name="T30" fmla="*/ 6 w 393"/>
                <a:gd name="T31" fmla="*/ 197 h 223"/>
                <a:gd name="T32" fmla="*/ 14 w 393"/>
                <a:gd name="T33" fmla="*/ 198 h 223"/>
                <a:gd name="T34" fmla="*/ 8 w 393"/>
                <a:gd name="T35" fmla="*/ 204 h 223"/>
                <a:gd name="T36" fmla="*/ 34 w 393"/>
                <a:gd name="T37" fmla="*/ 169 h 223"/>
                <a:gd name="T38" fmla="*/ 8 w 393"/>
                <a:gd name="T39" fmla="*/ 81 h 223"/>
                <a:gd name="T40" fmla="*/ 22 w 393"/>
                <a:gd name="T41" fmla="*/ 55 h 223"/>
                <a:gd name="T42" fmla="*/ 30 w 393"/>
                <a:gd name="T43" fmla="*/ 11 h 223"/>
                <a:gd name="T44" fmla="*/ 16 w 393"/>
                <a:gd name="T45" fmla="*/ 23 h 223"/>
                <a:gd name="T46" fmla="*/ 16 w 393"/>
                <a:gd name="T47" fmla="*/ 27 h 223"/>
                <a:gd name="T48" fmla="*/ 32 w 393"/>
                <a:gd name="T49" fmla="*/ 8 h 223"/>
                <a:gd name="T50" fmla="*/ 45 w 393"/>
                <a:gd name="T51" fmla="*/ 46 h 223"/>
                <a:gd name="T52" fmla="*/ 63 w 393"/>
                <a:gd name="T53" fmla="*/ 94 h 223"/>
                <a:gd name="T54" fmla="*/ 39 w 393"/>
                <a:gd name="T55" fmla="*/ 95 h 223"/>
                <a:gd name="T56" fmla="*/ 39 w 393"/>
                <a:gd name="T57" fmla="*/ 97 h 223"/>
                <a:gd name="T58" fmla="*/ 67 w 393"/>
                <a:gd name="T59" fmla="*/ 139 h 223"/>
                <a:gd name="T60" fmla="*/ 111 w 393"/>
                <a:gd name="T61" fmla="*/ 113 h 223"/>
                <a:gd name="T62" fmla="*/ 95 w 393"/>
                <a:gd name="T63" fmla="*/ 116 h 223"/>
                <a:gd name="T64" fmla="*/ 92 w 393"/>
                <a:gd name="T65" fmla="*/ 119 h 223"/>
                <a:gd name="T66" fmla="*/ 115 w 393"/>
                <a:gd name="T67" fmla="*/ 113 h 223"/>
                <a:gd name="T68" fmla="*/ 66 w 393"/>
                <a:gd name="T69" fmla="*/ 142 h 223"/>
                <a:gd name="T70" fmla="*/ 86 w 393"/>
                <a:gd name="T71" fmla="*/ 163 h 223"/>
                <a:gd name="T72" fmla="*/ 257 w 393"/>
                <a:gd name="T73" fmla="*/ 116 h 223"/>
                <a:gd name="T74" fmla="*/ 340 w 393"/>
                <a:gd name="T75" fmla="*/ 167 h 223"/>
                <a:gd name="T76" fmla="*/ 25 w 393"/>
                <a:gd name="T77" fmla="*/ 58 h 223"/>
                <a:gd name="T78" fmla="*/ 11 w 393"/>
                <a:gd name="T79" fmla="*/ 82 h 223"/>
                <a:gd name="T80" fmla="*/ 145 w 393"/>
                <a:gd name="T81" fmla="*/ 213 h 223"/>
                <a:gd name="T82" fmla="*/ 166 w 393"/>
                <a:gd name="T83" fmla="*/ 154 h 223"/>
                <a:gd name="T84" fmla="*/ 144 w 393"/>
                <a:gd name="T85" fmla="*/ 162 h 223"/>
                <a:gd name="T86" fmla="*/ 156 w 393"/>
                <a:gd name="T87" fmla="*/ 173 h 223"/>
                <a:gd name="T88" fmla="*/ 160 w 393"/>
                <a:gd name="T89" fmla="*/ 172 h 223"/>
                <a:gd name="T90" fmla="*/ 70 w 393"/>
                <a:gd name="T91" fmla="*/ 164 h 223"/>
                <a:gd name="T92" fmla="*/ 39 w 393"/>
                <a:gd name="T93" fmla="*/ 79 h 223"/>
                <a:gd name="T94" fmla="*/ 48 w 393"/>
                <a:gd name="T95" fmla="*/ 79 h 223"/>
                <a:gd name="T96" fmla="*/ 45 w 393"/>
                <a:gd name="T97" fmla="*/ 87 h 223"/>
                <a:gd name="T98" fmla="*/ 73 w 393"/>
                <a:gd name="T99" fmla="*/ 70 h 223"/>
                <a:gd name="T100" fmla="*/ 27 w 393"/>
                <a:gd name="T101" fmla="*/ 56 h 223"/>
                <a:gd name="T102" fmla="*/ 85 w 393"/>
                <a:gd name="T103" fmla="*/ 166 h 223"/>
                <a:gd name="T104" fmla="*/ 143 w 393"/>
                <a:gd name="T105" fmla="*/ 182 h 223"/>
                <a:gd name="T106" fmla="*/ 143 w 393"/>
                <a:gd name="T107" fmla="*/ 158 h 223"/>
                <a:gd name="T108" fmla="*/ 187 w 393"/>
                <a:gd name="T109" fmla="*/ 174 h 223"/>
                <a:gd name="T110" fmla="*/ 307 w 393"/>
                <a:gd name="T111" fmla="*/ 194 h 223"/>
                <a:gd name="T112" fmla="*/ 304 w 393"/>
                <a:gd name="T113" fmla="*/ 189 h 223"/>
                <a:gd name="T114" fmla="*/ 297 w 393"/>
                <a:gd name="T115" fmla="*/ 210 h 223"/>
                <a:gd name="T116" fmla="*/ 297 w 393"/>
                <a:gd name="T117" fmla="*/ 211 h 223"/>
                <a:gd name="T118" fmla="*/ 332 w 393"/>
                <a:gd name="T119" fmla="*/ 201 h 223"/>
                <a:gd name="T120" fmla="*/ 257 w 393"/>
                <a:gd name="T121" fmla="*/ 12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" h="223">
                  <a:moveTo>
                    <a:pt x="340" y="167"/>
                  </a:moveTo>
                  <a:cubicBezTo>
                    <a:pt x="347" y="180"/>
                    <a:pt x="362" y="194"/>
                    <a:pt x="378" y="184"/>
                  </a:cubicBezTo>
                  <a:cubicBezTo>
                    <a:pt x="384" y="180"/>
                    <a:pt x="387" y="173"/>
                    <a:pt x="384" y="166"/>
                  </a:cubicBezTo>
                  <a:cubicBezTo>
                    <a:pt x="378" y="155"/>
                    <a:pt x="366" y="163"/>
                    <a:pt x="370" y="168"/>
                  </a:cubicBezTo>
                  <a:cubicBezTo>
                    <a:pt x="372" y="169"/>
                    <a:pt x="375" y="166"/>
                    <a:pt x="375" y="165"/>
                  </a:cubicBezTo>
                  <a:cubicBezTo>
                    <a:pt x="376" y="172"/>
                    <a:pt x="368" y="174"/>
                    <a:pt x="366" y="168"/>
                  </a:cubicBezTo>
                  <a:cubicBezTo>
                    <a:pt x="363" y="160"/>
                    <a:pt x="373" y="154"/>
                    <a:pt x="380" y="158"/>
                  </a:cubicBezTo>
                  <a:cubicBezTo>
                    <a:pt x="393" y="164"/>
                    <a:pt x="390" y="181"/>
                    <a:pt x="380" y="188"/>
                  </a:cubicBezTo>
                  <a:cubicBezTo>
                    <a:pt x="366" y="196"/>
                    <a:pt x="352" y="191"/>
                    <a:pt x="343" y="180"/>
                  </a:cubicBezTo>
                  <a:cubicBezTo>
                    <a:pt x="343" y="183"/>
                    <a:pt x="343" y="187"/>
                    <a:pt x="342" y="191"/>
                  </a:cubicBezTo>
                  <a:cubicBezTo>
                    <a:pt x="338" y="204"/>
                    <a:pt x="328" y="213"/>
                    <a:pt x="318" y="216"/>
                  </a:cubicBezTo>
                  <a:cubicBezTo>
                    <a:pt x="304" y="220"/>
                    <a:pt x="288" y="214"/>
                    <a:pt x="284" y="200"/>
                  </a:cubicBezTo>
                  <a:cubicBezTo>
                    <a:pt x="280" y="188"/>
                    <a:pt x="285" y="172"/>
                    <a:pt x="303" y="173"/>
                  </a:cubicBezTo>
                  <a:cubicBezTo>
                    <a:pt x="298" y="166"/>
                    <a:pt x="290" y="160"/>
                    <a:pt x="282" y="157"/>
                  </a:cubicBezTo>
                  <a:cubicBezTo>
                    <a:pt x="264" y="152"/>
                    <a:pt x="243" y="159"/>
                    <a:pt x="232" y="173"/>
                  </a:cubicBezTo>
                  <a:cubicBezTo>
                    <a:pt x="222" y="186"/>
                    <a:pt x="220" y="207"/>
                    <a:pt x="237" y="215"/>
                  </a:cubicBezTo>
                  <a:cubicBezTo>
                    <a:pt x="244" y="217"/>
                    <a:pt x="251" y="215"/>
                    <a:pt x="254" y="210"/>
                  </a:cubicBezTo>
                  <a:cubicBezTo>
                    <a:pt x="260" y="199"/>
                    <a:pt x="247" y="194"/>
                    <a:pt x="246" y="200"/>
                  </a:cubicBezTo>
                  <a:cubicBezTo>
                    <a:pt x="246" y="202"/>
                    <a:pt x="250" y="203"/>
                    <a:pt x="251" y="202"/>
                  </a:cubicBezTo>
                  <a:cubicBezTo>
                    <a:pt x="246" y="207"/>
                    <a:pt x="241" y="201"/>
                    <a:pt x="245" y="197"/>
                  </a:cubicBezTo>
                  <a:cubicBezTo>
                    <a:pt x="250" y="191"/>
                    <a:pt x="258" y="197"/>
                    <a:pt x="259" y="203"/>
                  </a:cubicBezTo>
                  <a:cubicBezTo>
                    <a:pt x="261" y="216"/>
                    <a:pt x="246" y="223"/>
                    <a:pt x="236" y="218"/>
                  </a:cubicBezTo>
                  <a:cubicBezTo>
                    <a:pt x="235" y="218"/>
                    <a:pt x="234" y="217"/>
                    <a:pt x="234" y="217"/>
                  </a:cubicBezTo>
                  <a:cubicBezTo>
                    <a:pt x="233" y="217"/>
                    <a:pt x="233" y="217"/>
                    <a:pt x="233" y="217"/>
                  </a:cubicBezTo>
                  <a:cubicBezTo>
                    <a:pt x="217" y="206"/>
                    <a:pt x="218" y="185"/>
                    <a:pt x="228" y="172"/>
                  </a:cubicBezTo>
                  <a:cubicBezTo>
                    <a:pt x="239" y="157"/>
                    <a:pt x="260" y="148"/>
                    <a:pt x="279" y="152"/>
                  </a:cubicBezTo>
                  <a:cubicBezTo>
                    <a:pt x="277" y="152"/>
                    <a:pt x="275" y="151"/>
                    <a:pt x="273" y="150"/>
                  </a:cubicBezTo>
                  <a:cubicBezTo>
                    <a:pt x="218" y="132"/>
                    <a:pt x="194" y="163"/>
                    <a:pt x="186" y="185"/>
                  </a:cubicBezTo>
                  <a:cubicBezTo>
                    <a:pt x="182" y="205"/>
                    <a:pt x="165" y="216"/>
                    <a:pt x="145" y="217"/>
                  </a:cubicBezTo>
                  <a:cubicBezTo>
                    <a:pt x="108" y="219"/>
                    <a:pt x="69" y="204"/>
                    <a:pt x="42" y="178"/>
                  </a:cubicBezTo>
                  <a:cubicBezTo>
                    <a:pt x="48" y="194"/>
                    <a:pt x="44" y="214"/>
                    <a:pt x="23" y="217"/>
                  </a:cubicBezTo>
                  <a:cubicBezTo>
                    <a:pt x="13" y="219"/>
                    <a:pt x="0" y="208"/>
                    <a:pt x="6" y="197"/>
                  </a:cubicBezTo>
                  <a:cubicBezTo>
                    <a:pt x="8" y="192"/>
                    <a:pt x="17" y="189"/>
                    <a:pt x="21" y="195"/>
                  </a:cubicBezTo>
                  <a:cubicBezTo>
                    <a:pt x="23" y="200"/>
                    <a:pt x="17" y="204"/>
                    <a:pt x="14" y="198"/>
                  </a:cubicBezTo>
                  <a:cubicBezTo>
                    <a:pt x="14" y="199"/>
                    <a:pt x="18" y="200"/>
                    <a:pt x="19" y="198"/>
                  </a:cubicBezTo>
                  <a:cubicBezTo>
                    <a:pt x="19" y="192"/>
                    <a:pt x="6" y="193"/>
                    <a:pt x="8" y="204"/>
                  </a:cubicBezTo>
                  <a:cubicBezTo>
                    <a:pt x="10" y="211"/>
                    <a:pt x="16" y="214"/>
                    <a:pt x="23" y="214"/>
                  </a:cubicBezTo>
                  <a:cubicBezTo>
                    <a:pt x="45" y="210"/>
                    <a:pt x="44" y="184"/>
                    <a:pt x="34" y="169"/>
                  </a:cubicBezTo>
                  <a:cubicBezTo>
                    <a:pt x="33" y="168"/>
                    <a:pt x="32" y="167"/>
                    <a:pt x="31" y="166"/>
                  </a:cubicBezTo>
                  <a:cubicBezTo>
                    <a:pt x="11" y="142"/>
                    <a:pt x="1" y="109"/>
                    <a:pt x="8" y="81"/>
                  </a:cubicBezTo>
                  <a:cubicBezTo>
                    <a:pt x="10" y="71"/>
                    <a:pt x="15" y="62"/>
                    <a:pt x="22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6" y="51"/>
                    <a:pt x="29" y="48"/>
                    <a:pt x="32" y="43"/>
                  </a:cubicBezTo>
                  <a:cubicBezTo>
                    <a:pt x="39" y="33"/>
                    <a:pt x="38" y="21"/>
                    <a:pt x="30" y="11"/>
                  </a:cubicBezTo>
                  <a:cubicBezTo>
                    <a:pt x="24" y="7"/>
                    <a:pt x="17" y="6"/>
                    <a:pt x="11" y="10"/>
                  </a:cubicBezTo>
                  <a:cubicBezTo>
                    <a:pt x="2" y="19"/>
                    <a:pt x="13" y="29"/>
                    <a:pt x="16" y="23"/>
                  </a:cubicBezTo>
                  <a:cubicBezTo>
                    <a:pt x="17" y="21"/>
                    <a:pt x="13" y="19"/>
                    <a:pt x="12" y="20"/>
                  </a:cubicBezTo>
                  <a:cubicBezTo>
                    <a:pt x="18" y="16"/>
                    <a:pt x="21" y="24"/>
                    <a:pt x="16" y="27"/>
                  </a:cubicBezTo>
                  <a:cubicBezTo>
                    <a:pt x="9" y="30"/>
                    <a:pt x="3" y="22"/>
                    <a:pt x="4" y="16"/>
                  </a:cubicBezTo>
                  <a:cubicBezTo>
                    <a:pt x="6" y="1"/>
                    <a:pt x="24" y="0"/>
                    <a:pt x="32" y="8"/>
                  </a:cubicBezTo>
                  <a:cubicBezTo>
                    <a:pt x="44" y="21"/>
                    <a:pt x="42" y="36"/>
                    <a:pt x="34" y="48"/>
                  </a:cubicBezTo>
                  <a:cubicBezTo>
                    <a:pt x="37" y="47"/>
                    <a:pt x="41" y="46"/>
                    <a:pt x="45" y="46"/>
                  </a:cubicBezTo>
                  <a:cubicBezTo>
                    <a:pt x="63" y="45"/>
                    <a:pt x="76" y="56"/>
                    <a:pt x="77" y="71"/>
                  </a:cubicBezTo>
                  <a:cubicBezTo>
                    <a:pt x="77" y="82"/>
                    <a:pt x="72" y="89"/>
                    <a:pt x="63" y="94"/>
                  </a:cubicBezTo>
                  <a:cubicBezTo>
                    <a:pt x="53" y="99"/>
                    <a:pt x="45" y="94"/>
                    <a:pt x="41" y="88"/>
                  </a:cubicBezTo>
                  <a:cubicBezTo>
                    <a:pt x="40" y="90"/>
                    <a:pt x="39" y="92"/>
                    <a:pt x="39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39" y="97"/>
                    <a:pt x="39" y="97"/>
                    <a:pt x="39" y="97"/>
                  </a:cubicBezTo>
                  <a:cubicBezTo>
                    <a:pt x="39" y="97"/>
                    <a:pt x="39" y="97"/>
                    <a:pt x="39" y="97"/>
                  </a:cubicBezTo>
                  <a:cubicBezTo>
                    <a:pt x="37" y="117"/>
                    <a:pt x="51" y="132"/>
                    <a:pt x="67" y="139"/>
                  </a:cubicBezTo>
                  <a:cubicBezTo>
                    <a:pt x="78" y="143"/>
                    <a:pt x="89" y="143"/>
                    <a:pt x="100" y="137"/>
                  </a:cubicBezTo>
                  <a:cubicBezTo>
                    <a:pt x="109" y="132"/>
                    <a:pt x="113" y="124"/>
                    <a:pt x="111" y="113"/>
                  </a:cubicBezTo>
                  <a:cubicBezTo>
                    <a:pt x="109" y="107"/>
                    <a:pt x="103" y="102"/>
                    <a:pt x="97" y="103"/>
                  </a:cubicBezTo>
                  <a:cubicBezTo>
                    <a:pt x="86" y="105"/>
                    <a:pt x="89" y="118"/>
                    <a:pt x="95" y="116"/>
                  </a:cubicBezTo>
                  <a:cubicBezTo>
                    <a:pt x="96" y="115"/>
                    <a:pt x="94" y="110"/>
                    <a:pt x="93" y="111"/>
                  </a:cubicBezTo>
                  <a:cubicBezTo>
                    <a:pt x="100" y="111"/>
                    <a:pt x="98" y="119"/>
                    <a:pt x="92" y="119"/>
                  </a:cubicBezTo>
                  <a:cubicBezTo>
                    <a:pt x="85" y="117"/>
                    <a:pt x="85" y="108"/>
                    <a:pt x="89" y="104"/>
                  </a:cubicBezTo>
                  <a:cubicBezTo>
                    <a:pt x="98" y="94"/>
                    <a:pt x="112" y="102"/>
                    <a:pt x="115" y="113"/>
                  </a:cubicBezTo>
                  <a:cubicBezTo>
                    <a:pt x="117" y="124"/>
                    <a:pt x="113" y="134"/>
                    <a:pt x="102" y="140"/>
                  </a:cubicBezTo>
                  <a:cubicBezTo>
                    <a:pt x="91" y="147"/>
                    <a:pt x="78" y="147"/>
                    <a:pt x="66" y="142"/>
                  </a:cubicBezTo>
                  <a:cubicBezTo>
                    <a:pt x="55" y="138"/>
                    <a:pt x="44" y="130"/>
                    <a:pt x="39" y="118"/>
                  </a:cubicBezTo>
                  <a:cubicBezTo>
                    <a:pt x="44" y="142"/>
                    <a:pt x="62" y="159"/>
                    <a:pt x="86" y="163"/>
                  </a:cubicBezTo>
                  <a:cubicBezTo>
                    <a:pt x="92" y="164"/>
                    <a:pt x="98" y="164"/>
                    <a:pt x="104" y="163"/>
                  </a:cubicBezTo>
                  <a:cubicBezTo>
                    <a:pt x="160" y="156"/>
                    <a:pt x="187" y="111"/>
                    <a:pt x="257" y="116"/>
                  </a:cubicBezTo>
                  <a:cubicBezTo>
                    <a:pt x="286" y="118"/>
                    <a:pt x="313" y="130"/>
                    <a:pt x="329" y="150"/>
                  </a:cubicBezTo>
                  <a:cubicBezTo>
                    <a:pt x="334" y="155"/>
                    <a:pt x="338" y="161"/>
                    <a:pt x="340" y="167"/>
                  </a:cubicBezTo>
                  <a:close/>
                  <a:moveTo>
                    <a:pt x="27" y="56"/>
                  </a:moveTo>
                  <a:cubicBezTo>
                    <a:pt x="26" y="56"/>
                    <a:pt x="25" y="57"/>
                    <a:pt x="25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18" y="64"/>
                    <a:pt x="14" y="73"/>
                    <a:pt x="11" y="82"/>
                  </a:cubicBezTo>
                  <a:cubicBezTo>
                    <a:pt x="6" y="109"/>
                    <a:pt x="15" y="140"/>
                    <a:pt x="34" y="164"/>
                  </a:cubicBezTo>
                  <a:cubicBezTo>
                    <a:pt x="60" y="195"/>
                    <a:pt x="104" y="215"/>
                    <a:pt x="145" y="213"/>
                  </a:cubicBezTo>
                  <a:cubicBezTo>
                    <a:pt x="163" y="212"/>
                    <a:pt x="179" y="203"/>
                    <a:pt x="183" y="185"/>
                  </a:cubicBezTo>
                  <a:cubicBezTo>
                    <a:pt x="185" y="170"/>
                    <a:pt x="178" y="157"/>
                    <a:pt x="166" y="154"/>
                  </a:cubicBezTo>
                  <a:cubicBezTo>
                    <a:pt x="166" y="154"/>
                    <a:pt x="166" y="154"/>
                    <a:pt x="166" y="154"/>
                  </a:cubicBezTo>
                  <a:cubicBezTo>
                    <a:pt x="158" y="152"/>
                    <a:pt x="149" y="155"/>
                    <a:pt x="144" y="162"/>
                  </a:cubicBezTo>
                  <a:cubicBezTo>
                    <a:pt x="141" y="168"/>
                    <a:pt x="141" y="175"/>
                    <a:pt x="146" y="179"/>
                  </a:cubicBezTo>
                  <a:cubicBezTo>
                    <a:pt x="154" y="186"/>
                    <a:pt x="161" y="176"/>
                    <a:pt x="156" y="173"/>
                  </a:cubicBezTo>
                  <a:cubicBezTo>
                    <a:pt x="154" y="173"/>
                    <a:pt x="153" y="177"/>
                    <a:pt x="153" y="177"/>
                  </a:cubicBezTo>
                  <a:cubicBezTo>
                    <a:pt x="150" y="172"/>
                    <a:pt x="157" y="168"/>
                    <a:pt x="160" y="172"/>
                  </a:cubicBezTo>
                  <a:cubicBezTo>
                    <a:pt x="164" y="182"/>
                    <a:pt x="154" y="186"/>
                    <a:pt x="148" y="186"/>
                  </a:cubicBezTo>
                  <a:cubicBezTo>
                    <a:pt x="121" y="186"/>
                    <a:pt x="93" y="177"/>
                    <a:pt x="70" y="164"/>
                  </a:cubicBezTo>
                  <a:cubicBezTo>
                    <a:pt x="51" y="153"/>
                    <a:pt x="35" y="135"/>
                    <a:pt x="34" y="110"/>
                  </a:cubicBezTo>
                  <a:cubicBezTo>
                    <a:pt x="34" y="103"/>
                    <a:pt x="34" y="92"/>
                    <a:pt x="39" y="79"/>
                  </a:cubicBezTo>
                  <a:cubicBezTo>
                    <a:pt x="41" y="74"/>
                    <a:pt x="49" y="69"/>
                    <a:pt x="54" y="74"/>
                  </a:cubicBezTo>
                  <a:cubicBezTo>
                    <a:pt x="58" y="78"/>
                    <a:pt x="52" y="84"/>
                    <a:pt x="48" y="79"/>
                  </a:cubicBezTo>
                  <a:cubicBezTo>
                    <a:pt x="48" y="80"/>
                    <a:pt x="53" y="79"/>
                    <a:pt x="52" y="77"/>
                  </a:cubicBezTo>
                  <a:cubicBezTo>
                    <a:pt x="51" y="72"/>
                    <a:pt x="39" y="77"/>
                    <a:pt x="45" y="87"/>
                  </a:cubicBezTo>
                  <a:cubicBezTo>
                    <a:pt x="48" y="92"/>
                    <a:pt x="55" y="93"/>
                    <a:pt x="61" y="91"/>
                  </a:cubicBezTo>
                  <a:cubicBezTo>
                    <a:pt x="69" y="87"/>
                    <a:pt x="74" y="79"/>
                    <a:pt x="73" y="70"/>
                  </a:cubicBezTo>
                  <a:cubicBezTo>
                    <a:pt x="71" y="58"/>
                    <a:pt x="60" y="49"/>
                    <a:pt x="45" y="49"/>
                  </a:cubicBezTo>
                  <a:cubicBezTo>
                    <a:pt x="38" y="50"/>
                    <a:pt x="32" y="52"/>
                    <a:pt x="27" y="56"/>
                  </a:cubicBezTo>
                  <a:close/>
                  <a:moveTo>
                    <a:pt x="104" y="167"/>
                  </a:moveTo>
                  <a:cubicBezTo>
                    <a:pt x="98" y="167"/>
                    <a:pt x="92" y="167"/>
                    <a:pt x="85" y="166"/>
                  </a:cubicBezTo>
                  <a:cubicBezTo>
                    <a:pt x="81" y="165"/>
                    <a:pt x="80" y="165"/>
                    <a:pt x="77" y="164"/>
                  </a:cubicBezTo>
                  <a:cubicBezTo>
                    <a:pt x="97" y="175"/>
                    <a:pt x="121" y="181"/>
                    <a:pt x="143" y="182"/>
                  </a:cubicBezTo>
                  <a:cubicBezTo>
                    <a:pt x="137" y="176"/>
                    <a:pt x="137" y="165"/>
                    <a:pt x="143" y="158"/>
                  </a:cubicBezTo>
                  <a:cubicBezTo>
                    <a:pt x="143" y="158"/>
                    <a:pt x="143" y="158"/>
                    <a:pt x="143" y="158"/>
                  </a:cubicBezTo>
                  <a:cubicBezTo>
                    <a:pt x="143" y="158"/>
                    <a:pt x="143" y="158"/>
                    <a:pt x="143" y="158"/>
                  </a:cubicBezTo>
                  <a:cubicBezTo>
                    <a:pt x="157" y="141"/>
                    <a:pt x="184" y="152"/>
                    <a:pt x="187" y="174"/>
                  </a:cubicBezTo>
                  <a:cubicBezTo>
                    <a:pt x="197" y="153"/>
                    <a:pt x="224" y="129"/>
                    <a:pt x="273" y="146"/>
                  </a:cubicBezTo>
                  <a:cubicBezTo>
                    <a:pt x="304" y="157"/>
                    <a:pt x="325" y="189"/>
                    <a:pt x="307" y="194"/>
                  </a:cubicBezTo>
                  <a:cubicBezTo>
                    <a:pt x="300" y="194"/>
                    <a:pt x="298" y="185"/>
                    <a:pt x="305" y="184"/>
                  </a:cubicBezTo>
                  <a:cubicBezTo>
                    <a:pt x="304" y="184"/>
                    <a:pt x="303" y="188"/>
                    <a:pt x="304" y="189"/>
                  </a:cubicBezTo>
                  <a:cubicBezTo>
                    <a:pt x="310" y="191"/>
                    <a:pt x="313" y="178"/>
                    <a:pt x="302" y="177"/>
                  </a:cubicBezTo>
                  <a:cubicBezTo>
                    <a:pt x="282" y="176"/>
                    <a:pt x="284" y="202"/>
                    <a:pt x="297" y="210"/>
                  </a:cubicBezTo>
                  <a:cubicBezTo>
                    <a:pt x="297" y="210"/>
                    <a:pt x="297" y="210"/>
                    <a:pt x="297" y="21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08" y="217"/>
                    <a:pt x="323" y="214"/>
                    <a:pt x="332" y="201"/>
                  </a:cubicBezTo>
                  <a:cubicBezTo>
                    <a:pt x="343" y="185"/>
                    <a:pt x="338" y="166"/>
                    <a:pt x="326" y="152"/>
                  </a:cubicBezTo>
                  <a:cubicBezTo>
                    <a:pt x="310" y="134"/>
                    <a:pt x="288" y="123"/>
                    <a:pt x="257" y="120"/>
                  </a:cubicBezTo>
                  <a:cubicBezTo>
                    <a:pt x="192" y="114"/>
                    <a:pt x="160" y="160"/>
                    <a:pt x="104" y="167"/>
                  </a:cubicBez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366169" y="4113492"/>
            <a:ext cx="7478712" cy="717550"/>
            <a:chOff x="2303463" y="3700463"/>
            <a:chExt cx="7478712" cy="7175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Freeform 14"/>
            <p:cNvSpPr>
              <a:spLocks noEditPoints="1"/>
            </p:cNvSpPr>
            <p:nvPr/>
          </p:nvSpPr>
          <p:spPr bwMode="auto">
            <a:xfrm>
              <a:off x="4800600" y="3700463"/>
              <a:ext cx="1260475" cy="717550"/>
            </a:xfrm>
            <a:custGeom>
              <a:avLst/>
              <a:gdLst>
                <a:gd name="T0" fmla="*/ 7 w 208"/>
                <a:gd name="T1" fmla="*/ 21 h 118"/>
                <a:gd name="T2" fmla="*/ 12 w 208"/>
                <a:gd name="T3" fmla="*/ 29 h 118"/>
                <a:gd name="T4" fmla="*/ 14 w 208"/>
                <a:gd name="T5" fmla="*/ 29 h 118"/>
                <a:gd name="T6" fmla="*/ 6 w 208"/>
                <a:gd name="T7" fmla="*/ 19 h 118"/>
                <a:gd name="T8" fmla="*/ 27 w 208"/>
                <a:gd name="T9" fmla="*/ 17 h 118"/>
                <a:gd name="T10" fmla="*/ 57 w 208"/>
                <a:gd name="T11" fmla="*/ 12 h 118"/>
                <a:gd name="T12" fmla="*/ 59 w 208"/>
                <a:gd name="T13" fmla="*/ 35 h 118"/>
                <a:gd name="T14" fmla="*/ 82 w 208"/>
                <a:gd name="T15" fmla="*/ 4 h 118"/>
                <a:gd name="T16" fmla="*/ 77 w 208"/>
                <a:gd name="T17" fmla="*/ 12 h 118"/>
                <a:gd name="T18" fmla="*/ 78 w 208"/>
                <a:gd name="T19" fmla="*/ 14 h 118"/>
                <a:gd name="T20" fmla="*/ 83 w 208"/>
                <a:gd name="T21" fmla="*/ 2 h 118"/>
                <a:gd name="T22" fmla="*/ 84 w 208"/>
                <a:gd name="T23" fmla="*/ 3 h 118"/>
                <a:gd name="T24" fmla="*/ 60 w 208"/>
                <a:gd name="T25" fmla="*/ 37 h 118"/>
                <a:gd name="T26" fmla="*/ 109 w 208"/>
                <a:gd name="T27" fmla="*/ 20 h 118"/>
                <a:gd name="T28" fmla="*/ 185 w 208"/>
                <a:gd name="T29" fmla="*/ 24 h 118"/>
                <a:gd name="T30" fmla="*/ 205 w 208"/>
                <a:gd name="T31" fmla="*/ 14 h 118"/>
                <a:gd name="T32" fmla="*/ 200 w 208"/>
                <a:gd name="T33" fmla="*/ 13 h 118"/>
                <a:gd name="T34" fmla="*/ 203 w 208"/>
                <a:gd name="T35" fmla="*/ 10 h 118"/>
                <a:gd name="T36" fmla="*/ 190 w 208"/>
                <a:gd name="T37" fmla="*/ 29 h 118"/>
                <a:gd name="T38" fmla="*/ 204 w 208"/>
                <a:gd name="T39" fmla="*/ 75 h 118"/>
                <a:gd name="T40" fmla="*/ 196 w 208"/>
                <a:gd name="T41" fmla="*/ 89 h 118"/>
                <a:gd name="T42" fmla="*/ 192 w 208"/>
                <a:gd name="T43" fmla="*/ 112 h 118"/>
                <a:gd name="T44" fmla="*/ 199 w 208"/>
                <a:gd name="T45" fmla="*/ 106 h 118"/>
                <a:gd name="T46" fmla="*/ 199 w 208"/>
                <a:gd name="T47" fmla="*/ 104 h 118"/>
                <a:gd name="T48" fmla="*/ 190 w 208"/>
                <a:gd name="T49" fmla="*/ 114 h 118"/>
                <a:gd name="T50" fmla="*/ 184 w 208"/>
                <a:gd name="T51" fmla="*/ 94 h 118"/>
                <a:gd name="T52" fmla="*/ 174 w 208"/>
                <a:gd name="T53" fmla="*/ 68 h 118"/>
                <a:gd name="T54" fmla="*/ 187 w 208"/>
                <a:gd name="T55" fmla="*/ 68 h 118"/>
                <a:gd name="T56" fmla="*/ 187 w 208"/>
                <a:gd name="T57" fmla="*/ 67 h 118"/>
                <a:gd name="T58" fmla="*/ 172 w 208"/>
                <a:gd name="T59" fmla="*/ 45 h 118"/>
                <a:gd name="T60" fmla="*/ 149 w 208"/>
                <a:gd name="T61" fmla="*/ 58 h 118"/>
                <a:gd name="T62" fmla="*/ 158 w 208"/>
                <a:gd name="T63" fmla="*/ 57 h 118"/>
                <a:gd name="T64" fmla="*/ 159 w 208"/>
                <a:gd name="T65" fmla="*/ 55 h 118"/>
                <a:gd name="T66" fmla="*/ 147 w 208"/>
                <a:gd name="T67" fmla="*/ 58 h 118"/>
                <a:gd name="T68" fmla="*/ 173 w 208"/>
                <a:gd name="T69" fmla="*/ 43 h 118"/>
                <a:gd name="T70" fmla="*/ 162 w 208"/>
                <a:gd name="T71" fmla="*/ 32 h 118"/>
                <a:gd name="T72" fmla="*/ 72 w 208"/>
                <a:gd name="T73" fmla="*/ 57 h 118"/>
                <a:gd name="T74" fmla="*/ 28 w 208"/>
                <a:gd name="T75" fmla="*/ 30 h 118"/>
                <a:gd name="T76" fmla="*/ 195 w 208"/>
                <a:gd name="T77" fmla="*/ 88 h 118"/>
                <a:gd name="T78" fmla="*/ 202 w 208"/>
                <a:gd name="T79" fmla="*/ 74 h 118"/>
                <a:gd name="T80" fmla="*/ 131 w 208"/>
                <a:gd name="T81" fmla="*/ 5 h 118"/>
                <a:gd name="T82" fmla="*/ 120 w 208"/>
                <a:gd name="T83" fmla="*/ 36 h 118"/>
                <a:gd name="T84" fmla="*/ 131 w 208"/>
                <a:gd name="T85" fmla="*/ 32 h 118"/>
                <a:gd name="T86" fmla="*/ 125 w 208"/>
                <a:gd name="T87" fmla="*/ 26 h 118"/>
                <a:gd name="T88" fmla="*/ 123 w 208"/>
                <a:gd name="T89" fmla="*/ 27 h 118"/>
                <a:gd name="T90" fmla="*/ 170 w 208"/>
                <a:gd name="T91" fmla="*/ 31 h 118"/>
                <a:gd name="T92" fmla="*/ 187 w 208"/>
                <a:gd name="T93" fmla="*/ 76 h 118"/>
                <a:gd name="T94" fmla="*/ 182 w 208"/>
                <a:gd name="T95" fmla="*/ 76 h 118"/>
                <a:gd name="T96" fmla="*/ 184 w 208"/>
                <a:gd name="T97" fmla="*/ 72 h 118"/>
                <a:gd name="T98" fmla="*/ 169 w 208"/>
                <a:gd name="T99" fmla="*/ 81 h 118"/>
                <a:gd name="T100" fmla="*/ 193 w 208"/>
                <a:gd name="T101" fmla="*/ 89 h 118"/>
                <a:gd name="T102" fmla="*/ 162 w 208"/>
                <a:gd name="T103" fmla="*/ 30 h 118"/>
                <a:gd name="T104" fmla="*/ 132 w 208"/>
                <a:gd name="T105" fmla="*/ 22 h 118"/>
                <a:gd name="T106" fmla="*/ 132 w 208"/>
                <a:gd name="T107" fmla="*/ 34 h 118"/>
                <a:gd name="T108" fmla="*/ 109 w 208"/>
                <a:gd name="T109" fmla="*/ 26 h 118"/>
                <a:gd name="T110" fmla="*/ 45 w 208"/>
                <a:gd name="T111" fmla="*/ 15 h 118"/>
                <a:gd name="T112" fmla="*/ 47 w 208"/>
                <a:gd name="T113" fmla="*/ 18 h 118"/>
                <a:gd name="T114" fmla="*/ 51 w 208"/>
                <a:gd name="T115" fmla="*/ 7 h 118"/>
                <a:gd name="T116" fmla="*/ 50 w 208"/>
                <a:gd name="T117" fmla="*/ 7 h 118"/>
                <a:gd name="T118" fmla="*/ 32 w 208"/>
                <a:gd name="T119" fmla="*/ 12 h 118"/>
                <a:gd name="T120" fmla="*/ 71 w 208"/>
                <a:gd name="T121" fmla="*/ 5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8" h="118">
                  <a:moveTo>
                    <a:pt x="28" y="30"/>
                  </a:moveTo>
                  <a:cubicBezTo>
                    <a:pt x="24" y="23"/>
                    <a:pt x="16" y="15"/>
                    <a:pt x="7" y="21"/>
                  </a:cubicBezTo>
                  <a:cubicBezTo>
                    <a:pt x="4" y="23"/>
                    <a:pt x="3" y="27"/>
                    <a:pt x="5" y="30"/>
                  </a:cubicBezTo>
                  <a:cubicBezTo>
                    <a:pt x="8" y="36"/>
                    <a:pt x="14" y="32"/>
                    <a:pt x="12" y="29"/>
                  </a:cubicBezTo>
                  <a:cubicBezTo>
                    <a:pt x="11" y="28"/>
                    <a:pt x="9" y="30"/>
                    <a:pt x="9" y="31"/>
                  </a:cubicBezTo>
                  <a:cubicBezTo>
                    <a:pt x="8" y="27"/>
                    <a:pt x="13" y="26"/>
                    <a:pt x="14" y="29"/>
                  </a:cubicBezTo>
                  <a:cubicBezTo>
                    <a:pt x="16" y="33"/>
                    <a:pt x="10" y="36"/>
                    <a:pt x="6" y="35"/>
                  </a:cubicBezTo>
                  <a:cubicBezTo>
                    <a:pt x="0" y="31"/>
                    <a:pt x="1" y="22"/>
                    <a:pt x="6" y="19"/>
                  </a:cubicBezTo>
                  <a:cubicBezTo>
                    <a:pt x="14" y="14"/>
                    <a:pt x="21" y="17"/>
                    <a:pt x="26" y="23"/>
                  </a:cubicBezTo>
                  <a:cubicBezTo>
                    <a:pt x="26" y="21"/>
                    <a:pt x="26" y="19"/>
                    <a:pt x="27" y="17"/>
                  </a:cubicBezTo>
                  <a:cubicBezTo>
                    <a:pt x="29" y="10"/>
                    <a:pt x="34" y="5"/>
                    <a:pt x="40" y="4"/>
                  </a:cubicBezTo>
                  <a:cubicBezTo>
                    <a:pt x="47" y="2"/>
                    <a:pt x="55" y="5"/>
                    <a:pt x="57" y="12"/>
                  </a:cubicBezTo>
                  <a:cubicBezTo>
                    <a:pt x="60" y="19"/>
                    <a:pt x="57" y="27"/>
                    <a:pt x="47" y="26"/>
                  </a:cubicBezTo>
                  <a:cubicBezTo>
                    <a:pt x="50" y="30"/>
                    <a:pt x="54" y="33"/>
                    <a:pt x="59" y="35"/>
                  </a:cubicBezTo>
                  <a:cubicBezTo>
                    <a:pt x="68" y="38"/>
                    <a:pt x="79" y="34"/>
                    <a:pt x="85" y="26"/>
                  </a:cubicBezTo>
                  <a:cubicBezTo>
                    <a:pt x="90" y="20"/>
                    <a:pt x="91" y="9"/>
                    <a:pt x="82" y="4"/>
                  </a:cubicBezTo>
                  <a:cubicBezTo>
                    <a:pt x="79" y="3"/>
                    <a:pt x="75" y="4"/>
                    <a:pt x="73" y="7"/>
                  </a:cubicBezTo>
                  <a:cubicBezTo>
                    <a:pt x="70" y="13"/>
                    <a:pt x="77" y="15"/>
                    <a:pt x="77" y="12"/>
                  </a:cubicBezTo>
                  <a:cubicBezTo>
                    <a:pt x="78" y="11"/>
                    <a:pt x="75" y="11"/>
                    <a:pt x="75" y="11"/>
                  </a:cubicBezTo>
                  <a:cubicBezTo>
                    <a:pt x="77" y="9"/>
                    <a:pt x="80" y="12"/>
                    <a:pt x="78" y="14"/>
                  </a:cubicBezTo>
                  <a:cubicBezTo>
                    <a:pt x="75" y="17"/>
                    <a:pt x="71" y="14"/>
                    <a:pt x="71" y="11"/>
                  </a:cubicBezTo>
                  <a:cubicBezTo>
                    <a:pt x="69" y="4"/>
                    <a:pt x="78" y="0"/>
                    <a:pt x="83" y="2"/>
                  </a:cubicBezTo>
                  <a:cubicBezTo>
                    <a:pt x="83" y="3"/>
                    <a:pt x="84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93" y="9"/>
                    <a:pt x="92" y="20"/>
                    <a:pt x="87" y="27"/>
                  </a:cubicBezTo>
                  <a:cubicBezTo>
                    <a:pt x="81" y="35"/>
                    <a:pt x="70" y="40"/>
                    <a:pt x="60" y="37"/>
                  </a:cubicBezTo>
                  <a:cubicBezTo>
                    <a:pt x="61" y="38"/>
                    <a:pt x="62" y="38"/>
                    <a:pt x="63" y="39"/>
                  </a:cubicBezTo>
                  <a:cubicBezTo>
                    <a:pt x="92" y="48"/>
                    <a:pt x="105" y="32"/>
                    <a:pt x="109" y="20"/>
                  </a:cubicBezTo>
                  <a:cubicBezTo>
                    <a:pt x="111" y="10"/>
                    <a:pt x="120" y="4"/>
                    <a:pt x="131" y="3"/>
                  </a:cubicBezTo>
                  <a:cubicBezTo>
                    <a:pt x="150" y="2"/>
                    <a:pt x="171" y="10"/>
                    <a:pt x="185" y="24"/>
                  </a:cubicBezTo>
                  <a:cubicBezTo>
                    <a:pt x="182" y="15"/>
                    <a:pt x="184" y="5"/>
                    <a:pt x="195" y="3"/>
                  </a:cubicBezTo>
                  <a:cubicBezTo>
                    <a:pt x="201" y="2"/>
                    <a:pt x="208" y="8"/>
                    <a:pt x="205" y="14"/>
                  </a:cubicBezTo>
                  <a:cubicBezTo>
                    <a:pt x="203" y="17"/>
                    <a:pt x="199" y="18"/>
                    <a:pt x="197" y="15"/>
                  </a:cubicBezTo>
                  <a:cubicBezTo>
                    <a:pt x="195" y="12"/>
                    <a:pt x="199" y="10"/>
                    <a:pt x="200" y="13"/>
                  </a:cubicBezTo>
                  <a:cubicBezTo>
                    <a:pt x="200" y="13"/>
                    <a:pt x="198" y="12"/>
                    <a:pt x="198" y="13"/>
                  </a:cubicBezTo>
                  <a:cubicBezTo>
                    <a:pt x="198" y="17"/>
                    <a:pt x="204" y="16"/>
                    <a:pt x="203" y="10"/>
                  </a:cubicBezTo>
                  <a:cubicBezTo>
                    <a:pt x="202" y="7"/>
                    <a:pt x="199" y="5"/>
                    <a:pt x="196" y="5"/>
                  </a:cubicBezTo>
                  <a:cubicBezTo>
                    <a:pt x="184" y="7"/>
                    <a:pt x="184" y="21"/>
                    <a:pt x="190" y="29"/>
                  </a:cubicBezTo>
                  <a:cubicBezTo>
                    <a:pt x="190" y="29"/>
                    <a:pt x="191" y="30"/>
                    <a:pt x="191" y="30"/>
                  </a:cubicBezTo>
                  <a:cubicBezTo>
                    <a:pt x="202" y="43"/>
                    <a:pt x="207" y="60"/>
                    <a:pt x="204" y="75"/>
                  </a:cubicBezTo>
                  <a:cubicBezTo>
                    <a:pt x="202" y="81"/>
                    <a:pt x="200" y="86"/>
                    <a:pt x="196" y="8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4" y="91"/>
                    <a:pt x="192" y="93"/>
                    <a:pt x="191" y="95"/>
                  </a:cubicBezTo>
                  <a:cubicBezTo>
                    <a:pt x="187" y="101"/>
                    <a:pt x="187" y="107"/>
                    <a:pt x="192" y="112"/>
                  </a:cubicBezTo>
                  <a:cubicBezTo>
                    <a:pt x="195" y="115"/>
                    <a:pt x="199" y="115"/>
                    <a:pt x="202" y="113"/>
                  </a:cubicBezTo>
                  <a:cubicBezTo>
                    <a:pt x="206" y="108"/>
                    <a:pt x="201" y="103"/>
                    <a:pt x="199" y="106"/>
                  </a:cubicBezTo>
                  <a:cubicBezTo>
                    <a:pt x="199" y="107"/>
                    <a:pt x="201" y="108"/>
                    <a:pt x="201" y="108"/>
                  </a:cubicBezTo>
                  <a:cubicBezTo>
                    <a:pt x="198" y="109"/>
                    <a:pt x="196" y="105"/>
                    <a:pt x="199" y="104"/>
                  </a:cubicBezTo>
                  <a:cubicBezTo>
                    <a:pt x="203" y="102"/>
                    <a:pt x="206" y="106"/>
                    <a:pt x="205" y="110"/>
                  </a:cubicBezTo>
                  <a:cubicBezTo>
                    <a:pt x="204" y="117"/>
                    <a:pt x="195" y="118"/>
                    <a:pt x="190" y="114"/>
                  </a:cubicBezTo>
                  <a:cubicBezTo>
                    <a:pt x="184" y="107"/>
                    <a:pt x="185" y="99"/>
                    <a:pt x="190" y="93"/>
                  </a:cubicBezTo>
                  <a:cubicBezTo>
                    <a:pt x="188" y="93"/>
                    <a:pt x="186" y="94"/>
                    <a:pt x="184" y="94"/>
                  </a:cubicBezTo>
                  <a:cubicBezTo>
                    <a:pt x="174" y="94"/>
                    <a:pt x="167" y="88"/>
                    <a:pt x="167" y="80"/>
                  </a:cubicBezTo>
                  <a:cubicBezTo>
                    <a:pt x="167" y="75"/>
                    <a:pt x="169" y="71"/>
                    <a:pt x="174" y="68"/>
                  </a:cubicBezTo>
                  <a:cubicBezTo>
                    <a:pt x="180" y="66"/>
                    <a:pt x="184" y="68"/>
                    <a:pt x="186" y="72"/>
                  </a:cubicBezTo>
                  <a:cubicBezTo>
                    <a:pt x="186" y="70"/>
                    <a:pt x="187" y="69"/>
                    <a:pt x="187" y="68"/>
                  </a:cubicBezTo>
                  <a:cubicBezTo>
                    <a:pt x="187" y="68"/>
                    <a:pt x="187" y="68"/>
                    <a:pt x="187" y="68"/>
                  </a:cubicBezTo>
                  <a:cubicBezTo>
                    <a:pt x="187" y="67"/>
                    <a:pt x="187" y="67"/>
                    <a:pt x="187" y="67"/>
                  </a:cubicBezTo>
                  <a:cubicBezTo>
                    <a:pt x="187" y="67"/>
                    <a:pt x="187" y="67"/>
                    <a:pt x="187" y="67"/>
                  </a:cubicBezTo>
                  <a:cubicBezTo>
                    <a:pt x="188" y="56"/>
                    <a:pt x="180" y="48"/>
                    <a:pt x="172" y="45"/>
                  </a:cubicBezTo>
                  <a:cubicBezTo>
                    <a:pt x="167" y="42"/>
                    <a:pt x="161" y="42"/>
                    <a:pt x="155" y="46"/>
                  </a:cubicBezTo>
                  <a:cubicBezTo>
                    <a:pt x="150" y="48"/>
                    <a:pt x="148" y="53"/>
                    <a:pt x="149" y="58"/>
                  </a:cubicBezTo>
                  <a:cubicBezTo>
                    <a:pt x="150" y="61"/>
                    <a:pt x="153" y="64"/>
                    <a:pt x="156" y="63"/>
                  </a:cubicBezTo>
                  <a:cubicBezTo>
                    <a:pt x="162" y="62"/>
                    <a:pt x="160" y="56"/>
                    <a:pt x="158" y="57"/>
                  </a:cubicBezTo>
                  <a:cubicBezTo>
                    <a:pt x="157" y="57"/>
                    <a:pt x="158" y="60"/>
                    <a:pt x="158" y="59"/>
                  </a:cubicBezTo>
                  <a:cubicBezTo>
                    <a:pt x="155" y="59"/>
                    <a:pt x="156" y="55"/>
                    <a:pt x="159" y="55"/>
                  </a:cubicBezTo>
                  <a:cubicBezTo>
                    <a:pt x="163" y="56"/>
                    <a:pt x="163" y="61"/>
                    <a:pt x="161" y="63"/>
                  </a:cubicBezTo>
                  <a:cubicBezTo>
                    <a:pt x="156" y="68"/>
                    <a:pt x="148" y="64"/>
                    <a:pt x="147" y="58"/>
                  </a:cubicBezTo>
                  <a:cubicBezTo>
                    <a:pt x="145" y="52"/>
                    <a:pt x="148" y="47"/>
                    <a:pt x="153" y="44"/>
                  </a:cubicBezTo>
                  <a:cubicBezTo>
                    <a:pt x="160" y="40"/>
                    <a:pt x="167" y="40"/>
                    <a:pt x="173" y="43"/>
                  </a:cubicBezTo>
                  <a:cubicBezTo>
                    <a:pt x="179" y="45"/>
                    <a:pt x="184" y="49"/>
                    <a:pt x="187" y="56"/>
                  </a:cubicBezTo>
                  <a:cubicBezTo>
                    <a:pt x="184" y="43"/>
                    <a:pt x="175" y="34"/>
                    <a:pt x="162" y="32"/>
                  </a:cubicBezTo>
                  <a:cubicBezTo>
                    <a:pt x="159" y="31"/>
                    <a:pt x="156" y="31"/>
                    <a:pt x="153" y="32"/>
                  </a:cubicBezTo>
                  <a:cubicBezTo>
                    <a:pt x="123" y="35"/>
                    <a:pt x="109" y="59"/>
                    <a:pt x="72" y="57"/>
                  </a:cubicBezTo>
                  <a:cubicBezTo>
                    <a:pt x="56" y="56"/>
                    <a:pt x="42" y="49"/>
                    <a:pt x="33" y="39"/>
                  </a:cubicBezTo>
                  <a:cubicBezTo>
                    <a:pt x="31" y="36"/>
                    <a:pt x="29" y="33"/>
                    <a:pt x="28" y="30"/>
                  </a:cubicBezTo>
                  <a:close/>
                  <a:moveTo>
                    <a:pt x="193" y="89"/>
                  </a:moveTo>
                  <a:cubicBezTo>
                    <a:pt x="194" y="88"/>
                    <a:pt x="194" y="88"/>
                    <a:pt x="195" y="88"/>
                  </a:cubicBezTo>
                  <a:cubicBezTo>
                    <a:pt x="195" y="88"/>
                    <a:pt x="195" y="88"/>
                    <a:pt x="195" y="88"/>
                  </a:cubicBezTo>
                  <a:cubicBezTo>
                    <a:pt x="198" y="84"/>
                    <a:pt x="200" y="80"/>
                    <a:pt x="202" y="74"/>
                  </a:cubicBezTo>
                  <a:cubicBezTo>
                    <a:pt x="205" y="60"/>
                    <a:pt x="200" y="44"/>
                    <a:pt x="189" y="31"/>
                  </a:cubicBezTo>
                  <a:cubicBezTo>
                    <a:pt x="176" y="15"/>
                    <a:pt x="153" y="4"/>
                    <a:pt x="131" y="5"/>
                  </a:cubicBezTo>
                  <a:cubicBezTo>
                    <a:pt x="121" y="6"/>
                    <a:pt x="113" y="11"/>
                    <a:pt x="111" y="20"/>
                  </a:cubicBezTo>
                  <a:cubicBezTo>
                    <a:pt x="109" y="28"/>
                    <a:pt x="113" y="35"/>
                    <a:pt x="120" y="36"/>
                  </a:cubicBezTo>
                  <a:cubicBezTo>
                    <a:pt x="120" y="37"/>
                    <a:pt x="120" y="37"/>
                    <a:pt x="120" y="37"/>
                  </a:cubicBezTo>
                  <a:cubicBezTo>
                    <a:pt x="124" y="38"/>
                    <a:pt x="129" y="36"/>
                    <a:pt x="131" y="32"/>
                  </a:cubicBezTo>
                  <a:cubicBezTo>
                    <a:pt x="133" y="29"/>
                    <a:pt x="133" y="26"/>
                    <a:pt x="130" y="23"/>
                  </a:cubicBezTo>
                  <a:cubicBezTo>
                    <a:pt x="126" y="19"/>
                    <a:pt x="122" y="25"/>
                    <a:pt x="125" y="26"/>
                  </a:cubicBezTo>
                  <a:cubicBezTo>
                    <a:pt x="126" y="27"/>
                    <a:pt x="127" y="25"/>
                    <a:pt x="126" y="24"/>
                  </a:cubicBezTo>
                  <a:cubicBezTo>
                    <a:pt x="128" y="27"/>
                    <a:pt x="125" y="29"/>
                    <a:pt x="123" y="27"/>
                  </a:cubicBezTo>
                  <a:cubicBezTo>
                    <a:pt x="121" y="22"/>
                    <a:pt x="126" y="20"/>
                    <a:pt x="130" y="20"/>
                  </a:cubicBezTo>
                  <a:cubicBezTo>
                    <a:pt x="143" y="20"/>
                    <a:pt x="158" y="25"/>
                    <a:pt x="170" y="31"/>
                  </a:cubicBezTo>
                  <a:cubicBezTo>
                    <a:pt x="181" y="37"/>
                    <a:pt x="189" y="47"/>
                    <a:pt x="190" y="60"/>
                  </a:cubicBezTo>
                  <a:cubicBezTo>
                    <a:pt x="190" y="64"/>
                    <a:pt x="190" y="70"/>
                    <a:pt x="187" y="76"/>
                  </a:cubicBezTo>
                  <a:cubicBezTo>
                    <a:pt x="186" y="79"/>
                    <a:pt x="182" y="81"/>
                    <a:pt x="179" y="79"/>
                  </a:cubicBezTo>
                  <a:cubicBezTo>
                    <a:pt x="177" y="77"/>
                    <a:pt x="180" y="74"/>
                    <a:pt x="182" y="76"/>
                  </a:cubicBezTo>
                  <a:cubicBezTo>
                    <a:pt x="182" y="76"/>
                    <a:pt x="180" y="76"/>
                    <a:pt x="180" y="77"/>
                  </a:cubicBezTo>
                  <a:cubicBezTo>
                    <a:pt x="181" y="80"/>
                    <a:pt x="187" y="77"/>
                    <a:pt x="184" y="72"/>
                  </a:cubicBezTo>
                  <a:cubicBezTo>
                    <a:pt x="182" y="69"/>
                    <a:pt x="178" y="69"/>
                    <a:pt x="175" y="70"/>
                  </a:cubicBezTo>
                  <a:cubicBezTo>
                    <a:pt x="171" y="72"/>
                    <a:pt x="169" y="76"/>
                    <a:pt x="169" y="81"/>
                  </a:cubicBezTo>
                  <a:cubicBezTo>
                    <a:pt x="170" y="87"/>
                    <a:pt x="176" y="92"/>
                    <a:pt x="184" y="92"/>
                  </a:cubicBezTo>
                  <a:cubicBezTo>
                    <a:pt x="188" y="92"/>
                    <a:pt x="191" y="91"/>
                    <a:pt x="193" y="89"/>
                  </a:cubicBezTo>
                  <a:close/>
                  <a:moveTo>
                    <a:pt x="153" y="30"/>
                  </a:moveTo>
                  <a:cubicBezTo>
                    <a:pt x="156" y="30"/>
                    <a:pt x="159" y="30"/>
                    <a:pt x="162" y="30"/>
                  </a:cubicBezTo>
                  <a:cubicBezTo>
                    <a:pt x="165" y="31"/>
                    <a:pt x="165" y="31"/>
                    <a:pt x="167" y="31"/>
                  </a:cubicBezTo>
                  <a:cubicBezTo>
                    <a:pt x="156" y="25"/>
                    <a:pt x="144" y="22"/>
                    <a:pt x="132" y="22"/>
                  </a:cubicBezTo>
                  <a:cubicBezTo>
                    <a:pt x="135" y="25"/>
                    <a:pt x="135" y="31"/>
                    <a:pt x="132" y="34"/>
                  </a:cubicBezTo>
                  <a:cubicBezTo>
                    <a:pt x="132" y="34"/>
                    <a:pt x="132" y="34"/>
                    <a:pt x="132" y="34"/>
                  </a:cubicBezTo>
                  <a:cubicBezTo>
                    <a:pt x="132" y="34"/>
                    <a:pt x="132" y="34"/>
                    <a:pt x="132" y="34"/>
                  </a:cubicBezTo>
                  <a:cubicBezTo>
                    <a:pt x="125" y="44"/>
                    <a:pt x="110" y="38"/>
                    <a:pt x="109" y="26"/>
                  </a:cubicBezTo>
                  <a:cubicBezTo>
                    <a:pt x="104" y="37"/>
                    <a:pt x="89" y="50"/>
                    <a:pt x="63" y="41"/>
                  </a:cubicBezTo>
                  <a:cubicBezTo>
                    <a:pt x="46" y="35"/>
                    <a:pt x="35" y="18"/>
                    <a:pt x="45" y="15"/>
                  </a:cubicBezTo>
                  <a:cubicBezTo>
                    <a:pt x="49" y="15"/>
                    <a:pt x="50" y="20"/>
                    <a:pt x="46" y="21"/>
                  </a:cubicBezTo>
                  <a:cubicBezTo>
                    <a:pt x="47" y="21"/>
                    <a:pt x="47" y="18"/>
                    <a:pt x="47" y="18"/>
                  </a:cubicBezTo>
                  <a:cubicBezTo>
                    <a:pt x="44" y="17"/>
                    <a:pt x="42" y="24"/>
                    <a:pt x="48" y="24"/>
                  </a:cubicBezTo>
                  <a:cubicBezTo>
                    <a:pt x="58" y="25"/>
                    <a:pt x="57" y="11"/>
                    <a:pt x="51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3"/>
                    <a:pt x="37" y="5"/>
                    <a:pt x="32" y="12"/>
                  </a:cubicBezTo>
                  <a:cubicBezTo>
                    <a:pt x="26" y="20"/>
                    <a:pt x="29" y="30"/>
                    <a:pt x="35" y="38"/>
                  </a:cubicBezTo>
                  <a:cubicBezTo>
                    <a:pt x="43" y="47"/>
                    <a:pt x="55" y="53"/>
                    <a:pt x="71" y="55"/>
                  </a:cubicBezTo>
                  <a:cubicBezTo>
                    <a:pt x="106" y="58"/>
                    <a:pt x="123" y="33"/>
                    <a:pt x="153" y="30"/>
                  </a:cubicBez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8" name="Freeform 15"/>
            <p:cNvSpPr>
              <a:spLocks noEditPoints="1"/>
            </p:cNvSpPr>
            <p:nvPr/>
          </p:nvSpPr>
          <p:spPr bwMode="auto">
            <a:xfrm>
              <a:off x="6024563" y="3700463"/>
              <a:ext cx="1260475" cy="717550"/>
            </a:xfrm>
            <a:custGeom>
              <a:avLst/>
              <a:gdLst>
                <a:gd name="T0" fmla="*/ 200 w 208"/>
                <a:gd name="T1" fmla="*/ 21 h 118"/>
                <a:gd name="T2" fmla="*/ 196 w 208"/>
                <a:gd name="T3" fmla="*/ 29 h 118"/>
                <a:gd name="T4" fmla="*/ 194 w 208"/>
                <a:gd name="T5" fmla="*/ 29 h 118"/>
                <a:gd name="T6" fmla="*/ 202 w 208"/>
                <a:gd name="T7" fmla="*/ 19 h 118"/>
                <a:gd name="T8" fmla="*/ 181 w 208"/>
                <a:gd name="T9" fmla="*/ 17 h 118"/>
                <a:gd name="T10" fmla="*/ 150 w 208"/>
                <a:gd name="T11" fmla="*/ 12 h 118"/>
                <a:gd name="T12" fmla="*/ 149 w 208"/>
                <a:gd name="T13" fmla="*/ 35 h 118"/>
                <a:gd name="T14" fmla="*/ 126 w 208"/>
                <a:gd name="T15" fmla="*/ 4 h 118"/>
                <a:gd name="T16" fmla="*/ 130 w 208"/>
                <a:gd name="T17" fmla="*/ 12 h 118"/>
                <a:gd name="T18" fmla="*/ 130 w 208"/>
                <a:gd name="T19" fmla="*/ 14 h 118"/>
                <a:gd name="T20" fmla="*/ 125 w 208"/>
                <a:gd name="T21" fmla="*/ 2 h 118"/>
                <a:gd name="T22" fmla="*/ 124 w 208"/>
                <a:gd name="T23" fmla="*/ 3 h 118"/>
                <a:gd name="T24" fmla="*/ 148 w 208"/>
                <a:gd name="T25" fmla="*/ 37 h 118"/>
                <a:gd name="T26" fmla="*/ 99 w 208"/>
                <a:gd name="T27" fmla="*/ 20 h 118"/>
                <a:gd name="T28" fmla="*/ 23 w 208"/>
                <a:gd name="T29" fmla="*/ 24 h 118"/>
                <a:gd name="T30" fmla="*/ 3 w 208"/>
                <a:gd name="T31" fmla="*/ 14 h 118"/>
                <a:gd name="T32" fmla="*/ 8 w 208"/>
                <a:gd name="T33" fmla="*/ 13 h 118"/>
                <a:gd name="T34" fmla="*/ 5 w 208"/>
                <a:gd name="T35" fmla="*/ 10 h 118"/>
                <a:gd name="T36" fmla="*/ 18 w 208"/>
                <a:gd name="T37" fmla="*/ 29 h 118"/>
                <a:gd name="T38" fmla="*/ 4 w 208"/>
                <a:gd name="T39" fmla="*/ 75 h 118"/>
                <a:gd name="T40" fmla="*/ 12 w 208"/>
                <a:gd name="T41" fmla="*/ 89 h 118"/>
                <a:gd name="T42" fmla="*/ 16 w 208"/>
                <a:gd name="T43" fmla="*/ 112 h 118"/>
                <a:gd name="T44" fmla="*/ 9 w 208"/>
                <a:gd name="T45" fmla="*/ 106 h 118"/>
                <a:gd name="T46" fmla="*/ 9 w 208"/>
                <a:gd name="T47" fmla="*/ 104 h 118"/>
                <a:gd name="T48" fmla="*/ 18 w 208"/>
                <a:gd name="T49" fmla="*/ 114 h 118"/>
                <a:gd name="T50" fmla="*/ 24 w 208"/>
                <a:gd name="T51" fmla="*/ 94 h 118"/>
                <a:gd name="T52" fmla="*/ 34 w 208"/>
                <a:gd name="T53" fmla="*/ 68 h 118"/>
                <a:gd name="T54" fmla="*/ 21 w 208"/>
                <a:gd name="T55" fmla="*/ 68 h 118"/>
                <a:gd name="T56" fmla="*/ 21 w 208"/>
                <a:gd name="T57" fmla="*/ 67 h 118"/>
                <a:gd name="T58" fmla="*/ 36 w 208"/>
                <a:gd name="T59" fmla="*/ 45 h 118"/>
                <a:gd name="T60" fmla="*/ 59 w 208"/>
                <a:gd name="T61" fmla="*/ 58 h 118"/>
                <a:gd name="T62" fmla="*/ 50 w 208"/>
                <a:gd name="T63" fmla="*/ 57 h 118"/>
                <a:gd name="T64" fmla="*/ 49 w 208"/>
                <a:gd name="T65" fmla="*/ 55 h 118"/>
                <a:gd name="T66" fmla="*/ 61 w 208"/>
                <a:gd name="T67" fmla="*/ 58 h 118"/>
                <a:gd name="T68" fmla="*/ 35 w 208"/>
                <a:gd name="T69" fmla="*/ 43 h 118"/>
                <a:gd name="T70" fmla="*/ 46 w 208"/>
                <a:gd name="T71" fmla="*/ 32 h 118"/>
                <a:gd name="T72" fmla="*/ 136 w 208"/>
                <a:gd name="T73" fmla="*/ 57 h 118"/>
                <a:gd name="T74" fmla="*/ 180 w 208"/>
                <a:gd name="T75" fmla="*/ 30 h 118"/>
                <a:gd name="T76" fmla="*/ 13 w 208"/>
                <a:gd name="T77" fmla="*/ 88 h 118"/>
                <a:gd name="T78" fmla="*/ 6 w 208"/>
                <a:gd name="T79" fmla="*/ 74 h 118"/>
                <a:gd name="T80" fmla="*/ 77 w 208"/>
                <a:gd name="T81" fmla="*/ 5 h 118"/>
                <a:gd name="T82" fmla="*/ 88 w 208"/>
                <a:gd name="T83" fmla="*/ 36 h 118"/>
                <a:gd name="T84" fmla="*/ 77 w 208"/>
                <a:gd name="T85" fmla="*/ 32 h 118"/>
                <a:gd name="T86" fmla="*/ 83 w 208"/>
                <a:gd name="T87" fmla="*/ 26 h 118"/>
                <a:gd name="T88" fmla="*/ 85 w 208"/>
                <a:gd name="T89" fmla="*/ 27 h 118"/>
                <a:gd name="T90" fmla="*/ 37 w 208"/>
                <a:gd name="T91" fmla="*/ 31 h 118"/>
                <a:gd name="T92" fmla="*/ 21 w 208"/>
                <a:gd name="T93" fmla="*/ 76 h 118"/>
                <a:gd name="T94" fmla="*/ 26 w 208"/>
                <a:gd name="T95" fmla="*/ 76 h 118"/>
                <a:gd name="T96" fmla="*/ 24 w 208"/>
                <a:gd name="T97" fmla="*/ 72 h 118"/>
                <a:gd name="T98" fmla="*/ 39 w 208"/>
                <a:gd name="T99" fmla="*/ 81 h 118"/>
                <a:gd name="T100" fmla="*/ 15 w 208"/>
                <a:gd name="T101" fmla="*/ 89 h 118"/>
                <a:gd name="T102" fmla="*/ 46 w 208"/>
                <a:gd name="T103" fmla="*/ 30 h 118"/>
                <a:gd name="T104" fmla="*/ 76 w 208"/>
                <a:gd name="T105" fmla="*/ 22 h 118"/>
                <a:gd name="T106" fmla="*/ 76 w 208"/>
                <a:gd name="T107" fmla="*/ 34 h 118"/>
                <a:gd name="T108" fmla="*/ 99 w 208"/>
                <a:gd name="T109" fmla="*/ 26 h 118"/>
                <a:gd name="T110" fmla="*/ 163 w 208"/>
                <a:gd name="T111" fmla="*/ 15 h 118"/>
                <a:gd name="T112" fmla="*/ 161 w 208"/>
                <a:gd name="T113" fmla="*/ 18 h 118"/>
                <a:gd name="T114" fmla="*/ 157 w 208"/>
                <a:gd name="T115" fmla="*/ 7 h 118"/>
                <a:gd name="T116" fmla="*/ 158 w 208"/>
                <a:gd name="T117" fmla="*/ 7 h 118"/>
                <a:gd name="T118" fmla="*/ 176 w 208"/>
                <a:gd name="T119" fmla="*/ 12 h 118"/>
                <a:gd name="T120" fmla="*/ 136 w 208"/>
                <a:gd name="T121" fmla="*/ 5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8" h="118">
                  <a:moveTo>
                    <a:pt x="180" y="30"/>
                  </a:moveTo>
                  <a:cubicBezTo>
                    <a:pt x="184" y="23"/>
                    <a:pt x="192" y="15"/>
                    <a:pt x="200" y="21"/>
                  </a:cubicBezTo>
                  <a:cubicBezTo>
                    <a:pt x="204" y="23"/>
                    <a:pt x="205" y="27"/>
                    <a:pt x="203" y="30"/>
                  </a:cubicBezTo>
                  <a:cubicBezTo>
                    <a:pt x="200" y="36"/>
                    <a:pt x="194" y="32"/>
                    <a:pt x="196" y="29"/>
                  </a:cubicBezTo>
                  <a:cubicBezTo>
                    <a:pt x="197" y="28"/>
                    <a:pt x="199" y="30"/>
                    <a:pt x="199" y="31"/>
                  </a:cubicBezTo>
                  <a:cubicBezTo>
                    <a:pt x="199" y="27"/>
                    <a:pt x="195" y="26"/>
                    <a:pt x="194" y="29"/>
                  </a:cubicBezTo>
                  <a:cubicBezTo>
                    <a:pt x="192" y="33"/>
                    <a:pt x="198" y="36"/>
                    <a:pt x="201" y="35"/>
                  </a:cubicBezTo>
                  <a:cubicBezTo>
                    <a:pt x="208" y="31"/>
                    <a:pt x="207" y="22"/>
                    <a:pt x="202" y="19"/>
                  </a:cubicBezTo>
                  <a:cubicBezTo>
                    <a:pt x="194" y="14"/>
                    <a:pt x="187" y="17"/>
                    <a:pt x="182" y="23"/>
                  </a:cubicBezTo>
                  <a:cubicBezTo>
                    <a:pt x="182" y="21"/>
                    <a:pt x="182" y="19"/>
                    <a:pt x="181" y="17"/>
                  </a:cubicBezTo>
                  <a:cubicBezTo>
                    <a:pt x="179" y="10"/>
                    <a:pt x="174" y="5"/>
                    <a:pt x="168" y="4"/>
                  </a:cubicBezTo>
                  <a:cubicBezTo>
                    <a:pt x="161" y="2"/>
                    <a:pt x="153" y="5"/>
                    <a:pt x="150" y="12"/>
                  </a:cubicBezTo>
                  <a:cubicBezTo>
                    <a:pt x="148" y="19"/>
                    <a:pt x="151" y="27"/>
                    <a:pt x="161" y="26"/>
                  </a:cubicBezTo>
                  <a:cubicBezTo>
                    <a:pt x="158" y="30"/>
                    <a:pt x="154" y="33"/>
                    <a:pt x="149" y="35"/>
                  </a:cubicBezTo>
                  <a:cubicBezTo>
                    <a:pt x="140" y="38"/>
                    <a:pt x="129" y="34"/>
                    <a:pt x="123" y="26"/>
                  </a:cubicBezTo>
                  <a:cubicBezTo>
                    <a:pt x="118" y="20"/>
                    <a:pt x="117" y="9"/>
                    <a:pt x="126" y="4"/>
                  </a:cubicBezTo>
                  <a:cubicBezTo>
                    <a:pt x="129" y="3"/>
                    <a:pt x="133" y="4"/>
                    <a:pt x="135" y="7"/>
                  </a:cubicBezTo>
                  <a:cubicBezTo>
                    <a:pt x="138" y="13"/>
                    <a:pt x="131" y="15"/>
                    <a:pt x="130" y="12"/>
                  </a:cubicBezTo>
                  <a:cubicBezTo>
                    <a:pt x="130" y="11"/>
                    <a:pt x="133" y="11"/>
                    <a:pt x="133" y="11"/>
                  </a:cubicBezTo>
                  <a:cubicBezTo>
                    <a:pt x="131" y="9"/>
                    <a:pt x="128" y="12"/>
                    <a:pt x="130" y="14"/>
                  </a:cubicBezTo>
                  <a:cubicBezTo>
                    <a:pt x="133" y="17"/>
                    <a:pt x="137" y="14"/>
                    <a:pt x="137" y="11"/>
                  </a:cubicBezTo>
                  <a:cubicBezTo>
                    <a:pt x="139" y="4"/>
                    <a:pt x="130" y="0"/>
                    <a:pt x="125" y="2"/>
                  </a:cubicBezTo>
                  <a:cubicBezTo>
                    <a:pt x="125" y="3"/>
                    <a:pt x="124" y="3"/>
                    <a:pt x="124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15" y="9"/>
                    <a:pt x="116" y="20"/>
                    <a:pt x="121" y="27"/>
                  </a:cubicBezTo>
                  <a:cubicBezTo>
                    <a:pt x="127" y="35"/>
                    <a:pt x="138" y="40"/>
                    <a:pt x="148" y="37"/>
                  </a:cubicBezTo>
                  <a:cubicBezTo>
                    <a:pt x="147" y="38"/>
                    <a:pt x="146" y="38"/>
                    <a:pt x="145" y="39"/>
                  </a:cubicBezTo>
                  <a:cubicBezTo>
                    <a:pt x="115" y="48"/>
                    <a:pt x="103" y="32"/>
                    <a:pt x="99" y="20"/>
                  </a:cubicBezTo>
                  <a:cubicBezTo>
                    <a:pt x="97" y="10"/>
                    <a:pt x="88" y="4"/>
                    <a:pt x="77" y="3"/>
                  </a:cubicBezTo>
                  <a:cubicBezTo>
                    <a:pt x="58" y="2"/>
                    <a:pt x="37" y="10"/>
                    <a:pt x="23" y="24"/>
                  </a:cubicBezTo>
                  <a:cubicBezTo>
                    <a:pt x="26" y="15"/>
                    <a:pt x="24" y="5"/>
                    <a:pt x="13" y="3"/>
                  </a:cubicBezTo>
                  <a:cubicBezTo>
                    <a:pt x="7" y="2"/>
                    <a:pt x="0" y="8"/>
                    <a:pt x="3" y="14"/>
                  </a:cubicBezTo>
                  <a:cubicBezTo>
                    <a:pt x="5" y="17"/>
                    <a:pt x="9" y="18"/>
                    <a:pt x="11" y="15"/>
                  </a:cubicBezTo>
                  <a:cubicBezTo>
                    <a:pt x="13" y="12"/>
                    <a:pt x="9" y="10"/>
                    <a:pt x="8" y="13"/>
                  </a:cubicBezTo>
                  <a:cubicBezTo>
                    <a:pt x="8" y="13"/>
                    <a:pt x="10" y="12"/>
                    <a:pt x="10" y="13"/>
                  </a:cubicBezTo>
                  <a:cubicBezTo>
                    <a:pt x="10" y="17"/>
                    <a:pt x="3" y="16"/>
                    <a:pt x="5" y="10"/>
                  </a:cubicBezTo>
                  <a:cubicBezTo>
                    <a:pt x="6" y="7"/>
                    <a:pt x="9" y="5"/>
                    <a:pt x="12" y="5"/>
                  </a:cubicBezTo>
                  <a:cubicBezTo>
                    <a:pt x="24" y="7"/>
                    <a:pt x="24" y="21"/>
                    <a:pt x="18" y="29"/>
                  </a:cubicBezTo>
                  <a:cubicBezTo>
                    <a:pt x="18" y="29"/>
                    <a:pt x="17" y="30"/>
                    <a:pt x="17" y="30"/>
                  </a:cubicBezTo>
                  <a:cubicBezTo>
                    <a:pt x="6" y="43"/>
                    <a:pt x="1" y="60"/>
                    <a:pt x="4" y="75"/>
                  </a:cubicBezTo>
                  <a:cubicBezTo>
                    <a:pt x="6" y="81"/>
                    <a:pt x="8" y="86"/>
                    <a:pt x="12" y="89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14" y="91"/>
                    <a:pt x="16" y="93"/>
                    <a:pt x="17" y="95"/>
                  </a:cubicBezTo>
                  <a:cubicBezTo>
                    <a:pt x="21" y="101"/>
                    <a:pt x="21" y="107"/>
                    <a:pt x="16" y="112"/>
                  </a:cubicBezTo>
                  <a:cubicBezTo>
                    <a:pt x="13" y="115"/>
                    <a:pt x="9" y="115"/>
                    <a:pt x="6" y="113"/>
                  </a:cubicBezTo>
                  <a:cubicBezTo>
                    <a:pt x="2" y="108"/>
                    <a:pt x="7" y="103"/>
                    <a:pt x="9" y="106"/>
                  </a:cubicBezTo>
                  <a:cubicBezTo>
                    <a:pt x="9" y="107"/>
                    <a:pt x="7" y="108"/>
                    <a:pt x="7" y="108"/>
                  </a:cubicBezTo>
                  <a:cubicBezTo>
                    <a:pt x="10" y="109"/>
                    <a:pt x="12" y="105"/>
                    <a:pt x="9" y="104"/>
                  </a:cubicBezTo>
                  <a:cubicBezTo>
                    <a:pt x="5" y="102"/>
                    <a:pt x="2" y="106"/>
                    <a:pt x="3" y="110"/>
                  </a:cubicBezTo>
                  <a:cubicBezTo>
                    <a:pt x="4" y="117"/>
                    <a:pt x="13" y="118"/>
                    <a:pt x="18" y="114"/>
                  </a:cubicBezTo>
                  <a:cubicBezTo>
                    <a:pt x="24" y="107"/>
                    <a:pt x="23" y="99"/>
                    <a:pt x="18" y="93"/>
                  </a:cubicBezTo>
                  <a:cubicBezTo>
                    <a:pt x="20" y="93"/>
                    <a:pt x="22" y="94"/>
                    <a:pt x="24" y="94"/>
                  </a:cubicBezTo>
                  <a:cubicBezTo>
                    <a:pt x="34" y="94"/>
                    <a:pt x="41" y="88"/>
                    <a:pt x="41" y="80"/>
                  </a:cubicBezTo>
                  <a:cubicBezTo>
                    <a:pt x="41" y="75"/>
                    <a:pt x="39" y="71"/>
                    <a:pt x="34" y="68"/>
                  </a:cubicBezTo>
                  <a:cubicBezTo>
                    <a:pt x="28" y="66"/>
                    <a:pt x="24" y="68"/>
                    <a:pt x="22" y="72"/>
                  </a:cubicBezTo>
                  <a:cubicBezTo>
                    <a:pt x="22" y="70"/>
                    <a:pt x="21" y="69"/>
                    <a:pt x="21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0" y="56"/>
                    <a:pt x="27" y="48"/>
                    <a:pt x="36" y="45"/>
                  </a:cubicBezTo>
                  <a:cubicBezTo>
                    <a:pt x="41" y="42"/>
                    <a:pt x="47" y="42"/>
                    <a:pt x="53" y="46"/>
                  </a:cubicBezTo>
                  <a:cubicBezTo>
                    <a:pt x="58" y="48"/>
                    <a:pt x="60" y="53"/>
                    <a:pt x="59" y="58"/>
                  </a:cubicBezTo>
                  <a:cubicBezTo>
                    <a:pt x="58" y="61"/>
                    <a:pt x="55" y="64"/>
                    <a:pt x="52" y="63"/>
                  </a:cubicBezTo>
                  <a:cubicBezTo>
                    <a:pt x="46" y="62"/>
                    <a:pt x="48" y="56"/>
                    <a:pt x="50" y="57"/>
                  </a:cubicBezTo>
                  <a:cubicBezTo>
                    <a:pt x="51" y="57"/>
                    <a:pt x="50" y="60"/>
                    <a:pt x="50" y="59"/>
                  </a:cubicBezTo>
                  <a:cubicBezTo>
                    <a:pt x="53" y="59"/>
                    <a:pt x="52" y="55"/>
                    <a:pt x="49" y="55"/>
                  </a:cubicBezTo>
                  <a:cubicBezTo>
                    <a:pt x="45" y="56"/>
                    <a:pt x="45" y="61"/>
                    <a:pt x="47" y="63"/>
                  </a:cubicBezTo>
                  <a:cubicBezTo>
                    <a:pt x="52" y="68"/>
                    <a:pt x="60" y="64"/>
                    <a:pt x="61" y="58"/>
                  </a:cubicBezTo>
                  <a:cubicBezTo>
                    <a:pt x="62" y="52"/>
                    <a:pt x="60" y="47"/>
                    <a:pt x="55" y="44"/>
                  </a:cubicBezTo>
                  <a:cubicBezTo>
                    <a:pt x="48" y="40"/>
                    <a:pt x="41" y="40"/>
                    <a:pt x="35" y="43"/>
                  </a:cubicBezTo>
                  <a:cubicBezTo>
                    <a:pt x="29" y="45"/>
                    <a:pt x="24" y="49"/>
                    <a:pt x="21" y="56"/>
                  </a:cubicBezTo>
                  <a:cubicBezTo>
                    <a:pt x="24" y="43"/>
                    <a:pt x="33" y="34"/>
                    <a:pt x="46" y="32"/>
                  </a:cubicBezTo>
                  <a:cubicBezTo>
                    <a:pt x="49" y="31"/>
                    <a:pt x="52" y="31"/>
                    <a:pt x="55" y="32"/>
                  </a:cubicBezTo>
                  <a:cubicBezTo>
                    <a:pt x="85" y="35"/>
                    <a:pt x="99" y="59"/>
                    <a:pt x="136" y="57"/>
                  </a:cubicBezTo>
                  <a:cubicBezTo>
                    <a:pt x="152" y="56"/>
                    <a:pt x="166" y="49"/>
                    <a:pt x="175" y="39"/>
                  </a:cubicBezTo>
                  <a:cubicBezTo>
                    <a:pt x="177" y="36"/>
                    <a:pt x="179" y="33"/>
                    <a:pt x="180" y="30"/>
                  </a:cubicBezTo>
                  <a:close/>
                  <a:moveTo>
                    <a:pt x="15" y="89"/>
                  </a:moveTo>
                  <a:cubicBezTo>
                    <a:pt x="14" y="88"/>
                    <a:pt x="14" y="88"/>
                    <a:pt x="13" y="88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10" y="84"/>
                    <a:pt x="7" y="80"/>
                    <a:pt x="6" y="74"/>
                  </a:cubicBezTo>
                  <a:cubicBezTo>
                    <a:pt x="3" y="60"/>
                    <a:pt x="8" y="44"/>
                    <a:pt x="18" y="31"/>
                  </a:cubicBezTo>
                  <a:cubicBezTo>
                    <a:pt x="32" y="15"/>
                    <a:pt x="55" y="4"/>
                    <a:pt x="77" y="5"/>
                  </a:cubicBezTo>
                  <a:cubicBezTo>
                    <a:pt x="86" y="6"/>
                    <a:pt x="95" y="11"/>
                    <a:pt x="97" y="20"/>
                  </a:cubicBezTo>
                  <a:cubicBezTo>
                    <a:pt x="98" y="28"/>
                    <a:pt x="95" y="35"/>
                    <a:pt x="88" y="36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4" y="38"/>
                    <a:pt x="79" y="36"/>
                    <a:pt x="77" y="32"/>
                  </a:cubicBezTo>
                  <a:cubicBezTo>
                    <a:pt x="75" y="29"/>
                    <a:pt x="75" y="26"/>
                    <a:pt x="78" y="23"/>
                  </a:cubicBezTo>
                  <a:cubicBezTo>
                    <a:pt x="82" y="19"/>
                    <a:pt x="86" y="25"/>
                    <a:pt x="83" y="26"/>
                  </a:cubicBezTo>
                  <a:cubicBezTo>
                    <a:pt x="82" y="27"/>
                    <a:pt x="81" y="25"/>
                    <a:pt x="82" y="24"/>
                  </a:cubicBezTo>
                  <a:cubicBezTo>
                    <a:pt x="80" y="27"/>
                    <a:pt x="83" y="29"/>
                    <a:pt x="85" y="27"/>
                  </a:cubicBezTo>
                  <a:cubicBezTo>
                    <a:pt x="87" y="22"/>
                    <a:pt x="82" y="20"/>
                    <a:pt x="78" y="20"/>
                  </a:cubicBezTo>
                  <a:cubicBezTo>
                    <a:pt x="64" y="20"/>
                    <a:pt x="50" y="25"/>
                    <a:pt x="37" y="31"/>
                  </a:cubicBezTo>
                  <a:cubicBezTo>
                    <a:pt x="27" y="37"/>
                    <a:pt x="19" y="47"/>
                    <a:pt x="18" y="60"/>
                  </a:cubicBezTo>
                  <a:cubicBezTo>
                    <a:pt x="18" y="64"/>
                    <a:pt x="18" y="70"/>
                    <a:pt x="21" y="76"/>
                  </a:cubicBezTo>
                  <a:cubicBezTo>
                    <a:pt x="22" y="79"/>
                    <a:pt x="26" y="81"/>
                    <a:pt x="29" y="79"/>
                  </a:cubicBezTo>
                  <a:cubicBezTo>
                    <a:pt x="31" y="77"/>
                    <a:pt x="28" y="74"/>
                    <a:pt x="26" y="76"/>
                  </a:cubicBezTo>
                  <a:cubicBezTo>
                    <a:pt x="26" y="76"/>
                    <a:pt x="28" y="76"/>
                    <a:pt x="28" y="77"/>
                  </a:cubicBezTo>
                  <a:cubicBezTo>
                    <a:pt x="27" y="80"/>
                    <a:pt x="21" y="77"/>
                    <a:pt x="24" y="72"/>
                  </a:cubicBezTo>
                  <a:cubicBezTo>
                    <a:pt x="26" y="69"/>
                    <a:pt x="30" y="69"/>
                    <a:pt x="33" y="70"/>
                  </a:cubicBezTo>
                  <a:cubicBezTo>
                    <a:pt x="37" y="72"/>
                    <a:pt x="39" y="76"/>
                    <a:pt x="39" y="81"/>
                  </a:cubicBezTo>
                  <a:cubicBezTo>
                    <a:pt x="38" y="87"/>
                    <a:pt x="32" y="92"/>
                    <a:pt x="24" y="92"/>
                  </a:cubicBezTo>
                  <a:cubicBezTo>
                    <a:pt x="20" y="92"/>
                    <a:pt x="17" y="91"/>
                    <a:pt x="15" y="89"/>
                  </a:cubicBezTo>
                  <a:close/>
                  <a:moveTo>
                    <a:pt x="55" y="30"/>
                  </a:moveTo>
                  <a:cubicBezTo>
                    <a:pt x="52" y="30"/>
                    <a:pt x="49" y="30"/>
                    <a:pt x="46" y="30"/>
                  </a:cubicBezTo>
                  <a:cubicBezTo>
                    <a:pt x="43" y="31"/>
                    <a:pt x="43" y="31"/>
                    <a:pt x="41" y="31"/>
                  </a:cubicBezTo>
                  <a:cubicBezTo>
                    <a:pt x="52" y="25"/>
                    <a:pt x="64" y="22"/>
                    <a:pt x="76" y="22"/>
                  </a:cubicBezTo>
                  <a:cubicBezTo>
                    <a:pt x="73" y="25"/>
                    <a:pt x="73" y="31"/>
                    <a:pt x="76" y="34"/>
                  </a:cubicBezTo>
                  <a:cubicBezTo>
                    <a:pt x="76" y="34"/>
                    <a:pt x="76" y="34"/>
                    <a:pt x="76" y="34"/>
                  </a:cubicBezTo>
                  <a:cubicBezTo>
                    <a:pt x="76" y="34"/>
                    <a:pt x="76" y="34"/>
                    <a:pt x="76" y="34"/>
                  </a:cubicBezTo>
                  <a:cubicBezTo>
                    <a:pt x="83" y="44"/>
                    <a:pt x="98" y="38"/>
                    <a:pt x="99" y="26"/>
                  </a:cubicBezTo>
                  <a:cubicBezTo>
                    <a:pt x="104" y="37"/>
                    <a:pt x="119" y="50"/>
                    <a:pt x="145" y="41"/>
                  </a:cubicBezTo>
                  <a:cubicBezTo>
                    <a:pt x="161" y="35"/>
                    <a:pt x="172" y="18"/>
                    <a:pt x="163" y="15"/>
                  </a:cubicBezTo>
                  <a:cubicBezTo>
                    <a:pt x="159" y="15"/>
                    <a:pt x="158" y="20"/>
                    <a:pt x="162" y="21"/>
                  </a:cubicBezTo>
                  <a:cubicBezTo>
                    <a:pt x="161" y="21"/>
                    <a:pt x="160" y="18"/>
                    <a:pt x="161" y="18"/>
                  </a:cubicBezTo>
                  <a:cubicBezTo>
                    <a:pt x="164" y="17"/>
                    <a:pt x="166" y="24"/>
                    <a:pt x="160" y="24"/>
                  </a:cubicBezTo>
                  <a:cubicBezTo>
                    <a:pt x="150" y="25"/>
                    <a:pt x="150" y="11"/>
                    <a:pt x="157" y="7"/>
                  </a:cubicBezTo>
                  <a:cubicBezTo>
                    <a:pt x="157" y="7"/>
                    <a:pt x="157" y="7"/>
                    <a:pt x="157" y="7"/>
                  </a:cubicBezTo>
                  <a:cubicBezTo>
                    <a:pt x="158" y="7"/>
                    <a:pt x="158" y="7"/>
                    <a:pt x="158" y="7"/>
                  </a:cubicBezTo>
                  <a:cubicBezTo>
                    <a:pt x="158" y="7"/>
                    <a:pt x="158" y="7"/>
                    <a:pt x="158" y="7"/>
                  </a:cubicBezTo>
                  <a:cubicBezTo>
                    <a:pt x="163" y="3"/>
                    <a:pt x="171" y="5"/>
                    <a:pt x="176" y="12"/>
                  </a:cubicBezTo>
                  <a:cubicBezTo>
                    <a:pt x="182" y="20"/>
                    <a:pt x="179" y="30"/>
                    <a:pt x="173" y="38"/>
                  </a:cubicBezTo>
                  <a:cubicBezTo>
                    <a:pt x="164" y="47"/>
                    <a:pt x="153" y="53"/>
                    <a:pt x="136" y="55"/>
                  </a:cubicBezTo>
                  <a:cubicBezTo>
                    <a:pt x="102" y="58"/>
                    <a:pt x="85" y="33"/>
                    <a:pt x="55" y="30"/>
                  </a:cubicBez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7067550" y="3730625"/>
              <a:ext cx="2714625" cy="17463"/>
            </a:xfrm>
            <a:custGeom>
              <a:avLst/>
              <a:gdLst>
                <a:gd name="T0" fmla="*/ 0 w 1710"/>
                <a:gd name="T1" fmla="*/ 0 h 11"/>
                <a:gd name="T2" fmla="*/ 1710 w 1710"/>
                <a:gd name="T3" fmla="*/ 0 h 11"/>
                <a:gd name="T4" fmla="*/ 0 w 1710"/>
                <a:gd name="T5" fmla="*/ 11 h 11"/>
                <a:gd name="T6" fmla="*/ 0 w 1710"/>
                <a:gd name="T7" fmla="*/ 0 h 11"/>
                <a:gd name="T8" fmla="*/ 0 w 171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0" h="11">
                  <a:moveTo>
                    <a:pt x="0" y="0"/>
                  </a:moveTo>
                  <a:lnTo>
                    <a:pt x="1710" y="0"/>
                  </a:lnTo>
                  <a:lnTo>
                    <a:pt x="0" y="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2303463" y="3730625"/>
              <a:ext cx="2714625" cy="17463"/>
            </a:xfrm>
            <a:custGeom>
              <a:avLst/>
              <a:gdLst>
                <a:gd name="T0" fmla="*/ 0 w 1710"/>
                <a:gd name="T1" fmla="*/ 0 h 11"/>
                <a:gd name="T2" fmla="*/ 1710 w 1710"/>
                <a:gd name="T3" fmla="*/ 0 h 11"/>
                <a:gd name="T4" fmla="*/ 1710 w 1710"/>
                <a:gd name="T5" fmla="*/ 11 h 11"/>
                <a:gd name="T6" fmla="*/ 0 w 1710"/>
                <a:gd name="T7" fmla="*/ 0 h 11"/>
                <a:gd name="T8" fmla="*/ 0 w 171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0" h="11">
                  <a:moveTo>
                    <a:pt x="0" y="0"/>
                  </a:moveTo>
                  <a:lnTo>
                    <a:pt x="1710" y="0"/>
                  </a:lnTo>
                  <a:lnTo>
                    <a:pt x="1710" y="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7254875" y="3821113"/>
              <a:ext cx="1454150" cy="12700"/>
            </a:xfrm>
            <a:custGeom>
              <a:avLst/>
              <a:gdLst>
                <a:gd name="T0" fmla="*/ 0 w 916"/>
                <a:gd name="T1" fmla="*/ 0 h 8"/>
                <a:gd name="T2" fmla="*/ 916 w 916"/>
                <a:gd name="T3" fmla="*/ 0 h 8"/>
                <a:gd name="T4" fmla="*/ 0 w 916"/>
                <a:gd name="T5" fmla="*/ 8 h 8"/>
                <a:gd name="T6" fmla="*/ 0 w 916"/>
                <a:gd name="T7" fmla="*/ 0 h 8"/>
                <a:gd name="T8" fmla="*/ 0 w 916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6" h="8">
                  <a:moveTo>
                    <a:pt x="0" y="0"/>
                  </a:moveTo>
                  <a:lnTo>
                    <a:pt x="916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12" name="Freeform 19"/>
            <p:cNvSpPr>
              <a:spLocks/>
            </p:cNvSpPr>
            <p:nvPr/>
          </p:nvSpPr>
          <p:spPr bwMode="auto">
            <a:xfrm>
              <a:off x="3376613" y="3821113"/>
              <a:ext cx="1454150" cy="12700"/>
            </a:xfrm>
            <a:custGeom>
              <a:avLst/>
              <a:gdLst>
                <a:gd name="T0" fmla="*/ 0 w 916"/>
                <a:gd name="T1" fmla="*/ 0 h 8"/>
                <a:gd name="T2" fmla="*/ 916 w 916"/>
                <a:gd name="T3" fmla="*/ 0 h 8"/>
                <a:gd name="T4" fmla="*/ 916 w 916"/>
                <a:gd name="T5" fmla="*/ 8 h 8"/>
                <a:gd name="T6" fmla="*/ 0 w 916"/>
                <a:gd name="T7" fmla="*/ 0 h 8"/>
                <a:gd name="T8" fmla="*/ 0 w 916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6" h="8">
                  <a:moveTo>
                    <a:pt x="0" y="0"/>
                  </a:moveTo>
                  <a:lnTo>
                    <a:pt x="916" y="0"/>
                  </a:lnTo>
                  <a:lnTo>
                    <a:pt x="91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26344" y="3173279"/>
            <a:ext cx="9739312" cy="908463"/>
            <a:chOff x="1226344" y="3173279"/>
            <a:chExt cx="9739312" cy="90846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1226344" y="3173279"/>
              <a:ext cx="9739312" cy="23813"/>
            </a:xfrm>
            <a:custGeom>
              <a:avLst/>
              <a:gdLst>
                <a:gd name="T0" fmla="*/ 0 w 6135"/>
                <a:gd name="T1" fmla="*/ 15 h 15"/>
                <a:gd name="T2" fmla="*/ 6135 w 6135"/>
                <a:gd name="T3" fmla="*/ 15 h 15"/>
                <a:gd name="T4" fmla="*/ 6135 w 6135"/>
                <a:gd name="T5" fmla="*/ 15 h 15"/>
                <a:gd name="T6" fmla="*/ 3073 w 6135"/>
                <a:gd name="T7" fmla="*/ 0 h 15"/>
                <a:gd name="T8" fmla="*/ 0 w 6135"/>
                <a:gd name="T9" fmla="*/ 15 h 15"/>
                <a:gd name="T10" fmla="*/ 0 w 6135"/>
                <a:gd name="T11" fmla="*/ 15 h 15"/>
                <a:gd name="T12" fmla="*/ 0 w 6135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35" h="15">
                  <a:moveTo>
                    <a:pt x="0" y="15"/>
                  </a:moveTo>
                  <a:lnTo>
                    <a:pt x="6135" y="15"/>
                  </a:lnTo>
                  <a:lnTo>
                    <a:pt x="6135" y="15"/>
                  </a:lnTo>
                  <a:lnTo>
                    <a:pt x="3073" y="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15" name="Freeform 20"/>
            <p:cNvSpPr>
              <a:spLocks/>
            </p:cNvSpPr>
            <p:nvPr/>
          </p:nvSpPr>
          <p:spPr bwMode="auto">
            <a:xfrm>
              <a:off x="1226344" y="4057929"/>
              <a:ext cx="9739312" cy="23813"/>
            </a:xfrm>
            <a:custGeom>
              <a:avLst/>
              <a:gdLst>
                <a:gd name="T0" fmla="*/ 0 w 6135"/>
                <a:gd name="T1" fmla="*/ 0 h 15"/>
                <a:gd name="T2" fmla="*/ 6135 w 6135"/>
                <a:gd name="T3" fmla="*/ 0 h 15"/>
                <a:gd name="T4" fmla="*/ 6135 w 6135"/>
                <a:gd name="T5" fmla="*/ 0 h 15"/>
                <a:gd name="T6" fmla="*/ 3073 w 6135"/>
                <a:gd name="T7" fmla="*/ 15 h 15"/>
                <a:gd name="T8" fmla="*/ 0 w 6135"/>
                <a:gd name="T9" fmla="*/ 0 h 15"/>
                <a:gd name="T10" fmla="*/ 0 w 6135"/>
                <a:gd name="T11" fmla="*/ 0 h 15"/>
                <a:gd name="T12" fmla="*/ 0 w 6135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35" h="15">
                  <a:moveTo>
                    <a:pt x="0" y="0"/>
                  </a:moveTo>
                  <a:lnTo>
                    <a:pt x="6135" y="0"/>
                  </a:lnTo>
                  <a:lnTo>
                    <a:pt x="6135" y="0"/>
                  </a:lnTo>
                  <a:lnTo>
                    <a:pt x="3073" y="1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3396114" y="5462734"/>
            <a:ext cx="53997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SY1506412 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于思民   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SY1506402 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阳艳红</a:t>
            </a:r>
            <a:endParaRPr lang="en-US" altLang="zh-CN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SY1506420 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王铖成   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SY1506205 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武一杰</a:t>
            </a:r>
            <a:endParaRPr lang="en-US" altLang="zh-CN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110582" y="3363319"/>
            <a:ext cx="8051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流式实时分布式计算框架</a:t>
            </a:r>
            <a:r>
              <a:rPr lang="en-US" altLang="zh-CN" sz="28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8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的研究与应用</a:t>
            </a:r>
            <a:endParaRPr lang="zh-CN" altLang="en-US" sz="2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95" y="154413"/>
            <a:ext cx="1473200" cy="14732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731" y="-449220"/>
            <a:ext cx="3295136" cy="247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8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7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rot="7200000">
            <a:off x="244047" y="244046"/>
            <a:ext cx="1333500" cy="1333500"/>
          </a:xfrm>
          <a:prstGeom prst="ellipse">
            <a:avLst/>
          </a:prstGeom>
          <a:noFill/>
          <a:ln>
            <a:solidFill>
              <a:srgbClr val="0064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7200000">
            <a:off x="1511680" y="833948"/>
            <a:ext cx="114300" cy="1143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1627849" y="886049"/>
            <a:ext cx="55567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490761" y="326596"/>
            <a:ext cx="6506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预测步骤之三：各特征生存统计图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32947" y="326596"/>
            <a:ext cx="1168400" cy="1168400"/>
          </a:xfrm>
          <a:custGeom>
            <a:avLst/>
            <a:gdLst/>
            <a:ahLst/>
            <a:cxnLst/>
            <a:rect l="l" t="t" r="r" b="b"/>
            <a:pathLst>
              <a:path w="1168400" h="1168400">
                <a:moveTo>
                  <a:pt x="575509" y="269502"/>
                </a:moveTo>
                <a:cubicBezTo>
                  <a:pt x="512753" y="269502"/>
                  <a:pt x="456198" y="285749"/>
                  <a:pt x="405845" y="318244"/>
                </a:cubicBezTo>
                <a:lnTo>
                  <a:pt x="405845" y="425400"/>
                </a:lnTo>
                <a:cubicBezTo>
                  <a:pt x="450989" y="385712"/>
                  <a:pt x="498366" y="365869"/>
                  <a:pt x="547975" y="365869"/>
                </a:cubicBezTo>
                <a:cubicBezTo>
                  <a:pt x="604530" y="365869"/>
                  <a:pt x="632807" y="391789"/>
                  <a:pt x="632807" y="443631"/>
                </a:cubicBezTo>
                <a:cubicBezTo>
                  <a:pt x="632807" y="467692"/>
                  <a:pt x="625366" y="490450"/>
                  <a:pt x="610483" y="511906"/>
                </a:cubicBezTo>
                <a:cubicBezTo>
                  <a:pt x="595600" y="533362"/>
                  <a:pt x="569556" y="557981"/>
                  <a:pt x="532349" y="585762"/>
                </a:cubicBezTo>
                <a:cubicBezTo>
                  <a:pt x="491669" y="614536"/>
                  <a:pt x="461655" y="639650"/>
                  <a:pt x="442308" y="661106"/>
                </a:cubicBezTo>
                <a:cubicBezTo>
                  <a:pt x="422960" y="682562"/>
                  <a:pt x="407767" y="705693"/>
                  <a:pt x="396729" y="730498"/>
                </a:cubicBezTo>
                <a:cubicBezTo>
                  <a:pt x="385691" y="755302"/>
                  <a:pt x="380172" y="782711"/>
                  <a:pt x="380172" y="812725"/>
                </a:cubicBezTo>
                <a:lnTo>
                  <a:pt x="380172" y="855513"/>
                </a:lnTo>
                <a:lnTo>
                  <a:pt x="763404" y="855513"/>
                </a:lnTo>
                <a:lnTo>
                  <a:pt x="763404" y="755426"/>
                </a:lnTo>
                <a:lnTo>
                  <a:pt x="518954" y="755426"/>
                </a:lnTo>
                <a:cubicBezTo>
                  <a:pt x="518954" y="744264"/>
                  <a:pt x="525651" y="731118"/>
                  <a:pt x="539046" y="715987"/>
                </a:cubicBezTo>
                <a:cubicBezTo>
                  <a:pt x="552440" y="700856"/>
                  <a:pt x="578609" y="679400"/>
                  <a:pt x="617553" y="651619"/>
                </a:cubicBezTo>
                <a:cubicBezTo>
                  <a:pt x="657984" y="623093"/>
                  <a:pt x="687378" y="598661"/>
                  <a:pt x="705733" y="578321"/>
                </a:cubicBezTo>
                <a:cubicBezTo>
                  <a:pt x="724089" y="557981"/>
                  <a:pt x="738103" y="536215"/>
                  <a:pt x="747777" y="513022"/>
                </a:cubicBezTo>
                <a:cubicBezTo>
                  <a:pt x="757451" y="489830"/>
                  <a:pt x="762288" y="463847"/>
                  <a:pt x="762288" y="435074"/>
                </a:cubicBezTo>
                <a:cubicBezTo>
                  <a:pt x="762288" y="383480"/>
                  <a:pt x="745545" y="342986"/>
                  <a:pt x="712058" y="313593"/>
                </a:cubicBezTo>
                <a:cubicBezTo>
                  <a:pt x="678572" y="284199"/>
                  <a:pt x="633056" y="269502"/>
                  <a:pt x="575509" y="269502"/>
                </a:cubicBezTo>
                <a:close/>
                <a:moveTo>
                  <a:pt x="584200" y="0"/>
                </a:moveTo>
                <a:cubicBezTo>
                  <a:pt x="906845" y="0"/>
                  <a:pt x="1168400" y="261555"/>
                  <a:pt x="1168400" y="584200"/>
                </a:cubicBezTo>
                <a:cubicBezTo>
                  <a:pt x="1168400" y="906845"/>
                  <a:pt x="906845" y="1168400"/>
                  <a:pt x="584200" y="1168400"/>
                </a:cubicBezTo>
                <a:cubicBezTo>
                  <a:pt x="261555" y="1168400"/>
                  <a:pt x="0" y="906845"/>
                  <a:pt x="0" y="584200"/>
                </a:cubicBezTo>
                <a:cubicBezTo>
                  <a:pt x="0" y="261555"/>
                  <a:pt x="261555" y="0"/>
                  <a:pt x="58420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69" y="1816099"/>
            <a:ext cx="3704002" cy="245967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03" y="4373560"/>
            <a:ext cx="2948419" cy="24844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601" y="1816099"/>
            <a:ext cx="3631430" cy="245967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168" y="4373560"/>
            <a:ext cx="5212296" cy="25209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461" y="1816098"/>
            <a:ext cx="3604225" cy="245967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910" y="4373560"/>
            <a:ext cx="2832776" cy="245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63060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98733E-18 C 3.95833E-6 0.0544 -0.02435 0.09884 -0.05456 0.09884 C -0.08477 0.09884 -0.10925 0.0544 -0.10925 -4.98733E-18 C -0.10925 -0.05463 -0.08477 -0.09838 -0.05456 -0.09838 C -0.02435 -0.09838 3.95833E-6 -0.05463 3.95833E-6 -4.98733E-18 Z " pathEditMode="relative" rAng="5400000" ptsTypes="AAA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rot="7200000">
            <a:off x="244047" y="244046"/>
            <a:ext cx="1333500" cy="1333500"/>
          </a:xfrm>
          <a:prstGeom prst="ellipse">
            <a:avLst/>
          </a:prstGeom>
          <a:noFill/>
          <a:ln>
            <a:solidFill>
              <a:srgbClr val="0064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7200000">
            <a:off x="1511680" y="833948"/>
            <a:ext cx="114300" cy="1143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1627849" y="886049"/>
            <a:ext cx="55567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490761" y="326596"/>
            <a:ext cx="6506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预测余下步骤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32947" y="326596"/>
            <a:ext cx="1168400" cy="1168400"/>
          </a:xfrm>
          <a:custGeom>
            <a:avLst/>
            <a:gdLst/>
            <a:ahLst/>
            <a:cxnLst/>
            <a:rect l="l" t="t" r="r" b="b"/>
            <a:pathLst>
              <a:path w="1168400" h="1168400">
                <a:moveTo>
                  <a:pt x="575509" y="269502"/>
                </a:moveTo>
                <a:cubicBezTo>
                  <a:pt x="512753" y="269502"/>
                  <a:pt x="456198" y="285749"/>
                  <a:pt x="405845" y="318244"/>
                </a:cubicBezTo>
                <a:lnTo>
                  <a:pt x="405845" y="425400"/>
                </a:lnTo>
                <a:cubicBezTo>
                  <a:pt x="450989" y="385712"/>
                  <a:pt x="498366" y="365869"/>
                  <a:pt x="547975" y="365869"/>
                </a:cubicBezTo>
                <a:cubicBezTo>
                  <a:pt x="604530" y="365869"/>
                  <a:pt x="632807" y="391789"/>
                  <a:pt x="632807" y="443631"/>
                </a:cubicBezTo>
                <a:cubicBezTo>
                  <a:pt x="632807" y="467692"/>
                  <a:pt x="625366" y="490450"/>
                  <a:pt x="610483" y="511906"/>
                </a:cubicBezTo>
                <a:cubicBezTo>
                  <a:pt x="595600" y="533362"/>
                  <a:pt x="569556" y="557981"/>
                  <a:pt x="532349" y="585762"/>
                </a:cubicBezTo>
                <a:cubicBezTo>
                  <a:pt x="491669" y="614536"/>
                  <a:pt x="461655" y="639650"/>
                  <a:pt x="442308" y="661106"/>
                </a:cubicBezTo>
                <a:cubicBezTo>
                  <a:pt x="422960" y="682562"/>
                  <a:pt x="407767" y="705693"/>
                  <a:pt x="396729" y="730498"/>
                </a:cubicBezTo>
                <a:cubicBezTo>
                  <a:pt x="385691" y="755302"/>
                  <a:pt x="380172" y="782711"/>
                  <a:pt x="380172" y="812725"/>
                </a:cubicBezTo>
                <a:lnTo>
                  <a:pt x="380172" y="855513"/>
                </a:lnTo>
                <a:lnTo>
                  <a:pt x="763404" y="855513"/>
                </a:lnTo>
                <a:lnTo>
                  <a:pt x="763404" y="755426"/>
                </a:lnTo>
                <a:lnTo>
                  <a:pt x="518954" y="755426"/>
                </a:lnTo>
                <a:cubicBezTo>
                  <a:pt x="518954" y="744264"/>
                  <a:pt x="525651" y="731118"/>
                  <a:pt x="539046" y="715987"/>
                </a:cubicBezTo>
                <a:cubicBezTo>
                  <a:pt x="552440" y="700856"/>
                  <a:pt x="578609" y="679400"/>
                  <a:pt x="617553" y="651619"/>
                </a:cubicBezTo>
                <a:cubicBezTo>
                  <a:pt x="657984" y="623093"/>
                  <a:pt x="687378" y="598661"/>
                  <a:pt x="705733" y="578321"/>
                </a:cubicBezTo>
                <a:cubicBezTo>
                  <a:pt x="724089" y="557981"/>
                  <a:pt x="738103" y="536215"/>
                  <a:pt x="747777" y="513022"/>
                </a:cubicBezTo>
                <a:cubicBezTo>
                  <a:pt x="757451" y="489830"/>
                  <a:pt x="762288" y="463847"/>
                  <a:pt x="762288" y="435074"/>
                </a:cubicBezTo>
                <a:cubicBezTo>
                  <a:pt x="762288" y="383480"/>
                  <a:pt x="745545" y="342986"/>
                  <a:pt x="712058" y="313593"/>
                </a:cubicBezTo>
                <a:cubicBezTo>
                  <a:pt x="678572" y="284199"/>
                  <a:pt x="633056" y="269502"/>
                  <a:pt x="575509" y="269502"/>
                </a:cubicBezTo>
                <a:close/>
                <a:moveTo>
                  <a:pt x="584200" y="0"/>
                </a:moveTo>
                <a:cubicBezTo>
                  <a:pt x="906845" y="0"/>
                  <a:pt x="1168400" y="261555"/>
                  <a:pt x="1168400" y="584200"/>
                </a:cubicBezTo>
                <a:cubicBezTo>
                  <a:pt x="1168400" y="906845"/>
                  <a:pt x="906845" y="1168400"/>
                  <a:pt x="584200" y="1168400"/>
                </a:cubicBezTo>
                <a:cubicBezTo>
                  <a:pt x="261555" y="1168400"/>
                  <a:pt x="0" y="906845"/>
                  <a:pt x="0" y="584200"/>
                </a:cubicBezTo>
                <a:cubicBezTo>
                  <a:pt x="0" y="261555"/>
                  <a:pt x="261555" y="0"/>
                  <a:pt x="58420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481042" y="2397575"/>
            <a:ext cx="3187200" cy="3187202"/>
            <a:chOff x="4481042" y="2078261"/>
            <a:chExt cx="3187200" cy="318720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grpSpPr>
        <p:sp>
          <p:nvSpPr>
            <p:cNvPr id="15" name="MH_Other_1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>
              <a:off x="6100644" y="2078261"/>
              <a:ext cx="1567598" cy="1805338"/>
            </a:xfrm>
            <a:custGeom>
              <a:avLst/>
              <a:gdLst>
                <a:gd name="T0" fmla="*/ 35 w 1260"/>
                <a:gd name="T1" fmla="*/ 1 h 1451"/>
                <a:gd name="T2" fmla="*/ 100 w 1260"/>
                <a:gd name="T3" fmla="*/ 6 h 1451"/>
                <a:gd name="T4" fmla="*/ 162 w 1260"/>
                <a:gd name="T5" fmla="*/ 13 h 1451"/>
                <a:gd name="T6" fmla="*/ 225 w 1260"/>
                <a:gd name="T7" fmla="*/ 23 h 1451"/>
                <a:gd name="T8" fmla="*/ 285 w 1260"/>
                <a:gd name="T9" fmla="*/ 37 h 1451"/>
                <a:gd name="T10" fmla="*/ 345 w 1260"/>
                <a:gd name="T11" fmla="*/ 53 h 1451"/>
                <a:gd name="T12" fmla="*/ 404 w 1260"/>
                <a:gd name="T13" fmla="*/ 72 h 1451"/>
                <a:gd name="T14" fmla="*/ 461 w 1260"/>
                <a:gd name="T15" fmla="*/ 94 h 1451"/>
                <a:gd name="T16" fmla="*/ 517 w 1260"/>
                <a:gd name="T17" fmla="*/ 119 h 1451"/>
                <a:gd name="T18" fmla="*/ 572 w 1260"/>
                <a:gd name="T19" fmla="*/ 145 h 1451"/>
                <a:gd name="T20" fmla="*/ 625 w 1260"/>
                <a:gd name="T21" fmla="*/ 175 h 1451"/>
                <a:gd name="T22" fmla="*/ 676 w 1260"/>
                <a:gd name="T23" fmla="*/ 206 h 1451"/>
                <a:gd name="T24" fmla="*/ 726 w 1260"/>
                <a:gd name="T25" fmla="*/ 240 h 1451"/>
                <a:gd name="T26" fmla="*/ 774 w 1260"/>
                <a:gd name="T27" fmla="*/ 277 h 1451"/>
                <a:gd name="T28" fmla="*/ 820 w 1260"/>
                <a:gd name="T29" fmla="*/ 316 h 1451"/>
                <a:gd name="T30" fmla="*/ 866 w 1260"/>
                <a:gd name="T31" fmla="*/ 356 h 1451"/>
                <a:gd name="T32" fmla="*/ 908 w 1260"/>
                <a:gd name="T33" fmla="*/ 398 h 1451"/>
                <a:gd name="T34" fmla="*/ 948 w 1260"/>
                <a:gd name="T35" fmla="*/ 444 h 1451"/>
                <a:gd name="T36" fmla="*/ 986 w 1260"/>
                <a:gd name="T37" fmla="*/ 490 h 1451"/>
                <a:gd name="T38" fmla="*/ 1023 w 1260"/>
                <a:gd name="T39" fmla="*/ 538 h 1451"/>
                <a:gd name="T40" fmla="*/ 1057 w 1260"/>
                <a:gd name="T41" fmla="*/ 589 h 1451"/>
                <a:gd name="T42" fmla="*/ 1088 w 1260"/>
                <a:gd name="T43" fmla="*/ 640 h 1451"/>
                <a:gd name="T44" fmla="*/ 1117 w 1260"/>
                <a:gd name="T45" fmla="*/ 693 h 1451"/>
                <a:gd name="T46" fmla="*/ 1144 w 1260"/>
                <a:gd name="T47" fmla="*/ 748 h 1451"/>
                <a:gd name="T48" fmla="*/ 1168 w 1260"/>
                <a:gd name="T49" fmla="*/ 804 h 1451"/>
                <a:gd name="T50" fmla="*/ 1190 w 1260"/>
                <a:gd name="T51" fmla="*/ 861 h 1451"/>
                <a:gd name="T52" fmla="*/ 1209 w 1260"/>
                <a:gd name="T53" fmla="*/ 921 h 1451"/>
                <a:gd name="T54" fmla="*/ 1224 w 1260"/>
                <a:gd name="T55" fmla="*/ 980 h 1451"/>
                <a:gd name="T56" fmla="*/ 1237 w 1260"/>
                <a:gd name="T57" fmla="*/ 1042 h 1451"/>
                <a:gd name="T58" fmla="*/ 1248 w 1260"/>
                <a:gd name="T59" fmla="*/ 1104 h 1451"/>
                <a:gd name="T60" fmla="*/ 1255 w 1260"/>
                <a:gd name="T61" fmla="*/ 1166 h 1451"/>
                <a:gd name="T62" fmla="*/ 1259 w 1260"/>
                <a:gd name="T63" fmla="*/ 1231 h 1451"/>
                <a:gd name="T64" fmla="*/ 921 w 1260"/>
                <a:gd name="T65" fmla="*/ 1451 h 1451"/>
                <a:gd name="T66" fmla="*/ 622 w 1260"/>
                <a:gd name="T67" fmla="*/ 1231 h 1451"/>
                <a:gd name="T68" fmla="*/ 616 w 1260"/>
                <a:gd name="T69" fmla="*/ 1184 h 1451"/>
                <a:gd name="T70" fmla="*/ 608 w 1260"/>
                <a:gd name="T71" fmla="*/ 1139 h 1451"/>
                <a:gd name="T72" fmla="*/ 597 w 1260"/>
                <a:gd name="T73" fmla="*/ 1096 h 1451"/>
                <a:gd name="T74" fmla="*/ 588 w 1260"/>
                <a:gd name="T75" fmla="*/ 1067 h 1451"/>
                <a:gd name="T76" fmla="*/ 572 w 1260"/>
                <a:gd name="T77" fmla="*/ 1025 h 1451"/>
                <a:gd name="T78" fmla="*/ 559 w 1260"/>
                <a:gd name="T79" fmla="*/ 998 h 1451"/>
                <a:gd name="T80" fmla="*/ 539 w 1260"/>
                <a:gd name="T81" fmla="*/ 959 h 1451"/>
                <a:gd name="T82" fmla="*/ 523 w 1260"/>
                <a:gd name="T83" fmla="*/ 934 h 1451"/>
                <a:gd name="T84" fmla="*/ 498 w 1260"/>
                <a:gd name="T85" fmla="*/ 898 h 1451"/>
                <a:gd name="T86" fmla="*/ 480 w 1260"/>
                <a:gd name="T87" fmla="*/ 874 h 1451"/>
                <a:gd name="T88" fmla="*/ 461 w 1260"/>
                <a:gd name="T89" fmla="*/ 852 h 1451"/>
                <a:gd name="T90" fmla="*/ 431 w 1260"/>
                <a:gd name="T91" fmla="*/ 821 h 1451"/>
                <a:gd name="T92" fmla="*/ 399 w 1260"/>
                <a:gd name="T93" fmla="*/ 791 h 1451"/>
                <a:gd name="T94" fmla="*/ 375 w 1260"/>
                <a:gd name="T95" fmla="*/ 773 h 1451"/>
                <a:gd name="T96" fmla="*/ 352 w 1260"/>
                <a:gd name="T97" fmla="*/ 755 h 1451"/>
                <a:gd name="T98" fmla="*/ 328 w 1260"/>
                <a:gd name="T99" fmla="*/ 739 h 1451"/>
                <a:gd name="T100" fmla="*/ 290 w 1260"/>
                <a:gd name="T101" fmla="*/ 716 h 1451"/>
                <a:gd name="T102" fmla="*/ 264 w 1260"/>
                <a:gd name="T103" fmla="*/ 702 h 1451"/>
                <a:gd name="T104" fmla="*/ 223 w 1260"/>
                <a:gd name="T105" fmla="*/ 684 h 1451"/>
                <a:gd name="T106" fmla="*/ 181 w 1260"/>
                <a:gd name="T107" fmla="*/ 669 h 1451"/>
                <a:gd name="T108" fmla="*/ 137 w 1260"/>
                <a:gd name="T109" fmla="*/ 656 h 1451"/>
                <a:gd name="T110" fmla="*/ 108 w 1260"/>
                <a:gd name="T111" fmla="*/ 649 h 1451"/>
                <a:gd name="T112" fmla="*/ 63 w 1260"/>
                <a:gd name="T113" fmla="*/ 642 h 1451"/>
                <a:gd name="T114" fmla="*/ 31 w 1260"/>
                <a:gd name="T115" fmla="*/ 639 h 1451"/>
                <a:gd name="T116" fmla="*/ 0 w 1260"/>
                <a:gd name="T117" fmla="*/ 637 h 1451"/>
                <a:gd name="T118" fmla="*/ 3 w 1260"/>
                <a:gd name="T119" fmla="*/ 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60" h="1451">
                  <a:moveTo>
                    <a:pt x="3" y="0"/>
                  </a:moveTo>
                  <a:lnTo>
                    <a:pt x="35" y="1"/>
                  </a:lnTo>
                  <a:lnTo>
                    <a:pt x="68" y="3"/>
                  </a:lnTo>
                  <a:lnTo>
                    <a:pt x="100" y="6"/>
                  </a:lnTo>
                  <a:lnTo>
                    <a:pt x="131" y="9"/>
                  </a:lnTo>
                  <a:lnTo>
                    <a:pt x="162" y="13"/>
                  </a:lnTo>
                  <a:lnTo>
                    <a:pt x="193" y="18"/>
                  </a:lnTo>
                  <a:lnTo>
                    <a:pt x="225" y="23"/>
                  </a:lnTo>
                  <a:lnTo>
                    <a:pt x="255" y="30"/>
                  </a:lnTo>
                  <a:lnTo>
                    <a:pt x="285" y="37"/>
                  </a:lnTo>
                  <a:lnTo>
                    <a:pt x="315" y="44"/>
                  </a:lnTo>
                  <a:lnTo>
                    <a:pt x="345" y="53"/>
                  </a:lnTo>
                  <a:lnTo>
                    <a:pt x="374" y="62"/>
                  </a:lnTo>
                  <a:lnTo>
                    <a:pt x="404" y="72"/>
                  </a:lnTo>
                  <a:lnTo>
                    <a:pt x="433" y="83"/>
                  </a:lnTo>
                  <a:lnTo>
                    <a:pt x="461" y="94"/>
                  </a:lnTo>
                  <a:lnTo>
                    <a:pt x="489" y="106"/>
                  </a:lnTo>
                  <a:lnTo>
                    <a:pt x="517" y="119"/>
                  </a:lnTo>
                  <a:lnTo>
                    <a:pt x="545" y="132"/>
                  </a:lnTo>
                  <a:lnTo>
                    <a:pt x="572" y="145"/>
                  </a:lnTo>
                  <a:lnTo>
                    <a:pt x="599" y="160"/>
                  </a:lnTo>
                  <a:lnTo>
                    <a:pt x="625" y="175"/>
                  </a:lnTo>
                  <a:lnTo>
                    <a:pt x="651" y="190"/>
                  </a:lnTo>
                  <a:lnTo>
                    <a:pt x="676" y="206"/>
                  </a:lnTo>
                  <a:lnTo>
                    <a:pt x="702" y="223"/>
                  </a:lnTo>
                  <a:lnTo>
                    <a:pt x="726" y="240"/>
                  </a:lnTo>
                  <a:lnTo>
                    <a:pt x="751" y="259"/>
                  </a:lnTo>
                  <a:lnTo>
                    <a:pt x="774" y="277"/>
                  </a:lnTo>
                  <a:lnTo>
                    <a:pt x="798" y="296"/>
                  </a:lnTo>
                  <a:lnTo>
                    <a:pt x="820" y="316"/>
                  </a:lnTo>
                  <a:lnTo>
                    <a:pt x="843" y="336"/>
                  </a:lnTo>
                  <a:lnTo>
                    <a:pt x="866" y="356"/>
                  </a:lnTo>
                  <a:lnTo>
                    <a:pt x="887" y="377"/>
                  </a:lnTo>
                  <a:lnTo>
                    <a:pt x="908" y="398"/>
                  </a:lnTo>
                  <a:lnTo>
                    <a:pt x="928" y="421"/>
                  </a:lnTo>
                  <a:lnTo>
                    <a:pt x="948" y="444"/>
                  </a:lnTo>
                  <a:lnTo>
                    <a:pt x="967" y="467"/>
                  </a:lnTo>
                  <a:lnTo>
                    <a:pt x="986" y="490"/>
                  </a:lnTo>
                  <a:lnTo>
                    <a:pt x="1004" y="514"/>
                  </a:lnTo>
                  <a:lnTo>
                    <a:pt x="1023" y="538"/>
                  </a:lnTo>
                  <a:lnTo>
                    <a:pt x="1040" y="564"/>
                  </a:lnTo>
                  <a:lnTo>
                    <a:pt x="1057" y="589"/>
                  </a:lnTo>
                  <a:lnTo>
                    <a:pt x="1073" y="614"/>
                  </a:lnTo>
                  <a:lnTo>
                    <a:pt x="1088" y="640"/>
                  </a:lnTo>
                  <a:lnTo>
                    <a:pt x="1103" y="666"/>
                  </a:lnTo>
                  <a:lnTo>
                    <a:pt x="1117" y="693"/>
                  </a:lnTo>
                  <a:lnTo>
                    <a:pt x="1131" y="720"/>
                  </a:lnTo>
                  <a:lnTo>
                    <a:pt x="1144" y="748"/>
                  </a:lnTo>
                  <a:lnTo>
                    <a:pt x="1156" y="776"/>
                  </a:lnTo>
                  <a:lnTo>
                    <a:pt x="1168" y="804"/>
                  </a:lnTo>
                  <a:lnTo>
                    <a:pt x="1180" y="833"/>
                  </a:lnTo>
                  <a:lnTo>
                    <a:pt x="1190" y="861"/>
                  </a:lnTo>
                  <a:lnTo>
                    <a:pt x="1200" y="891"/>
                  </a:lnTo>
                  <a:lnTo>
                    <a:pt x="1209" y="921"/>
                  </a:lnTo>
                  <a:lnTo>
                    <a:pt x="1217" y="950"/>
                  </a:lnTo>
                  <a:lnTo>
                    <a:pt x="1224" y="980"/>
                  </a:lnTo>
                  <a:lnTo>
                    <a:pt x="1231" y="1010"/>
                  </a:lnTo>
                  <a:lnTo>
                    <a:pt x="1237" y="1042"/>
                  </a:lnTo>
                  <a:lnTo>
                    <a:pt x="1243" y="1073"/>
                  </a:lnTo>
                  <a:lnTo>
                    <a:pt x="1248" y="1104"/>
                  </a:lnTo>
                  <a:lnTo>
                    <a:pt x="1252" y="1135"/>
                  </a:lnTo>
                  <a:lnTo>
                    <a:pt x="1255" y="1166"/>
                  </a:lnTo>
                  <a:lnTo>
                    <a:pt x="1257" y="1198"/>
                  </a:lnTo>
                  <a:lnTo>
                    <a:pt x="1259" y="1231"/>
                  </a:lnTo>
                  <a:lnTo>
                    <a:pt x="1260" y="1263"/>
                  </a:lnTo>
                  <a:lnTo>
                    <a:pt x="921" y="1451"/>
                  </a:lnTo>
                  <a:lnTo>
                    <a:pt x="622" y="1246"/>
                  </a:lnTo>
                  <a:lnTo>
                    <a:pt x="622" y="1231"/>
                  </a:lnTo>
                  <a:lnTo>
                    <a:pt x="620" y="1215"/>
                  </a:lnTo>
                  <a:lnTo>
                    <a:pt x="616" y="1184"/>
                  </a:lnTo>
                  <a:lnTo>
                    <a:pt x="611" y="1154"/>
                  </a:lnTo>
                  <a:lnTo>
                    <a:pt x="608" y="1139"/>
                  </a:lnTo>
                  <a:lnTo>
                    <a:pt x="605" y="1125"/>
                  </a:lnTo>
                  <a:lnTo>
                    <a:pt x="597" y="1096"/>
                  </a:lnTo>
                  <a:lnTo>
                    <a:pt x="593" y="1082"/>
                  </a:lnTo>
                  <a:lnTo>
                    <a:pt x="588" y="1067"/>
                  </a:lnTo>
                  <a:lnTo>
                    <a:pt x="577" y="1039"/>
                  </a:lnTo>
                  <a:lnTo>
                    <a:pt x="572" y="1025"/>
                  </a:lnTo>
                  <a:lnTo>
                    <a:pt x="566" y="1012"/>
                  </a:lnTo>
                  <a:lnTo>
                    <a:pt x="559" y="998"/>
                  </a:lnTo>
                  <a:lnTo>
                    <a:pt x="553" y="985"/>
                  </a:lnTo>
                  <a:lnTo>
                    <a:pt x="539" y="959"/>
                  </a:lnTo>
                  <a:lnTo>
                    <a:pt x="530" y="947"/>
                  </a:lnTo>
                  <a:lnTo>
                    <a:pt x="523" y="934"/>
                  </a:lnTo>
                  <a:lnTo>
                    <a:pt x="506" y="910"/>
                  </a:lnTo>
                  <a:lnTo>
                    <a:pt x="498" y="898"/>
                  </a:lnTo>
                  <a:lnTo>
                    <a:pt x="489" y="887"/>
                  </a:lnTo>
                  <a:lnTo>
                    <a:pt x="480" y="874"/>
                  </a:lnTo>
                  <a:lnTo>
                    <a:pt x="471" y="863"/>
                  </a:lnTo>
                  <a:lnTo>
                    <a:pt x="461" y="852"/>
                  </a:lnTo>
                  <a:lnTo>
                    <a:pt x="451" y="841"/>
                  </a:lnTo>
                  <a:lnTo>
                    <a:pt x="431" y="821"/>
                  </a:lnTo>
                  <a:lnTo>
                    <a:pt x="410" y="801"/>
                  </a:lnTo>
                  <a:lnTo>
                    <a:pt x="399" y="791"/>
                  </a:lnTo>
                  <a:lnTo>
                    <a:pt x="388" y="782"/>
                  </a:lnTo>
                  <a:lnTo>
                    <a:pt x="375" y="773"/>
                  </a:lnTo>
                  <a:lnTo>
                    <a:pt x="364" y="764"/>
                  </a:lnTo>
                  <a:lnTo>
                    <a:pt x="352" y="755"/>
                  </a:lnTo>
                  <a:lnTo>
                    <a:pt x="340" y="747"/>
                  </a:lnTo>
                  <a:lnTo>
                    <a:pt x="328" y="739"/>
                  </a:lnTo>
                  <a:lnTo>
                    <a:pt x="315" y="731"/>
                  </a:lnTo>
                  <a:lnTo>
                    <a:pt x="290" y="716"/>
                  </a:lnTo>
                  <a:lnTo>
                    <a:pt x="277" y="709"/>
                  </a:lnTo>
                  <a:lnTo>
                    <a:pt x="264" y="702"/>
                  </a:lnTo>
                  <a:lnTo>
                    <a:pt x="237" y="690"/>
                  </a:lnTo>
                  <a:lnTo>
                    <a:pt x="223" y="684"/>
                  </a:lnTo>
                  <a:lnTo>
                    <a:pt x="209" y="678"/>
                  </a:lnTo>
                  <a:lnTo>
                    <a:pt x="181" y="669"/>
                  </a:lnTo>
                  <a:lnTo>
                    <a:pt x="152" y="660"/>
                  </a:lnTo>
                  <a:lnTo>
                    <a:pt x="137" y="656"/>
                  </a:lnTo>
                  <a:lnTo>
                    <a:pt x="123" y="653"/>
                  </a:lnTo>
                  <a:lnTo>
                    <a:pt x="108" y="649"/>
                  </a:lnTo>
                  <a:lnTo>
                    <a:pt x="93" y="647"/>
                  </a:lnTo>
                  <a:lnTo>
                    <a:pt x="63" y="642"/>
                  </a:lnTo>
                  <a:lnTo>
                    <a:pt x="47" y="640"/>
                  </a:lnTo>
                  <a:lnTo>
                    <a:pt x="31" y="639"/>
                  </a:lnTo>
                  <a:lnTo>
                    <a:pt x="16" y="638"/>
                  </a:lnTo>
                  <a:lnTo>
                    <a:pt x="0" y="637"/>
                  </a:lnTo>
                  <a:lnTo>
                    <a:pt x="197" y="34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MH_Other_2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>
              <a:off x="4481042" y="2080119"/>
              <a:ext cx="1779335" cy="1647464"/>
            </a:xfrm>
            <a:custGeom>
              <a:avLst/>
              <a:gdLst>
                <a:gd name="T0" fmla="*/ 637 w 1431"/>
                <a:gd name="T1" fmla="*/ 1302 h 1325"/>
                <a:gd name="T2" fmla="*/ 637 w 1431"/>
                <a:gd name="T3" fmla="*/ 1248 h 1325"/>
                <a:gd name="T4" fmla="*/ 640 w 1431"/>
                <a:gd name="T5" fmla="*/ 1217 h 1325"/>
                <a:gd name="T6" fmla="*/ 646 w 1431"/>
                <a:gd name="T7" fmla="*/ 1170 h 1325"/>
                <a:gd name="T8" fmla="*/ 655 w 1431"/>
                <a:gd name="T9" fmla="*/ 1125 h 1325"/>
                <a:gd name="T10" fmla="*/ 663 w 1431"/>
                <a:gd name="T11" fmla="*/ 1095 h 1325"/>
                <a:gd name="T12" fmla="*/ 678 w 1431"/>
                <a:gd name="T13" fmla="*/ 1052 h 1325"/>
                <a:gd name="T14" fmla="*/ 689 w 1431"/>
                <a:gd name="T15" fmla="*/ 1024 h 1325"/>
                <a:gd name="T16" fmla="*/ 708 w 1431"/>
                <a:gd name="T17" fmla="*/ 983 h 1325"/>
                <a:gd name="T18" fmla="*/ 724 w 1431"/>
                <a:gd name="T19" fmla="*/ 957 h 1325"/>
                <a:gd name="T20" fmla="*/ 739 w 1431"/>
                <a:gd name="T21" fmla="*/ 932 h 1325"/>
                <a:gd name="T22" fmla="*/ 756 w 1431"/>
                <a:gd name="T23" fmla="*/ 907 h 1325"/>
                <a:gd name="T24" fmla="*/ 773 w 1431"/>
                <a:gd name="T25" fmla="*/ 884 h 1325"/>
                <a:gd name="T26" fmla="*/ 792 w 1431"/>
                <a:gd name="T27" fmla="*/ 860 h 1325"/>
                <a:gd name="T28" fmla="*/ 822 w 1431"/>
                <a:gd name="T29" fmla="*/ 827 h 1325"/>
                <a:gd name="T30" fmla="*/ 843 w 1431"/>
                <a:gd name="T31" fmla="*/ 807 h 1325"/>
                <a:gd name="T32" fmla="*/ 877 w 1431"/>
                <a:gd name="T33" fmla="*/ 778 h 1325"/>
                <a:gd name="T34" fmla="*/ 901 w 1431"/>
                <a:gd name="T35" fmla="*/ 760 h 1325"/>
                <a:gd name="T36" fmla="*/ 938 w 1431"/>
                <a:gd name="T37" fmla="*/ 735 h 1325"/>
                <a:gd name="T38" fmla="*/ 976 w 1431"/>
                <a:gd name="T39" fmla="*/ 711 h 1325"/>
                <a:gd name="T40" fmla="*/ 1003 w 1431"/>
                <a:gd name="T41" fmla="*/ 698 h 1325"/>
                <a:gd name="T42" fmla="*/ 1030 w 1431"/>
                <a:gd name="T43" fmla="*/ 686 h 1325"/>
                <a:gd name="T44" fmla="*/ 1059 w 1431"/>
                <a:gd name="T45" fmla="*/ 675 h 1325"/>
                <a:gd name="T46" fmla="*/ 1117 w 1431"/>
                <a:gd name="T47" fmla="*/ 657 h 1325"/>
                <a:gd name="T48" fmla="*/ 1147 w 1431"/>
                <a:gd name="T49" fmla="*/ 649 h 1325"/>
                <a:gd name="T50" fmla="*/ 1192 w 1431"/>
                <a:gd name="T51" fmla="*/ 642 h 1325"/>
                <a:gd name="T52" fmla="*/ 1224 w 1431"/>
                <a:gd name="T53" fmla="*/ 638 h 1325"/>
                <a:gd name="T54" fmla="*/ 1431 w 1431"/>
                <a:gd name="T55" fmla="*/ 334 h 1325"/>
                <a:gd name="T56" fmla="*/ 1207 w 1431"/>
                <a:gd name="T57" fmla="*/ 1 h 1325"/>
                <a:gd name="T58" fmla="*/ 1142 w 1431"/>
                <a:gd name="T59" fmla="*/ 6 h 1325"/>
                <a:gd name="T60" fmla="*/ 1080 w 1431"/>
                <a:gd name="T61" fmla="*/ 15 h 1325"/>
                <a:gd name="T62" fmla="*/ 1018 w 1431"/>
                <a:gd name="T63" fmla="*/ 26 h 1325"/>
                <a:gd name="T64" fmla="*/ 957 w 1431"/>
                <a:gd name="T65" fmla="*/ 40 h 1325"/>
                <a:gd name="T66" fmla="*/ 898 w 1431"/>
                <a:gd name="T67" fmla="*/ 57 h 1325"/>
                <a:gd name="T68" fmla="*/ 839 w 1431"/>
                <a:gd name="T69" fmla="*/ 76 h 1325"/>
                <a:gd name="T70" fmla="*/ 783 w 1431"/>
                <a:gd name="T71" fmla="*/ 100 h 1325"/>
                <a:gd name="T72" fmla="*/ 728 w 1431"/>
                <a:gd name="T73" fmla="*/ 125 h 1325"/>
                <a:gd name="T74" fmla="*/ 673 w 1431"/>
                <a:gd name="T75" fmla="*/ 152 h 1325"/>
                <a:gd name="T76" fmla="*/ 620 w 1431"/>
                <a:gd name="T77" fmla="*/ 182 h 1325"/>
                <a:gd name="T78" fmla="*/ 570 w 1431"/>
                <a:gd name="T79" fmla="*/ 214 h 1325"/>
                <a:gd name="T80" fmla="*/ 520 w 1431"/>
                <a:gd name="T81" fmla="*/ 250 h 1325"/>
                <a:gd name="T82" fmla="*/ 472 w 1431"/>
                <a:gd name="T83" fmla="*/ 287 h 1325"/>
                <a:gd name="T84" fmla="*/ 427 w 1431"/>
                <a:gd name="T85" fmla="*/ 325 h 1325"/>
                <a:gd name="T86" fmla="*/ 382 w 1431"/>
                <a:gd name="T87" fmla="*/ 366 h 1325"/>
                <a:gd name="T88" fmla="*/ 341 w 1431"/>
                <a:gd name="T89" fmla="*/ 410 h 1325"/>
                <a:gd name="T90" fmla="*/ 301 w 1431"/>
                <a:gd name="T91" fmla="*/ 455 h 1325"/>
                <a:gd name="T92" fmla="*/ 263 w 1431"/>
                <a:gd name="T93" fmla="*/ 502 h 1325"/>
                <a:gd name="T94" fmla="*/ 227 w 1431"/>
                <a:gd name="T95" fmla="*/ 550 h 1325"/>
                <a:gd name="T96" fmla="*/ 194 w 1431"/>
                <a:gd name="T97" fmla="*/ 602 h 1325"/>
                <a:gd name="T98" fmla="*/ 163 w 1431"/>
                <a:gd name="T99" fmla="*/ 653 h 1325"/>
                <a:gd name="T100" fmla="*/ 135 w 1431"/>
                <a:gd name="T101" fmla="*/ 707 h 1325"/>
                <a:gd name="T102" fmla="*/ 109 w 1431"/>
                <a:gd name="T103" fmla="*/ 762 h 1325"/>
                <a:gd name="T104" fmla="*/ 86 w 1431"/>
                <a:gd name="T105" fmla="*/ 819 h 1325"/>
                <a:gd name="T106" fmla="*/ 64 w 1431"/>
                <a:gd name="T107" fmla="*/ 876 h 1325"/>
                <a:gd name="T108" fmla="*/ 47 w 1431"/>
                <a:gd name="T109" fmla="*/ 936 h 1325"/>
                <a:gd name="T110" fmla="*/ 31 w 1431"/>
                <a:gd name="T111" fmla="*/ 996 h 1325"/>
                <a:gd name="T112" fmla="*/ 19 w 1431"/>
                <a:gd name="T113" fmla="*/ 1058 h 1325"/>
                <a:gd name="T114" fmla="*/ 10 w 1431"/>
                <a:gd name="T115" fmla="*/ 1120 h 1325"/>
                <a:gd name="T116" fmla="*/ 4 w 1431"/>
                <a:gd name="T117" fmla="*/ 1183 h 1325"/>
                <a:gd name="T118" fmla="*/ 1 w 1431"/>
                <a:gd name="T119" fmla="*/ 1247 h 1325"/>
                <a:gd name="T120" fmla="*/ 1 w 1431"/>
                <a:gd name="T121" fmla="*/ 1302 h 1325"/>
                <a:gd name="T122" fmla="*/ 335 w 1431"/>
                <a:gd name="T123" fmla="*/ 1129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31" h="1325">
                  <a:moveTo>
                    <a:pt x="638" y="1324"/>
                  </a:moveTo>
                  <a:lnTo>
                    <a:pt x="637" y="1302"/>
                  </a:lnTo>
                  <a:lnTo>
                    <a:pt x="637" y="1280"/>
                  </a:lnTo>
                  <a:lnTo>
                    <a:pt x="637" y="1248"/>
                  </a:lnTo>
                  <a:lnTo>
                    <a:pt x="638" y="1232"/>
                  </a:lnTo>
                  <a:lnTo>
                    <a:pt x="640" y="1217"/>
                  </a:lnTo>
                  <a:lnTo>
                    <a:pt x="644" y="1185"/>
                  </a:lnTo>
                  <a:lnTo>
                    <a:pt x="646" y="1170"/>
                  </a:lnTo>
                  <a:lnTo>
                    <a:pt x="649" y="1154"/>
                  </a:lnTo>
                  <a:lnTo>
                    <a:pt x="655" y="1125"/>
                  </a:lnTo>
                  <a:lnTo>
                    <a:pt x="659" y="1110"/>
                  </a:lnTo>
                  <a:lnTo>
                    <a:pt x="663" y="1095"/>
                  </a:lnTo>
                  <a:lnTo>
                    <a:pt x="673" y="1067"/>
                  </a:lnTo>
                  <a:lnTo>
                    <a:pt x="678" y="1052"/>
                  </a:lnTo>
                  <a:lnTo>
                    <a:pt x="683" y="1038"/>
                  </a:lnTo>
                  <a:lnTo>
                    <a:pt x="689" y="1024"/>
                  </a:lnTo>
                  <a:lnTo>
                    <a:pt x="695" y="1010"/>
                  </a:lnTo>
                  <a:lnTo>
                    <a:pt x="708" y="983"/>
                  </a:lnTo>
                  <a:lnTo>
                    <a:pt x="715" y="970"/>
                  </a:lnTo>
                  <a:lnTo>
                    <a:pt x="724" y="957"/>
                  </a:lnTo>
                  <a:lnTo>
                    <a:pt x="731" y="944"/>
                  </a:lnTo>
                  <a:lnTo>
                    <a:pt x="739" y="932"/>
                  </a:lnTo>
                  <a:lnTo>
                    <a:pt x="747" y="920"/>
                  </a:lnTo>
                  <a:lnTo>
                    <a:pt x="756" y="907"/>
                  </a:lnTo>
                  <a:lnTo>
                    <a:pt x="764" y="895"/>
                  </a:lnTo>
                  <a:lnTo>
                    <a:pt x="773" y="884"/>
                  </a:lnTo>
                  <a:lnTo>
                    <a:pt x="783" y="871"/>
                  </a:lnTo>
                  <a:lnTo>
                    <a:pt x="792" y="860"/>
                  </a:lnTo>
                  <a:lnTo>
                    <a:pt x="812" y="838"/>
                  </a:lnTo>
                  <a:lnTo>
                    <a:pt x="822" y="827"/>
                  </a:lnTo>
                  <a:lnTo>
                    <a:pt x="832" y="817"/>
                  </a:lnTo>
                  <a:lnTo>
                    <a:pt x="843" y="807"/>
                  </a:lnTo>
                  <a:lnTo>
                    <a:pt x="854" y="797"/>
                  </a:lnTo>
                  <a:lnTo>
                    <a:pt x="877" y="778"/>
                  </a:lnTo>
                  <a:lnTo>
                    <a:pt x="889" y="769"/>
                  </a:lnTo>
                  <a:lnTo>
                    <a:pt x="901" y="760"/>
                  </a:lnTo>
                  <a:lnTo>
                    <a:pt x="925" y="743"/>
                  </a:lnTo>
                  <a:lnTo>
                    <a:pt x="938" y="735"/>
                  </a:lnTo>
                  <a:lnTo>
                    <a:pt x="951" y="727"/>
                  </a:lnTo>
                  <a:lnTo>
                    <a:pt x="976" y="711"/>
                  </a:lnTo>
                  <a:lnTo>
                    <a:pt x="990" y="705"/>
                  </a:lnTo>
                  <a:lnTo>
                    <a:pt x="1003" y="698"/>
                  </a:lnTo>
                  <a:lnTo>
                    <a:pt x="1017" y="692"/>
                  </a:lnTo>
                  <a:lnTo>
                    <a:pt x="1030" y="686"/>
                  </a:lnTo>
                  <a:lnTo>
                    <a:pt x="1045" y="680"/>
                  </a:lnTo>
                  <a:lnTo>
                    <a:pt x="1059" y="675"/>
                  </a:lnTo>
                  <a:lnTo>
                    <a:pt x="1088" y="665"/>
                  </a:lnTo>
                  <a:lnTo>
                    <a:pt x="1117" y="657"/>
                  </a:lnTo>
                  <a:lnTo>
                    <a:pt x="1132" y="653"/>
                  </a:lnTo>
                  <a:lnTo>
                    <a:pt x="1147" y="649"/>
                  </a:lnTo>
                  <a:lnTo>
                    <a:pt x="1177" y="644"/>
                  </a:lnTo>
                  <a:lnTo>
                    <a:pt x="1192" y="642"/>
                  </a:lnTo>
                  <a:lnTo>
                    <a:pt x="1209" y="640"/>
                  </a:lnTo>
                  <a:lnTo>
                    <a:pt x="1224" y="638"/>
                  </a:lnTo>
                  <a:lnTo>
                    <a:pt x="1240" y="637"/>
                  </a:lnTo>
                  <a:lnTo>
                    <a:pt x="1431" y="334"/>
                  </a:lnTo>
                  <a:lnTo>
                    <a:pt x="1239" y="0"/>
                  </a:lnTo>
                  <a:lnTo>
                    <a:pt x="1207" y="1"/>
                  </a:lnTo>
                  <a:lnTo>
                    <a:pt x="1174" y="3"/>
                  </a:lnTo>
                  <a:lnTo>
                    <a:pt x="1142" y="6"/>
                  </a:lnTo>
                  <a:lnTo>
                    <a:pt x="1111" y="10"/>
                  </a:lnTo>
                  <a:lnTo>
                    <a:pt x="1080" y="15"/>
                  </a:lnTo>
                  <a:lnTo>
                    <a:pt x="1049" y="20"/>
                  </a:lnTo>
                  <a:lnTo>
                    <a:pt x="1018" y="26"/>
                  </a:lnTo>
                  <a:lnTo>
                    <a:pt x="987" y="32"/>
                  </a:lnTo>
                  <a:lnTo>
                    <a:pt x="957" y="40"/>
                  </a:lnTo>
                  <a:lnTo>
                    <a:pt x="928" y="48"/>
                  </a:lnTo>
                  <a:lnTo>
                    <a:pt x="898" y="57"/>
                  </a:lnTo>
                  <a:lnTo>
                    <a:pt x="868" y="66"/>
                  </a:lnTo>
                  <a:lnTo>
                    <a:pt x="839" y="76"/>
                  </a:lnTo>
                  <a:lnTo>
                    <a:pt x="811" y="88"/>
                  </a:lnTo>
                  <a:lnTo>
                    <a:pt x="783" y="100"/>
                  </a:lnTo>
                  <a:lnTo>
                    <a:pt x="755" y="112"/>
                  </a:lnTo>
                  <a:lnTo>
                    <a:pt x="728" y="125"/>
                  </a:lnTo>
                  <a:lnTo>
                    <a:pt x="699" y="138"/>
                  </a:lnTo>
                  <a:lnTo>
                    <a:pt x="673" y="152"/>
                  </a:lnTo>
                  <a:lnTo>
                    <a:pt x="646" y="167"/>
                  </a:lnTo>
                  <a:lnTo>
                    <a:pt x="620" y="182"/>
                  </a:lnTo>
                  <a:lnTo>
                    <a:pt x="595" y="198"/>
                  </a:lnTo>
                  <a:lnTo>
                    <a:pt x="570" y="214"/>
                  </a:lnTo>
                  <a:lnTo>
                    <a:pt x="544" y="231"/>
                  </a:lnTo>
                  <a:lnTo>
                    <a:pt x="520" y="250"/>
                  </a:lnTo>
                  <a:lnTo>
                    <a:pt x="496" y="268"/>
                  </a:lnTo>
                  <a:lnTo>
                    <a:pt x="472" y="287"/>
                  </a:lnTo>
                  <a:lnTo>
                    <a:pt x="449" y="306"/>
                  </a:lnTo>
                  <a:lnTo>
                    <a:pt x="427" y="325"/>
                  </a:lnTo>
                  <a:lnTo>
                    <a:pt x="405" y="346"/>
                  </a:lnTo>
                  <a:lnTo>
                    <a:pt x="382" y="366"/>
                  </a:lnTo>
                  <a:lnTo>
                    <a:pt x="361" y="388"/>
                  </a:lnTo>
                  <a:lnTo>
                    <a:pt x="341" y="410"/>
                  </a:lnTo>
                  <a:lnTo>
                    <a:pt x="320" y="433"/>
                  </a:lnTo>
                  <a:lnTo>
                    <a:pt x="301" y="455"/>
                  </a:lnTo>
                  <a:lnTo>
                    <a:pt x="282" y="478"/>
                  </a:lnTo>
                  <a:lnTo>
                    <a:pt x="263" y="502"/>
                  </a:lnTo>
                  <a:lnTo>
                    <a:pt x="245" y="526"/>
                  </a:lnTo>
                  <a:lnTo>
                    <a:pt x="227" y="550"/>
                  </a:lnTo>
                  <a:lnTo>
                    <a:pt x="210" y="576"/>
                  </a:lnTo>
                  <a:lnTo>
                    <a:pt x="194" y="602"/>
                  </a:lnTo>
                  <a:lnTo>
                    <a:pt x="178" y="627"/>
                  </a:lnTo>
                  <a:lnTo>
                    <a:pt x="163" y="653"/>
                  </a:lnTo>
                  <a:lnTo>
                    <a:pt x="149" y="680"/>
                  </a:lnTo>
                  <a:lnTo>
                    <a:pt x="135" y="707"/>
                  </a:lnTo>
                  <a:lnTo>
                    <a:pt x="122" y="735"/>
                  </a:lnTo>
                  <a:lnTo>
                    <a:pt x="109" y="762"/>
                  </a:lnTo>
                  <a:lnTo>
                    <a:pt x="97" y="790"/>
                  </a:lnTo>
                  <a:lnTo>
                    <a:pt x="86" y="819"/>
                  </a:lnTo>
                  <a:lnTo>
                    <a:pt x="74" y="847"/>
                  </a:lnTo>
                  <a:lnTo>
                    <a:pt x="64" y="876"/>
                  </a:lnTo>
                  <a:lnTo>
                    <a:pt x="55" y="906"/>
                  </a:lnTo>
                  <a:lnTo>
                    <a:pt x="47" y="936"/>
                  </a:lnTo>
                  <a:lnTo>
                    <a:pt x="39" y="966"/>
                  </a:lnTo>
                  <a:lnTo>
                    <a:pt x="31" y="996"/>
                  </a:lnTo>
                  <a:lnTo>
                    <a:pt x="25" y="1026"/>
                  </a:lnTo>
                  <a:lnTo>
                    <a:pt x="19" y="1058"/>
                  </a:lnTo>
                  <a:lnTo>
                    <a:pt x="14" y="1089"/>
                  </a:lnTo>
                  <a:lnTo>
                    <a:pt x="10" y="1120"/>
                  </a:lnTo>
                  <a:lnTo>
                    <a:pt x="6" y="1151"/>
                  </a:lnTo>
                  <a:lnTo>
                    <a:pt x="4" y="1183"/>
                  </a:lnTo>
                  <a:lnTo>
                    <a:pt x="2" y="1215"/>
                  </a:lnTo>
                  <a:lnTo>
                    <a:pt x="1" y="1247"/>
                  </a:lnTo>
                  <a:lnTo>
                    <a:pt x="0" y="1280"/>
                  </a:lnTo>
                  <a:lnTo>
                    <a:pt x="1" y="1302"/>
                  </a:lnTo>
                  <a:lnTo>
                    <a:pt x="2" y="1325"/>
                  </a:lnTo>
                  <a:lnTo>
                    <a:pt x="335" y="1129"/>
                  </a:lnTo>
                  <a:lnTo>
                    <a:pt x="638" y="1324"/>
                  </a:lnTo>
                  <a:close/>
                </a:path>
              </a:pathLst>
            </a:custGeom>
            <a:solidFill>
              <a:srgbClr val="0060A9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MH_Other_3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>
              <a:off x="4486613" y="3567851"/>
              <a:ext cx="1612174" cy="1697612"/>
            </a:xfrm>
            <a:custGeom>
              <a:avLst/>
              <a:gdLst>
                <a:gd name="T0" fmla="*/ 1096 w 1295"/>
                <a:gd name="T1" fmla="*/ 1023 h 1364"/>
                <a:gd name="T2" fmla="*/ 1276 w 1295"/>
                <a:gd name="T3" fmla="*/ 728 h 1364"/>
                <a:gd name="T4" fmla="*/ 1232 w 1295"/>
                <a:gd name="T5" fmla="*/ 726 h 1364"/>
                <a:gd name="T6" fmla="*/ 1187 w 1295"/>
                <a:gd name="T7" fmla="*/ 722 h 1364"/>
                <a:gd name="T8" fmla="*/ 1131 w 1295"/>
                <a:gd name="T9" fmla="*/ 711 h 1364"/>
                <a:gd name="T10" fmla="*/ 1103 w 1295"/>
                <a:gd name="T11" fmla="*/ 704 h 1364"/>
                <a:gd name="T12" fmla="*/ 1050 w 1295"/>
                <a:gd name="T13" fmla="*/ 687 h 1364"/>
                <a:gd name="T14" fmla="*/ 1023 w 1295"/>
                <a:gd name="T15" fmla="*/ 677 h 1364"/>
                <a:gd name="T16" fmla="*/ 973 w 1295"/>
                <a:gd name="T17" fmla="*/ 653 h 1364"/>
                <a:gd name="T18" fmla="*/ 949 w 1295"/>
                <a:gd name="T19" fmla="*/ 638 h 1364"/>
                <a:gd name="T20" fmla="*/ 902 w 1295"/>
                <a:gd name="T21" fmla="*/ 608 h 1364"/>
                <a:gd name="T22" fmla="*/ 880 w 1295"/>
                <a:gd name="T23" fmla="*/ 591 h 1364"/>
                <a:gd name="T24" fmla="*/ 837 w 1295"/>
                <a:gd name="T25" fmla="*/ 556 h 1364"/>
                <a:gd name="T26" fmla="*/ 799 w 1295"/>
                <a:gd name="T27" fmla="*/ 517 h 1364"/>
                <a:gd name="T28" fmla="*/ 781 w 1295"/>
                <a:gd name="T29" fmla="*/ 496 h 1364"/>
                <a:gd name="T30" fmla="*/ 747 w 1295"/>
                <a:gd name="T31" fmla="*/ 451 h 1364"/>
                <a:gd name="T32" fmla="*/ 725 w 1295"/>
                <a:gd name="T33" fmla="*/ 417 h 1364"/>
                <a:gd name="T34" fmla="*/ 703 w 1295"/>
                <a:gd name="T35" fmla="*/ 380 h 1364"/>
                <a:gd name="T36" fmla="*/ 680 w 1295"/>
                <a:gd name="T37" fmla="*/ 330 h 1364"/>
                <a:gd name="T38" fmla="*/ 670 w 1295"/>
                <a:gd name="T39" fmla="*/ 303 h 1364"/>
                <a:gd name="T40" fmla="*/ 657 w 1295"/>
                <a:gd name="T41" fmla="*/ 263 h 1364"/>
                <a:gd name="T42" fmla="*/ 646 w 1295"/>
                <a:gd name="T43" fmla="*/ 221 h 1364"/>
                <a:gd name="T44" fmla="*/ 322 w 1295"/>
                <a:gd name="T45" fmla="*/ 0 h 1364"/>
                <a:gd name="T46" fmla="*/ 2 w 1295"/>
                <a:gd name="T47" fmla="*/ 222 h 1364"/>
                <a:gd name="T48" fmla="*/ 10 w 1295"/>
                <a:gd name="T49" fmla="*/ 282 h 1364"/>
                <a:gd name="T50" fmla="*/ 21 w 1295"/>
                <a:gd name="T51" fmla="*/ 343 h 1364"/>
                <a:gd name="T52" fmla="*/ 35 w 1295"/>
                <a:gd name="T53" fmla="*/ 401 h 1364"/>
                <a:gd name="T54" fmla="*/ 51 w 1295"/>
                <a:gd name="T55" fmla="*/ 458 h 1364"/>
                <a:gd name="T56" fmla="*/ 69 w 1295"/>
                <a:gd name="T57" fmla="*/ 516 h 1364"/>
                <a:gd name="T58" fmla="*/ 91 w 1295"/>
                <a:gd name="T59" fmla="*/ 571 h 1364"/>
                <a:gd name="T60" fmla="*/ 115 w 1295"/>
                <a:gd name="T61" fmla="*/ 624 h 1364"/>
                <a:gd name="T62" fmla="*/ 141 w 1295"/>
                <a:gd name="T63" fmla="*/ 678 h 1364"/>
                <a:gd name="T64" fmla="*/ 169 w 1295"/>
                <a:gd name="T65" fmla="*/ 729 h 1364"/>
                <a:gd name="T66" fmla="*/ 200 w 1295"/>
                <a:gd name="T67" fmla="*/ 779 h 1364"/>
                <a:gd name="T68" fmla="*/ 233 w 1295"/>
                <a:gd name="T69" fmla="*/ 828 h 1364"/>
                <a:gd name="T70" fmla="*/ 268 w 1295"/>
                <a:gd name="T71" fmla="*/ 874 h 1364"/>
                <a:gd name="T72" fmla="*/ 305 w 1295"/>
                <a:gd name="T73" fmla="*/ 919 h 1364"/>
                <a:gd name="T74" fmla="*/ 344 w 1295"/>
                <a:gd name="T75" fmla="*/ 962 h 1364"/>
                <a:gd name="T76" fmla="*/ 385 w 1295"/>
                <a:gd name="T77" fmla="*/ 1004 h 1364"/>
                <a:gd name="T78" fmla="*/ 428 w 1295"/>
                <a:gd name="T79" fmla="*/ 1043 h 1364"/>
                <a:gd name="T80" fmla="*/ 473 w 1295"/>
                <a:gd name="T81" fmla="*/ 1081 h 1364"/>
                <a:gd name="T82" fmla="*/ 519 w 1295"/>
                <a:gd name="T83" fmla="*/ 1116 h 1364"/>
                <a:gd name="T84" fmla="*/ 567 w 1295"/>
                <a:gd name="T85" fmla="*/ 1151 h 1364"/>
                <a:gd name="T86" fmla="*/ 616 w 1295"/>
                <a:gd name="T87" fmla="*/ 1182 h 1364"/>
                <a:gd name="T88" fmla="*/ 667 w 1295"/>
                <a:gd name="T89" fmla="*/ 1211 h 1364"/>
                <a:gd name="T90" fmla="*/ 720 w 1295"/>
                <a:gd name="T91" fmla="*/ 1237 h 1364"/>
                <a:gd name="T92" fmla="*/ 774 w 1295"/>
                <a:gd name="T93" fmla="*/ 1262 h 1364"/>
                <a:gd name="T94" fmla="*/ 828 w 1295"/>
                <a:gd name="T95" fmla="*/ 1283 h 1364"/>
                <a:gd name="T96" fmla="*/ 885 w 1295"/>
                <a:gd name="T97" fmla="*/ 1304 h 1364"/>
                <a:gd name="T98" fmla="*/ 942 w 1295"/>
                <a:gd name="T99" fmla="*/ 1321 h 1364"/>
                <a:gd name="T100" fmla="*/ 1001 w 1295"/>
                <a:gd name="T101" fmla="*/ 1335 h 1364"/>
                <a:gd name="T102" fmla="*/ 1061 w 1295"/>
                <a:gd name="T103" fmla="*/ 1346 h 1364"/>
                <a:gd name="T104" fmla="*/ 1121 w 1295"/>
                <a:gd name="T105" fmla="*/ 1355 h 1364"/>
                <a:gd name="T106" fmla="*/ 1182 w 1295"/>
                <a:gd name="T107" fmla="*/ 1361 h 1364"/>
                <a:gd name="T108" fmla="*/ 1245 w 1295"/>
                <a:gd name="T109" fmla="*/ 1364 h 1364"/>
                <a:gd name="T110" fmla="*/ 1281 w 1295"/>
                <a:gd name="T111" fmla="*/ 1364 h 1364"/>
                <a:gd name="T112" fmla="*/ 1290 w 1295"/>
                <a:gd name="T113" fmla="*/ 1362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95" h="1364">
                  <a:moveTo>
                    <a:pt x="1295" y="1362"/>
                  </a:moveTo>
                  <a:lnTo>
                    <a:pt x="1096" y="1023"/>
                  </a:lnTo>
                  <a:lnTo>
                    <a:pt x="1295" y="727"/>
                  </a:lnTo>
                  <a:lnTo>
                    <a:pt x="1276" y="728"/>
                  </a:lnTo>
                  <a:lnTo>
                    <a:pt x="1246" y="727"/>
                  </a:lnTo>
                  <a:lnTo>
                    <a:pt x="1232" y="726"/>
                  </a:lnTo>
                  <a:lnTo>
                    <a:pt x="1217" y="725"/>
                  </a:lnTo>
                  <a:lnTo>
                    <a:pt x="1187" y="722"/>
                  </a:lnTo>
                  <a:lnTo>
                    <a:pt x="1159" y="717"/>
                  </a:lnTo>
                  <a:lnTo>
                    <a:pt x="1131" y="711"/>
                  </a:lnTo>
                  <a:lnTo>
                    <a:pt x="1117" y="708"/>
                  </a:lnTo>
                  <a:lnTo>
                    <a:pt x="1103" y="704"/>
                  </a:lnTo>
                  <a:lnTo>
                    <a:pt x="1076" y="696"/>
                  </a:lnTo>
                  <a:lnTo>
                    <a:pt x="1050" y="687"/>
                  </a:lnTo>
                  <a:lnTo>
                    <a:pt x="1037" y="682"/>
                  </a:lnTo>
                  <a:lnTo>
                    <a:pt x="1023" y="677"/>
                  </a:lnTo>
                  <a:lnTo>
                    <a:pt x="998" y="665"/>
                  </a:lnTo>
                  <a:lnTo>
                    <a:pt x="973" y="653"/>
                  </a:lnTo>
                  <a:lnTo>
                    <a:pt x="961" y="646"/>
                  </a:lnTo>
                  <a:lnTo>
                    <a:pt x="949" y="638"/>
                  </a:lnTo>
                  <a:lnTo>
                    <a:pt x="925" y="623"/>
                  </a:lnTo>
                  <a:lnTo>
                    <a:pt x="902" y="608"/>
                  </a:lnTo>
                  <a:lnTo>
                    <a:pt x="891" y="600"/>
                  </a:lnTo>
                  <a:lnTo>
                    <a:pt x="880" y="591"/>
                  </a:lnTo>
                  <a:lnTo>
                    <a:pt x="858" y="574"/>
                  </a:lnTo>
                  <a:lnTo>
                    <a:pt x="837" y="556"/>
                  </a:lnTo>
                  <a:lnTo>
                    <a:pt x="818" y="537"/>
                  </a:lnTo>
                  <a:lnTo>
                    <a:pt x="799" y="517"/>
                  </a:lnTo>
                  <a:lnTo>
                    <a:pt x="790" y="506"/>
                  </a:lnTo>
                  <a:lnTo>
                    <a:pt x="781" y="496"/>
                  </a:lnTo>
                  <a:lnTo>
                    <a:pt x="764" y="473"/>
                  </a:lnTo>
                  <a:lnTo>
                    <a:pt x="747" y="451"/>
                  </a:lnTo>
                  <a:lnTo>
                    <a:pt x="732" y="428"/>
                  </a:lnTo>
                  <a:lnTo>
                    <a:pt x="725" y="417"/>
                  </a:lnTo>
                  <a:lnTo>
                    <a:pt x="718" y="405"/>
                  </a:lnTo>
                  <a:lnTo>
                    <a:pt x="703" y="380"/>
                  </a:lnTo>
                  <a:lnTo>
                    <a:pt x="691" y="355"/>
                  </a:lnTo>
                  <a:lnTo>
                    <a:pt x="680" y="330"/>
                  </a:lnTo>
                  <a:lnTo>
                    <a:pt x="675" y="316"/>
                  </a:lnTo>
                  <a:lnTo>
                    <a:pt x="670" y="303"/>
                  </a:lnTo>
                  <a:lnTo>
                    <a:pt x="661" y="276"/>
                  </a:lnTo>
                  <a:lnTo>
                    <a:pt x="657" y="263"/>
                  </a:lnTo>
                  <a:lnTo>
                    <a:pt x="653" y="249"/>
                  </a:lnTo>
                  <a:lnTo>
                    <a:pt x="646" y="221"/>
                  </a:lnTo>
                  <a:lnTo>
                    <a:pt x="641" y="193"/>
                  </a:lnTo>
                  <a:lnTo>
                    <a:pt x="322" y="0"/>
                  </a:lnTo>
                  <a:lnTo>
                    <a:pt x="0" y="191"/>
                  </a:lnTo>
                  <a:lnTo>
                    <a:pt x="2" y="222"/>
                  </a:lnTo>
                  <a:lnTo>
                    <a:pt x="6" y="252"/>
                  </a:lnTo>
                  <a:lnTo>
                    <a:pt x="10" y="282"/>
                  </a:lnTo>
                  <a:lnTo>
                    <a:pt x="15" y="312"/>
                  </a:lnTo>
                  <a:lnTo>
                    <a:pt x="21" y="343"/>
                  </a:lnTo>
                  <a:lnTo>
                    <a:pt x="27" y="372"/>
                  </a:lnTo>
                  <a:lnTo>
                    <a:pt x="35" y="401"/>
                  </a:lnTo>
                  <a:lnTo>
                    <a:pt x="42" y="430"/>
                  </a:lnTo>
                  <a:lnTo>
                    <a:pt x="51" y="458"/>
                  </a:lnTo>
                  <a:lnTo>
                    <a:pt x="60" y="488"/>
                  </a:lnTo>
                  <a:lnTo>
                    <a:pt x="69" y="516"/>
                  </a:lnTo>
                  <a:lnTo>
                    <a:pt x="81" y="543"/>
                  </a:lnTo>
                  <a:lnTo>
                    <a:pt x="91" y="571"/>
                  </a:lnTo>
                  <a:lnTo>
                    <a:pt x="103" y="598"/>
                  </a:lnTo>
                  <a:lnTo>
                    <a:pt x="115" y="624"/>
                  </a:lnTo>
                  <a:lnTo>
                    <a:pt x="128" y="652"/>
                  </a:lnTo>
                  <a:lnTo>
                    <a:pt x="141" y="678"/>
                  </a:lnTo>
                  <a:lnTo>
                    <a:pt x="155" y="704"/>
                  </a:lnTo>
                  <a:lnTo>
                    <a:pt x="169" y="729"/>
                  </a:lnTo>
                  <a:lnTo>
                    <a:pt x="184" y="754"/>
                  </a:lnTo>
                  <a:lnTo>
                    <a:pt x="200" y="779"/>
                  </a:lnTo>
                  <a:lnTo>
                    <a:pt x="216" y="803"/>
                  </a:lnTo>
                  <a:lnTo>
                    <a:pt x="233" y="828"/>
                  </a:lnTo>
                  <a:lnTo>
                    <a:pt x="251" y="851"/>
                  </a:lnTo>
                  <a:lnTo>
                    <a:pt x="268" y="874"/>
                  </a:lnTo>
                  <a:lnTo>
                    <a:pt x="287" y="897"/>
                  </a:lnTo>
                  <a:lnTo>
                    <a:pt x="305" y="919"/>
                  </a:lnTo>
                  <a:lnTo>
                    <a:pt x="324" y="941"/>
                  </a:lnTo>
                  <a:lnTo>
                    <a:pt x="344" y="962"/>
                  </a:lnTo>
                  <a:lnTo>
                    <a:pt x="364" y="984"/>
                  </a:lnTo>
                  <a:lnTo>
                    <a:pt x="385" y="1004"/>
                  </a:lnTo>
                  <a:lnTo>
                    <a:pt x="407" y="1024"/>
                  </a:lnTo>
                  <a:lnTo>
                    <a:pt x="428" y="1043"/>
                  </a:lnTo>
                  <a:lnTo>
                    <a:pt x="450" y="1062"/>
                  </a:lnTo>
                  <a:lnTo>
                    <a:pt x="473" y="1081"/>
                  </a:lnTo>
                  <a:lnTo>
                    <a:pt x="495" y="1099"/>
                  </a:lnTo>
                  <a:lnTo>
                    <a:pt x="519" y="1116"/>
                  </a:lnTo>
                  <a:lnTo>
                    <a:pt x="542" y="1134"/>
                  </a:lnTo>
                  <a:lnTo>
                    <a:pt x="567" y="1151"/>
                  </a:lnTo>
                  <a:lnTo>
                    <a:pt x="592" y="1166"/>
                  </a:lnTo>
                  <a:lnTo>
                    <a:pt x="616" y="1182"/>
                  </a:lnTo>
                  <a:lnTo>
                    <a:pt x="642" y="1196"/>
                  </a:lnTo>
                  <a:lnTo>
                    <a:pt x="667" y="1211"/>
                  </a:lnTo>
                  <a:lnTo>
                    <a:pt x="693" y="1224"/>
                  </a:lnTo>
                  <a:lnTo>
                    <a:pt x="720" y="1237"/>
                  </a:lnTo>
                  <a:lnTo>
                    <a:pt x="747" y="1250"/>
                  </a:lnTo>
                  <a:lnTo>
                    <a:pt x="774" y="1262"/>
                  </a:lnTo>
                  <a:lnTo>
                    <a:pt x="801" y="1273"/>
                  </a:lnTo>
                  <a:lnTo>
                    <a:pt x="828" y="1283"/>
                  </a:lnTo>
                  <a:lnTo>
                    <a:pt x="856" y="1294"/>
                  </a:lnTo>
                  <a:lnTo>
                    <a:pt x="885" y="1304"/>
                  </a:lnTo>
                  <a:lnTo>
                    <a:pt x="914" y="1312"/>
                  </a:lnTo>
                  <a:lnTo>
                    <a:pt x="942" y="1321"/>
                  </a:lnTo>
                  <a:lnTo>
                    <a:pt x="971" y="1328"/>
                  </a:lnTo>
                  <a:lnTo>
                    <a:pt x="1001" y="1335"/>
                  </a:lnTo>
                  <a:lnTo>
                    <a:pt x="1030" y="1341"/>
                  </a:lnTo>
                  <a:lnTo>
                    <a:pt x="1061" y="1346"/>
                  </a:lnTo>
                  <a:lnTo>
                    <a:pt x="1091" y="1351"/>
                  </a:lnTo>
                  <a:lnTo>
                    <a:pt x="1121" y="1355"/>
                  </a:lnTo>
                  <a:lnTo>
                    <a:pt x="1151" y="1358"/>
                  </a:lnTo>
                  <a:lnTo>
                    <a:pt x="1182" y="1361"/>
                  </a:lnTo>
                  <a:lnTo>
                    <a:pt x="1214" y="1363"/>
                  </a:lnTo>
                  <a:lnTo>
                    <a:pt x="1245" y="1364"/>
                  </a:lnTo>
                  <a:lnTo>
                    <a:pt x="1276" y="1364"/>
                  </a:lnTo>
                  <a:lnTo>
                    <a:pt x="1281" y="1364"/>
                  </a:lnTo>
                  <a:lnTo>
                    <a:pt x="1285" y="1363"/>
                  </a:lnTo>
                  <a:lnTo>
                    <a:pt x="1290" y="1362"/>
                  </a:lnTo>
                  <a:lnTo>
                    <a:pt x="1295" y="1362"/>
                  </a:lnTo>
                  <a:close/>
                </a:path>
              </a:pathLst>
            </a:custGeom>
            <a:solidFill>
              <a:schemeClr val="accent2">
                <a:alpha val="79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MH_Other_4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>
              <a:off x="5942770" y="3727583"/>
              <a:ext cx="1723615" cy="1534166"/>
            </a:xfrm>
            <a:custGeom>
              <a:avLst/>
              <a:gdLst>
                <a:gd name="T0" fmla="*/ 0 w 1385"/>
                <a:gd name="T1" fmla="*/ 903 h 1233"/>
                <a:gd name="T2" fmla="*/ 221 w 1385"/>
                <a:gd name="T3" fmla="*/ 588 h 1233"/>
                <a:gd name="T4" fmla="*/ 262 w 1385"/>
                <a:gd name="T5" fmla="*/ 579 h 1233"/>
                <a:gd name="T6" fmla="*/ 302 w 1385"/>
                <a:gd name="T7" fmla="*/ 567 h 1233"/>
                <a:gd name="T8" fmla="*/ 354 w 1385"/>
                <a:gd name="T9" fmla="*/ 548 h 1233"/>
                <a:gd name="T10" fmla="*/ 391 w 1385"/>
                <a:gd name="T11" fmla="*/ 531 h 1233"/>
                <a:gd name="T12" fmla="*/ 427 w 1385"/>
                <a:gd name="T13" fmla="*/ 511 h 1233"/>
                <a:gd name="T14" fmla="*/ 472 w 1385"/>
                <a:gd name="T15" fmla="*/ 482 h 1233"/>
                <a:gd name="T16" fmla="*/ 506 w 1385"/>
                <a:gd name="T17" fmla="*/ 458 h 1233"/>
                <a:gd name="T18" fmla="*/ 526 w 1385"/>
                <a:gd name="T19" fmla="*/ 441 h 1233"/>
                <a:gd name="T20" fmla="*/ 546 w 1385"/>
                <a:gd name="T21" fmla="*/ 423 h 1233"/>
                <a:gd name="T22" fmla="*/ 565 w 1385"/>
                <a:gd name="T23" fmla="*/ 405 h 1233"/>
                <a:gd name="T24" fmla="*/ 584 w 1385"/>
                <a:gd name="T25" fmla="*/ 385 h 1233"/>
                <a:gd name="T26" fmla="*/ 610 w 1385"/>
                <a:gd name="T27" fmla="*/ 353 h 1233"/>
                <a:gd name="T28" fmla="*/ 642 w 1385"/>
                <a:gd name="T29" fmla="*/ 310 h 1233"/>
                <a:gd name="T30" fmla="*/ 671 w 1385"/>
                <a:gd name="T31" fmla="*/ 264 h 1233"/>
                <a:gd name="T32" fmla="*/ 689 w 1385"/>
                <a:gd name="T33" fmla="*/ 228 h 1233"/>
                <a:gd name="T34" fmla="*/ 705 w 1385"/>
                <a:gd name="T35" fmla="*/ 189 h 1233"/>
                <a:gd name="T36" fmla="*/ 723 w 1385"/>
                <a:gd name="T37" fmla="*/ 138 h 1233"/>
                <a:gd name="T38" fmla="*/ 737 w 1385"/>
                <a:gd name="T39" fmla="*/ 84 h 1233"/>
                <a:gd name="T40" fmla="*/ 746 w 1385"/>
                <a:gd name="T41" fmla="*/ 28 h 1233"/>
                <a:gd name="T42" fmla="*/ 748 w 1385"/>
                <a:gd name="T43" fmla="*/ 0 h 1233"/>
                <a:gd name="T44" fmla="*/ 1385 w 1385"/>
                <a:gd name="T45" fmla="*/ 4 h 1233"/>
                <a:gd name="T46" fmla="*/ 1382 w 1385"/>
                <a:gd name="T47" fmla="*/ 66 h 1233"/>
                <a:gd name="T48" fmla="*/ 1375 w 1385"/>
                <a:gd name="T49" fmla="*/ 126 h 1233"/>
                <a:gd name="T50" fmla="*/ 1366 w 1385"/>
                <a:gd name="T51" fmla="*/ 185 h 1233"/>
                <a:gd name="T52" fmla="*/ 1354 w 1385"/>
                <a:gd name="T53" fmla="*/ 245 h 1233"/>
                <a:gd name="T54" fmla="*/ 1339 w 1385"/>
                <a:gd name="T55" fmla="*/ 302 h 1233"/>
                <a:gd name="T56" fmla="*/ 1322 w 1385"/>
                <a:gd name="T57" fmla="*/ 359 h 1233"/>
                <a:gd name="T58" fmla="*/ 1301 w 1385"/>
                <a:gd name="T59" fmla="*/ 414 h 1233"/>
                <a:gd name="T60" fmla="*/ 1279 w 1385"/>
                <a:gd name="T61" fmla="*/ 468 h 1233"/>
                <a:gd name="T62" fmla="*/ 1255 w 1385"/>
                <a:gd name="T63" fmla="*/ 522 h 1233"/>
                <a:gd name="T64" fmla="*/ 1228 w 1385"/>
                <a:gd name="T65" fmla="*/ 573 h 1233"/>
                <a:gd name="T66" fmla="*/ 1200 w 1385"/>
                <a:gd name="T67" fmla="*/ 623 h 1233"/>
                <a:gd name="T68" fmla="*/ 1169 w 1385"/>
                <a:gd name="T69" fmla="*/ 671 h 1233"/>
                <a:gd name="T70" fmla="*/ 1135 w 1385"/>
                <a:gd name="T71" fmla="*/ 719 h 1233"/>
                <a:gd name="T72" fmla="*/ 1099 w 1385"/>
                <a:gd name="T73" fmla="*/ 764 h 1233"/>
                <a:gd name="T74" fmla="*/ 1062 w 1385"/>
                <a:gd name="T75" fmla="*/ 808 h 1233"/>
                <a:gd name="T76" fmla="*/ 1023 w 1385"/>
                <a:gd name="T77" fmla="*/ 851 h 1233"/>
                <a:gd name="T78" fmla="*/ 982 w 1385"/>
                <a:gd name="T79" fmla="*/ 891 h 1233"/>
                <a:gd name="T80" fmla="*/ 939 w 1385"/>
                <a:gd name="T81" fmla="*/ 929 h 1233"/>
                <a:gd name="T82" fmla="*/ 895 w 1385"/>
                <a:gd name="T83" fmla="*/ 965 h 1233"/>
                <a:gd name="T84" fmla="*/ 849 w 1385"/>
                <a:gd name="T85" fmla="*/ 1000 h 1233"/>
                <a:gd name="T86" fmla="*/ 801 w 1385"/>
                <a:gd name="T87" fmla="*/ 1032 h 1233"/>
                <a:gd name="T88" fmla="*/ 752 w 1385"/>
                <a:gd name="T89" fmla="*/ 1063 h 1233"/>
                <a:gd name="T90" fmla="*/ 701 w 1385"/>
                <a:gd name="T91" fmla="*/ 1090 h 1233"/>
                <a:gd name="T92" fmla="*/ 649 w 1385"/>
                <a:gd name="T93" fmla="*/ 1116 h 1233"/>
                <a:gd name="T94" fmla="*/ 595 w 1385"/>
                <a:gd name="T95" fmla="*/ 1139 h 1233"/>
                <a:gd name="T96" fmla="*/ 541 w 1385"/>
                <a:gd name="T97" fmla="*/ 1161 h 1233"/>
                <a:gd name="T98" fmla="*/ 485 w 1385"/>
                <a:gd name="T99" fmla="*/ 1180 h 1233"/>
                <a:gd name="T100" fmla="*/ 428 w 1385"/>
                <a:gd name="T101" fmla="*/ 1196 h 1233"/>
                <a:gd name="T102" fmla="*/ 370 w 1385"/>
                <a:gd name="T103" fmla="*/ 1209 h 1233"/>
                <a:gd name="T104" fmla="*/ 311 w 1385"/>
                <a:gd name="T105" fmla="*/ 1220 h 1233"/>
                <a:gd name="T106" fmla="*/ 251 w 1385"/>
                <a:gd name="T107" fmla="*/ 1228 h 1233"/>
                <a:gd name="T108" fmla="*/ 191 w 1385"/>
                <a:gd name="T109" fmla="*/ 123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5" h="1233">
                  <a:moveTo>
                    <a:pt x="191" y="1233"/>
                  </a:moveTo>
                  <a:lnTo>
                    <a:pt x="0" y="903"/>
                  </a:lnTo>
                  <a:lnTo>
                    <a:pt x="194" y="592"/>
                  </a:lnTo>
                  <a:lnTo>
                    <a:pt x="221" y="588"/>
                  </a:lnTo>
                  <a:lnTo>
                    <a:pt x="248" y="582"/>
                  </a:lnTo>
                  <a:lnTo>
                    <a:pt x="262" y="579"/>
                  </a:lnTo>
                  <a:lnTo>
                    <a:pt x="275" y="575"/>
                  </a:lnTo>
                  <a:lnTo>
                    <a:pt x="302" y="567"/>
                  </a:lnTo>
                  <a:lnTo>
                    <a:pt x="327" y="558"/>
                  </a:lnTo>
                  <a:lnTo>
                    <a:pt x="354" y="548"/>
                  </a:lnTo>
                  <a:lnTo>
                    <a:pt x="379" y="537"/>
                  </a:lnTo>
                  <a:lnTo>
                    <a:pt x="391" y="531"/>
                  </a:lnTo>
                  <a:lnTo>
                    <a:pt x="403" y="525"/>
                  </a:lnTo>
                  <a:lnTo>
                    <a:pt x="427" y="511"/>
                  </a:lnTo>
                  <a:lnTo>
                    <a:pt x="450" y="497"/>
                  </a:lnTo>
                  <a:lnTo>
                    <a:pt x="472" y="482"/>
                  </a:lnTo>
                  <a:lnTo>
                    <a:pt x="494" y="467"/>
                  </a:lnTo>
                  <a:lnTo>
                    <a:pt x="506" y="458"/>
                  </a:lnTo>
                  <a:lnTo>
                    <a:pt x="516" y="450"/>
                  </a:lnTo>
                  <a:lnTo>
                    <a:pt x="526" y="441"/>
                  </a:lnTo>
                  <a:lnTo>
                    <a:pt x="536" y="432"/>
                  </a:lnTo>
                  <a:lnTo>
                    <a:pt x="546" y="423"/>
                  </a:lnTo>
                  <a:lnTo>
                    <a:pt x="556" y="414"/>
                  </a:lnTo>
                  <a:lnTo>
                    <a:pt x="565" y="405"/>
                  </a:lnTo>
                  <a:lnTo>
                    <a:pt x="575" y="395"/>
                  </a:lnTo>
                  <a:lnTo>
                    <a:pt x="584" y="385"/>
                  </a:lnTo>
                  <a:lnTo>
                    <a:pt x="593" y="375"/>
                  </a:lnTo>
                  <a:lnTo>
                    <a:pt x="610" y="353"/>
                  </a:lnTo>
                  <a:lnTo>
                    <a:pt x="626" y="332"/>
                  </a:lnTo>
                  <a:lnTo>
                    <a:pt x="642" y="310"/>
                  </a:lnTo>
                  <a:lnTo>
                    <a:pt x="656" y="287"/>
                  </a:lnTo>
                  <a:lnTo>
                    <a:pt x="671" y="264"/>
                  </a:lnTo>
                  <a:lnTo>
                    <a:pt x="683" y="240"/>
                  </a:lnTo>
                  <a:lnTo>
                    <a:pt x="689" y="228"/>
                  </a:lnTo>
                  <a:lnTo>
                    <a:pt x="695" y="215"/>
                  </a:lnTo>
                  <a:lnTo>
                    <a:pt x="705" y="189"/>
                  </a:lnTo>
                  <a:lnTo>
                    <a:pt x="715" y="164"/>
                  </a:lnTo>
                  <a:lnTo>
                    <a:pt x="723" y="138"/>
                  </a:lnTo>
                  <a:lnTo>
                    <a:pt x="731" y="111"/>
                  </a:lnTo>
                  <a:lnTo>
                    <a:pt x="737" y="84"/>
                  </a:lnTo>
                  <a:lnTo>
                    <a:pt x="742" y="57"/>
                  </a:lnTo>
                  <a:lnTo>
                    <a:pt x="746" y="28"/>
                  </a:lnTo>
                  <a:lnTo>
                    <a:pt x="747" y="14"/>
                  </a:lnTo>
                  <a:lnTo>
                    <a:pt x="748" y="0"/>
                  </a:lnTo>
                  <a:lnTo>
                    <a:pt x="1032" y="202"/>
                  </a:lnTo>
                  <a:lnTo>
                    <a:pt x="1385" y="4"/>
                  </a:lnTo>
                  <a:lnTo>
                    <a:pt x="1384" y="36"/>
                  </a:lnTo>
                  <a:lnTo>
                    <a:pt x="1382" y="66"/>
                  </a:lnTo>
                  <a:lnTo>
                    <a:pt x="1379" y="96"/>
                  </a:lnTo>
                  <a:lnTo>
                    <a:pt x="1375" y="126"/>
                  </a:lnTo>
                  <a:lnTo>
                    <a:pt x="1371" y="156"/>
                  </a:lnTo>
                  <a:lnTo>
                    <a:pt x="1366" y="185"/>
                  </a:lnTo>
                  <a:lnTo>
                    <a:pt x="1360" y="216"/>
                  </a:lnTo>
                  <a:lnTo>
                    <a:pt x="1354" y="245"/>
                  </a:lnTo>
                  <a:lnTo>
                    <a:pt x="1347" y="273"/>
                  </a:lnTo>
                  <a:lnTo>
                    <a:pt x="1339" y="302"/>
                  </a:lnTo>
                  <a:lnTo>
                    <a:pt x="1331" y="330"/>
                  </a:lnTo>
                  <a:lnTo>
                    <a:pt x="1322" y="359"/>
                  </a:lnTo>
                  <a:lnTo>
                    <a:pt x="1313" y="387"/>
                  </a:lnTo>
                  <a:lnTo>
                    <a:pt x="1301" y="414"/>
                  </a:lnTo>
                  <a:lnTo>
                    <a:pt x="1291" y="441"/>
                  </a:lnTo>
                  <a:lnTo>
                    <a:pt x="1279" y="468"/>
                  </a:lnTo>
                  <a:lnTo>
                    <a:pt x="1268" y="494"/>
                  </a:lnTo>
                  <a:lnTo>
                    <a:pt x="1255" y="522"/>
                  </a:lnTo>
                  <a:lnTo>
                    <a:pt x="1242" y="547"/>
                  </a:lnTo>
                  <a:lnTo>
                    <a:pt x="1228" y="573"/>
                  </a:lnTo>
                  <a:lnTo>
                    <a:pt x="1214" y="598"/>
                  </a:lnTo>
                  <a:lnTo>
                    <a:pt x="1200" y="623"/>
                  </a:lnTo>
                  <a:lnTo>
                    <a:pt x="1184" y="647"/>
                  </a:lnTo>
                  <a:lnTo>
                    <a:pt x="1169" y="671"/>
                  </a:lnTo>
                  <a:lnTo>
                    <a:pt x="1152" y="696"/>
                  </a:lnTo>
                  <a:lnTo>
                    <a:pt x="1135" y="719"/>
                  </a:lnTo>
                  <a:lnTo>
                    <a:pt x="1117" y="742"/>
                  </a:lnTo>
                  <a:lnTo>
                    <a:pt x="1099" y="764"/>
                  </a:lnTo>
                  <a:lnTo>
                    <a:pt x="1081" y="786"/>
                  </a:lnTo>
                  <a:lnTo>
                    <a:pt x="1062" y="808"/>
                  </a:lnTo>
                  <a:lnTo>
                    <a:pt x="1043" y="829"/>
                  </a:lnTo>
                  <a:lnTo>
                    <a:pt x="1023" y="851"/>
                  </a:lnTo>
                  <a:lnTo>
                    <a:pt x="1003" y="871"/>
                  </a:lnTo>
                  <a:lnTo>
                    <a:pt x="982" y="891"/>
                  </a:lnTo>
                  <a:lnTo>
                    <a:pt x="961" y="910"/>
                  </a:lnTo>
                  <a:lnTo>
                    <a:pt x="939" y="929"/>
                  </a:lnTo>
                  <a:lnTo>
                    <a:pt x="917" y="947"/>
                  </a:lnTo>
                  <a:lnTo>
                    <a:pt x="895" y="965"/>
                  </a:lnTo>
                  <a:lnTo>
                    <a:pt x="872" y="982"/>
                  </a:lnTo>
                  <a:lnTo>
                    <a:pt x="849" y="1000"/>
                  </a:lnTo>
                  <a:lnTo>
                    <a:pt x="826" y="1017"/>
                  </a:lnTo>
                  <a:lnTo>
                    <a:pt x="801" y="1032"/>
                  </a:lnTo>
                  <a:lnTo>
                    <a:pt x="776" y="1048"/>
                  </a:lnTo>
                  <a:lnTo>
                    <a:pt x="752" y="1063"/>
                  </a:lnTo>
                  <a:lnTo>
                    <a:pt x="727" y="1077"/>
                  </a:lnTo>
                  <a:lnTo>
                    <a:pt x="701" y="1090"/>
                  </a:lnTo>
                  <a:lnTo>
                    <a:pt x="676" y="1104"/>
                  </a:lnTo>
                  <a:lnTo>
                    <a:pt x="649" y="1116"/>
                  </a:lnTo>
                  <a:lnTo>
                    <a:pt x="622" y="1128"/>
                  </a:lnTo>
                  <a:lnTo>
                    <a:pt x="595" y="1139"/>
                  </a:lnTo>
                  <a:lnTo>
                    <a:pt x="568" y="1150"/>
                  </a:lnTo>
                  <a:lnTo>
                    <a:pt x="541" y="1161"/>
                  </a:lnTo>
                  <a:lnTo>
                    <a:pt x="514" y="1171"/>
                  </a:lnTo>
                  <a:lnTo>
                    <a:pt x="485" y="1180"/>
                  </a:lnTo>
                  <a:lnTo>
                    <a:pt x="456" y="1188"/>
                  </a:lnTo>
                  <a:lnTo>
                    <a:pt x="428" y="1196"/>
                  </a:lnTo>
                  <a:lnTo>
                    <a:pt x="399" y="1203"/>
                  </a:lnTo>
                  <a:lnTo>
                    <a:pt x="370" y="1209"/>
                  </a:lnTo>
                  <a:lnTo>
                    <a:pt x="340" y="1215"/>
                  </a:lnTo>
                  <a:lnTo>
                    <a:pt x="311" y="1220"/>
                  </a:lnTo>
                  <a:lnTo>
                    <a:pt x="281" y="1224"/>
                  </a:lnTo>
                  <a:lnTo>
                    <a:pt x="251" y="1228"/>
                  </a:lnTo>
                  <a:lnTo>
                    <a:pt x="221" y="1231"/>
                  </a:lnTo>
                  <a:lnTo>
                    <a:pt x="191" y="12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3605" rIns="0" bIns="33605" anchor="ctr"/>
            <a:lstStyle/>
            <a:p>
              <a:pPr marL="136908" indent="-136908">
                <a:lnSpc>
                  <a:spcPct val="120000"/>
                </a:lnSpc>
                <a:spcBef>
                  <a:spcPts val="450"/>
                </a:spcBef>
                <a:spcAft>
                  <a:spcPts val="450"/>
                </a:spcAft>
                <a:buFont typeface="Arial" pitchFamily="34" charset="0"/>
                <a:buChar char="•"/>
                <a:defRPr/>
              </a:pPr>
              <a:endParaRPr lang="en-US" sz="1050">
                <a:solidFill>
                  <a:prstClr val="white"/>
                </a:solidFill>
              </a:endParaRPr>
            </a:p>
          </p:txBody>
        </p:sp>
      </p:grpSp>
      <p:sp>
        <p:nvSpPr>
          <p:cNvPr id="19" name="MH_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40991" y="3651282"/>
            <a:ext cx="1515592" cy="6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dirty="0" smtClean="0">
                <a:latin typeface="+mn-lt"/>
                <a:ea typeface="+mn-ea"/>
              </a:rPr>
              <a:t>Spark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924130" y="2910247"/>
            <a:ext cx="733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589333" y="2822371"/>
            <a:ext cx="733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34163" y="4461086"/>
            <a:ext cx="733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446337" y="4379275"/>
            <a:ext cx="733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120770" y="2801882"/>
            <a:ext cx="878098" cy="2602972"/>
            <a:chOff x="4120770" y="2482568"/>
            <a:chExt cx="878098" cy="2602972"/>
          </a:xfrm>
        </p:grpSpPr>
        <p:sp>
          <p:nvSpPr>
            <p:cNvPr id="25" name="MH_Other_2"/>
            <p:cNvSpPr/>
            <p:nvPr>
              <p:custDataLst>
                <p:tags r:id="rId8"/>
              </p:custDataLst>
            </p:nvPr>
          </p:nvSpPr>
          <p:spPr>
            <a:xfrm flipH="1">
              <a:off x="4135555" y="2482568"/>
              <a:ext cx="863313" cy="442881"/>
            </a:xfrm>
            <a:custGeom>
              <a:avLst/>
              <a:gdLst>
                <a:gd name="connsiteX0" fmla="*/ 0 w 1190172"/>
                <a:gd name="connsiteY0" fmla="*/ 217715 h 217715"/>
                <a:gd name="connsiteX1" fmla="*/ 159657 w 1190172"/>
                <a:gd name="connsiteY1" fmla="*/ 0 h 217715"/>
                <a:gd name="connsiteX2" fmla="*/ 1190172 w 1190172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172" h="217715">
                  <a:moveTo>
                    <a:pt x="0" y="217715"/>
                  </a:moveTo>
                  <a:lnTo>
                    <a:pt x="159657" y="0"/>
                  </a:lnTo>
                  <a:lnTo>
                    <a:pt x="1190172" y="0"/>
                  </a:lnTo>
                </a:path>
              </a:pathLst>
            </a:custGeom>
            <a:noFill/>
            <a:ln>
              <a:solidFill>
                <a:srgbClr val="C0C0C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/>
            </a:p>
          </p:txBody>
        </p:sp>
        <p:sp>
          <p:nvSpPr>
            <p:cNvPr id="26" name="MH_Other_2"/>
            <p:cNvSpPr/>
            <p:nvPr>
              <p:custDataLst>
                <p:tags r:id="rId9"/>
              </p:custDataLst>
            </p:nvPr>
          </p:nvSpPr>
          <p:spPr>
            <a:xfrm flipH="1" flipV="1">
              <a:off x="4120770" y="4750326"/>
              <a:ext cx="803359" cy="335214"/>
            </a:xfrm>
            <a:custGeom>
              <a:avLst/>
              <a:gdLst>
                <a:gd name="connsiteX0" fmla="*/ 0 w 1190172"/>
                <a:gd name="connsiteY0" fmla="*/ 217715 h 217715"/>
                <a:gd name="connsiteX1" fmla="*/ 159657 w 1190172"/>
                <a:gd name="connsiteY1" fmla="*/ 0 h 217715"/>
                <a:gd name="connsiteX2" fmla="*/ 1190172 w 1190172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172" h="217715">
                  <a:moveTo>
                    <a:pt x="0" y="217715"/>
                  </a:moveTo>
                  <a:lnTo>
                    <a:pt x="159657" y="0"/>
                  </a:lnTo>
                  <a:lnTo>
                    <a:pt x="1190172" y="0"/>
                  </a:lnTo>
                </a:path>
              </a:pathLst>
            </a:custGeom>
            <a:noFill/>
            <a:ln>
              <a:solidFill>
                <a:srgbClr val="C0C0C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179762" y="2801882"/>
            <a:ext cx="935730" cy="2619510"/>
            <a:chOff x="7179762" y="2482568"/>
            <a:chExt cx="935730" cy="2619510"/>
          </a:xfrm>
        </p:grpSpPr>
        <p:sp>
          <p:nvSpPr>
            <p:cNvPr id="28" name="MH_Other_2"/>
            <p:cNvSpPr/>
            <p:nvPr>
              <p:custDataLst>
                <p:tags r:id="rId6"/>
              </p:custDataLst>
            </p:nvPr>
          </p:nvSpPr>
          <p:spPr>
            <a:xfrm>
              <a:off x="7296774" y="2482568"/>
              <a:ext cx="818718" cy="275146"/>
            </a:xfrm>
            <a:custGeom>
              <a:avLst/>
              <a:gdLst>
                <a:gd name="connsiteX0" fmla="*/ 0 w 1190172"/>
                <a:gd name="connsiteY0" fmla="*/ 217715 h 217715"/>
                <a:gd name="connsiteX1" fmla="*/ 159657 w 1190172"/>
                <a:gd name="connsiteY1" fmla="*/ 0 h 217715"/>
                <a:gd name="connsiteX2" fmla="*/ 1190172 w 1190172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172" h="217715">
                  <a:moveTo>
                    <a:pt x="0" y="217715"/>
                  </a:moveTo>
                  <a:lnTo>
                    <a:pt x="159657" y="0"/>
                  </a:lnTo>
                  <a:lnTo>
                    <a:pt x="1190172" y="0"/>
                  </a:lnTo>
                </a:path>
              </a:pathLst>
            </a:custGeom>
            <a:noFill/>
            <a:ln>
              <a:solidFill>
                <a:srgbClr val="C0C0C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/>
            </a:p>
          </p:txBody>
        </p:sp>
        <p:sp>
          <p:nvSpPr>
            <p:cNvPr id="29" name="MH_Other_2"/>
            <p:cNvSpPr/>
            <p:nvPr>
              <p:custDataLst>
                <p:tags r:id="rId7"/>
              </p:custDataLst>
            </p:nvPr>
          </p:nvSpPr>
          <p:spPr>
            <a:xfrm flipV="1">
              <a:off x="7179762" y="4400238"/>
              <a:ext cx="929712" cy="701840"/>
            </a:xfrm>
            <a:custGeom>
              <a:avLst/>
              <a:gdLst>
                <a:gd name="connsiteX0" fmla="*/ 0 w 1190172"/>
                <a:gd name="connsiteY0" fmla="*/ 217715 h 217715"/>
                <a:gd name="connsiteX1" fmla="*/ 159657 w 1190172"/>
                <a:gd name="connsiteY1" fmla="*/ 0 h 217715"/>
                <a:gd name="connsiteX2" fmla="*/ 1190172 w 1190172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172" h="217715">
                  <a:moveTo>
                    <a:pt x="0" y="217715"/>
                  </a:moveTo>
                  <a:lnTo>
                    <a:pt x="159657" y="0"/>
                  </a:lnTo>
                  <a:lnTo>
                    <a:pt x="1190172" y="0"/>
                  </a:lnTo>
                </a:path>
              </a:pathLst>
            </a:custGeom>
            <a:noFill/>
            <a:ln>
              <a:solidFill>
                <a:srgbClr val="C0C0C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050528" y="1921489"/>
            <a:ext cx="10127277" cy="4125767"/>
            <a:chOff x="1050528" y="1602175"/>
            <a:chExt cx="10127277" cy="4125767"/>
          </a:xfrm>
        </p:grpSpPr>
        <p:grpSp>
          <p:nvGrpSpPr>
            <p:cNvPr id="31" name="组合 30"/>
            <p:cNvGrpSpPr/>
            <p:nvPr/>
          </p:nvGrpSpPr>
          <p:grpSpPr>
            <a:xfrm>
              <a:off x="8109474" y="1602175"/>
              <a:ext cx="3068331" cy="1551632"/>
              <a:chOff x="8109474" y="1602175"/>
              <a:chExt cx="3068331" cy="1551632"/>
            </a:xfrm>
          </p:grpSpPr>
          <p:sp>
            <p:nvSpPr>
              <p:cNvPr id="42" name="MH_SubTitle_1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8111331" y="1920531"/>
                <a:ext cx="3066474" cy="1233276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anchor="ctr">
                <a:normAutofit fontScale="77500" lnSpcReduction="20000"/>
              </a:bodyPr>
              <a:lstStyle/>
              <a:p>
                <a:pPr>
                  <a:lnSpc>
                    <a:spcPct val="150000"/>
                  </a:lnSpc>
                  <a:buClr>
                    <a:srgbClr val="0064D2"/>
                  </a:buClr>
                </a:pPr>
                <a:r>
                  <a:rPr lang="zh-CN" altLang="en-US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记录中有些数据是非数值型的，或是多数值型的或数据极值较大的，可将非数值型的数据转化为数值型，将多数值性转化为二数值型，将数据极值较大的压缩范围。</a:t>
                </a:r>
                <a:endParaRPr lang="zh-CN" alt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8109474" y="1602175"/>
                <a:ext cx="1790700" cy="31835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数据转化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8109474" y="4176310"/>
              <a:ext cx="3066474" cy="1551632"/>
              <a:chOff x="8109474" y="4176310"/>
              <a:chExt cx="3066474" cy="1551632"/>
            </a:xfrm>
          </p:grpSpPr>
          <p:sp>
            <p:nvSpPr>
              <p:cNvPr id="39" name="MH_SubTitle_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8109474" y="4494666"/>
                <a:ext cx="3066474" cy="1233276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anchor="ctr">
                <a:normAutofit/>
              </a:bodyPr>
              <a:lstStyle/>
              <a:p>
                <a:pPr algn="just">
                  <a:lnSpc>
                    <a:spcPct val="150000"/>
                  </a:lnSpc>
                  <a:buClr>
                    <a:srgbClr val="0064D2"/>
                  </a:buClr>
                </a:pPr>
                <a:r>
                  <a:rPr lang="zh-CN" altLang="en-US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将</a:t>
                </a:r>
                <a:r>
                  <a:rPr lang="en-US" altLang="zh-CN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Raw Dataset</a:t>
                </a:r>
                <a:r>
                  <a:rPr lang="zh-CN" altLang="en-US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数据补齐、转化后，确定算法（逻辑回归）训练分类模型。</a:t>
                </a:r>
                <a:endParaRPr lang="zh-CN" alt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8109474" y="4176310"/>
                <a:ext cx="1790700" cy="31835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训练模型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1068153" y="1602175"/>
              <a:ext cx="3072045" cy="1551632"/>
              <a:chOff x="1068153" y="1602175"/>
              <a:chExt cx="3072045" cy="1551632"/>
            </a:xfrm>
          </p:grpSpPr>
          <p:sp>
            <p:nvSpPr>
              <p:cNvPr id="37" name="MH_SubTitle_1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068153" y="1920531"/>
                <a:ext cx="3066474" cy="1233276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anchor="ctr">
                <a:normAutofit/>
              </a:bodyPr>
              <a:lstStyle/>
              <a:p>
                <a:pPr algn="just">
                  <a:lnSpc>
                    <a:spcPct val="150000"/>
                  </a:lnSpc>
                  <a:buClr>
                    <a:srgbClr val="0064D2"/>
                  </a:buClr>
                </a:pPr>
                <a:r>
                  <a:rPr lang="zh-CN" altLang="en-US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有些记录的某些特征确实较多，可以通过平均值、中位数、众数等来补齐空缺数据</a:t>
                </a:r>
                <a:endParaRPr lang="zh-CN" alt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349498" y="1602175"/>
                <a:ext cx="1790700" cy="31835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数据补齐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050528" y="4176310"/>
              <a:ext cx="3089670" cy="1551632"/>
              <a:chOff x="1050528" y="4176310"/>
              <a:chExt cx="3089670" cy="1551632"/>
            </a:xfrm>
          </p:grpSpPr>
          <p:sp>
            <p:nvSpPr>
              <p:cNvPr id="35" name="MH_SubTitle_1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050528" y="4494666"/>
                <a:ext cx="3066474" cy="1233276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anchor="ctr">
                <a:normAutofit/>
              </a:bodyPr>
              <a:lstStyle/>
              <a:p>
                <a:pPr algn="just">
                  <a:lnSpc>
                    <a:spcPct val="150000"/>
                  </a:lnSpc>
                  <a:buClr>
                    <a:srgbClr val="0064D2"/>
                  </a:buClr>
                </a:pPr>
                <a:r>
                  <a:rPr lang="zh-CN" altLang="en-US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将预测数据补齐、转化，并使用得到的分类模型对其进行预测。</a:t>
                </a:r>
                <a:endParaRPr lang="zh-CN" alt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349498" y="4176310"/>
                <a:ext cx="1790700" cy="31835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预测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1177612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98733E-18 C 3.95833E-6 0.0544 -0.02435 0.09884 -0.05456 0.09884 C -0.08477 0.09884 -0.10925 0.0544 -0.10925 -4.98733E-18 C -0.10925 -0.05463 -0.08477 -0.09838 -0.05456 -0.09838 C -0.02435 -0.09838 3.95833E-6 -0.05463 3.95833E-6 -4.98733E-18 Z " pathEditMode="relative" rAng="5400000" ptsTypes="AAA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rot="7200000">
            <a:off x="244047" y="244046"/>
            <a:ext cx="1333500" cy="1333500"/>
          </a:xfrm>
          <a:prstGeom prst="ellipse">
            <a:avLst/>
          </a:prstGeom>
          <a:noFill/>
          <a:ln>
            <a:solidFill>
              <a:srgbClr val="0064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7200000">
            <a:off x="1511680" y="833948"/>
            <a:ext cx="114300" cy="1143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1627849" y="886049"/>
            <a:ext cx="2261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490761" y="326596"/>
            <a:ext cx="6506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扩展总结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32947" y="326596"/>
            <a:ext cx="1168400" cy="1168400"/>
          </a:xfrm>
          <a:custGeom>
            <a:avLst/>
            <a:gdLst/>
            <a:ahLst/>
            <a:cxnLst/>
            <a:rect l="l" t="t" r="r" b="b"/>
            <a:pathLst>
              <a:path w="1168400" h="1168400">
                <a:moveTo>
                  <a:pt x="575509" y="269502"/>
                </a:moveTo>
                <a:cubicBezTo>
                  <a:pt x="512753" y="269502"/>
                  <a:pt x="456198" y="285749"/>
                  <a:pt x="405845" y="318244"/>
                </a:cubicBezTo>
                <a:lnTo>
                  <a:pt x="405845" y="425400"/>
                </a:lnTo>
                <a:cubicBezTo>
                  <a:pt x="450989" y="385712"/>
                  <a:pt x="498366" y="365869"/>
                  <a:pt x="547975" y="365869"/>
                </a:cubicBezTo>
                <a:cubicBezTo>
                  <a:pt x="604530" y="365869"/>
                  <a:pt x="632807" y="391789"/>
                  <a:pt x="632807" y="443631"/>
                </a:cubicBezTo>
                <a:cubicBezTo>
                  <a:pt x="632807" y="467692"/>
                  <a:pt x="625366" y="490450"/>
                  <a:pt x="610483" y="511906"/>
                </a:cubicBezTo>
                <a:cubicBezTo>
                  <a:pt x="595600" y="533362"/>
                  <a:pt x="569556" y="557981"/>
                  <a:pt x="532349" y="585762"/>
                </a:cubicBezTo>
                <a:cubicBezTo>
                  <a:pt x="491669" y="614536"/>
                  <a:pt x="461655" y="639650"/>
                  <a:pt x="442308" y="661106"/>
                </a:cubicBezTo>
                <a:cubicBezTo>
                  <a:pt x="422960" y="682562"/>
                  <a:pt x="407767" y="705693"/>
                  <a:pt x="396729" y="730498"/>
                </a:cubicBezTo>
                <a:cubicBezTo>
                  <a:pt x="385691" y="755302"/>
                  <a:pt x="380172" y="782711"/>
                  <a:pt x="380172" y="812725"/>
                </a:cubicBezTo>
                <a:lnTo>
                  <a:pt x="380172" y="855513"/>
                </a:lnTo>
                <a:lnTo>
                  <a:pt x="763404" y="855513"/>
                </a:lnTo>
                <a:lnTo>
                  <a:pt x="763404" y="755426"/>
                </a:lnTo>
                <a:lnTo>
                  <a:pt x="518954" y="755426"/>
                </a:lnTo>
                <a:cubicBezTo>
                  <a:pt x="518954" y="744264"/>
                  <a:pt x="525651" y="731118"/>
                  <a:pt x="539046" y="715987"/>
                </a:cubicBezTo>
                <a:cubicBezTo>
                  <a:pt x="552440" y="700856"/>
                  <a:pt x="578609" y="679400"/>
                  <a:pt x="617553" y="651619"/>
                </a:cubicBezTo>
                <a:cubicBezTo>
                  <a:pt x="657984" y="623093"/>
                  <a:pt x="687378" y="598661"/>
                  <a:pt x="705733" y="578321"/>
                </a:cubicBezTo>
                <a:cubicBezTo>
                  <a:pt x="724089" y="557981"/>
                  <a:pt x="738103" y="536215"/>
                  <a:pt x="747777" y="513022"/>
                </a:cubicBezTo>
                <a:cubicBezTo>
                  <a:pt x="757451" y="489830"/>
                  <a:pt x="762288" y="463847"/>
                  <a:pt x="762288" y="435074"/>
                </a:cubicBezTo>
                <a:cubicBezTo>
                  <a:pt x="762288" y="383480"/>
                  <a:pt x="745545" y="342986"/>
                  <a:pt x="712058" y="313593"/>
                </a:cubicBezTo>
                <a:cubicBezTo>
                  <a:pt x="678572" y="284199"/>
                  <a:pt x="633056" y="269502"/>
                  <a:pt x="575509" y="269502"/>
                </a:cubicBezTo>
                <a:close/>
                <a:moveTo>
                  <a:pt x="584200" y="0"/>
                </a:moveTo>
                <a:cubicBezTo>
                  <a:pt x="906845" y="0"/>
                  <a:pt x="1168400" y="261555"/>
                  <a:pt x="1168400" y="584200"/>
                </a:cubicBezTo>
                <a:cubicBezTo>
                  <a:pt x="1168400" y="906845"/>
                  <a:pt x="906845" y="1168400"/>
                  <a:pt x="584200" y="1168400"/>
                </a:cubicBezTo>
                <a:cubicBezTo>
                  <a:pt x="261555" y="1168400"/>
                  <a:pt x="0" y="906845"/>
                  <a:pt x="0" y="584200"/>
                </a:cubicBezTo>
                <a:cubicBezTo>
                  <a:pt x="0" y="261555"/>
                  <a:pt x="261555" y="0"/>
                  <a:pt x="58420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3486364" y="3485303"/>
            <a:ext cx="7458238" cy="922041"/>
            <a:chOff x="3437466" y="2608246"/>
            <a:chExt cx="7458238" cy="922041"/>
          </a:xfrm>
        </p:grpSpPr>
        <p:grpSp>
          <p:nvGrpSpPr>
            <p:cNvPr id="65" name="组合 64"/>
            <p:cNvGrpSpPr/>
            <p:nvPr/>
          </p:nvGrpSpPr>
          <p:grpSpPr>
            <a:xfrm>
              <a:off x="3437466" y="2608246"/>
              <a:ext cx="3431944" cy="922041"/>
              <a:chOff x="2454365" y="948637"/>
              <a:chExt cx="3273955" cy="801918"/>
            </a:xfrm>
          </p:grpSpPr>
          <p:cxnSp>
            <p:nvCxnSpPr>
              <p:cNvPr id="78" name="直接连接符 77"/>
              <p:cNvCxnSpPr/>
              <p:nvPr/>
            </p:nvCxnSpPr>
            <p:spPr>
              <a:xfrm>
                <a:off x="2560320" y="1262803"/>
                <a:ext cx="3168000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37"/>
              <p:cNvSpPr>
                <a:spLocks noChangeArrowheads="1"/>
              </p:cNvSpPr>
              <p:nvPr/>
            </p:nvSpPr>
            <p:spPr bwMode="auto">
              <a:xfrm>
                <a:off x="2454365" y="948637"/>
                <a:ext cx="2030549" cy="321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微软雅黑" pitchFamily="34" charset="-122"/>
                    <a:sym typeface="Open Sans" pitchFamily="2" charset="0"/>
                  </a:rPr>
                  <a:t>01</a:t>
                </a:r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微软雅黑" pitchFamily="34" charset="-122"/>
                    <a:sym typeface="Open Sans" pitchFamily="2" charset="0"/>
                  </a:rPr>
                  <a:t>● </a:t>
                </a:r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微软雅黑" pitchFamily="34" charset="-122"/>
                    <a:sym typeface="Open Sans" pitchFamily="2" charset="0"/>
                  </a:rPr>
                  <a:t>分类算法</a:t>
                </a:r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微软雅黑" pitchFamily="34" charset="-122"/>
                    <a:sym typeface="Open Sans" pitchFamily="2" charset="0"/>
                  </a:rPr>
                  <a:t> 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2461260" y="1429339"/>
                <a:ext cx="3267060" cy="32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rgbClr val="FF0066"/>
                  </a:buClr>
                </a:pPr>
                <a:r>
                  <a:rPr lang="zh-CN" altLang="en-US" sz="1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简单的分类算法，预测能力比较低</a:t>
                </a:r>
                <a:endPara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7463759" y="2613953"/>
              <a:ext cx="3431945" cy="916334"/>
              <a:chOff x="2454365" y="948637"/>
              <a:chExt cx="3273956" cy="796953"/>
            </a:xfrm>
          </p:grpSpPr>
          <p:cxnSp>
            <p:nvCxnSpPr>
              <p:cNvPr id="72" name="直接连接符 71"/>
              <p:cNvCxnSpPr/>
              <p:nvPr/>
            </p:nvCxnSpPr>
            <p:spPr>
              <a:xfrm>
                <a:off x="2560320" y="1262803"/>
                <a:ext cx="3168000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文本框 37"/>
              <p:cNvSpPr>
                <a:spLocks noChangeArrowheads="1"/>
              </p:cNvSpPr>
              <p:nvPr/>
            </p:nvSpPr>
            <p:spPr bwMode="auto">
              <a:xfrm>
                <a:off x="2454365" y="948637"/>
                <a:ext cx="3273956" cy="321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微软雅黑" pitchFamily="34" charset="-122"/>
                    <a:sym typeface="Open Sans" pitchFamily="2" charset="0"/>
                  </a:rPr>
                  <a:t>02</a:t>
                </a:r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微软雅黑" pitchFamily="34" charset="-122"/>
                    <a:sym typeface="Open Sans" pitchFamily="2" charset="0"/>
                  </a:rPr>
                  <a:t>● </a:t>
                </a:r>
                <a:r>
                  <a:rPr lang="en-US" altLang="zh-CN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微软雅黑" pitchFamily="34" charset="-122"/>
                    <a:sym typeface="Open Sans" pitchFamily="2" charset="0"/>
                  </a:rPr>
                  <a:t>Spark </a:t>
                </a:r>
                <a:r>
                  <a:rPr lang="en-US" altLang="zh-CN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微软雅黑" pitchFamily="34" charset="-122"/>
                    <a:sym typeface="Open Sans" pitchFamily="2" charset="0"/>
                  </a:rPr>
                  <a:t>mllib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2454365" y="1424375"/>
                <a:ext cx="3267060" cy="3212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rgbClr val="FF0066"/>
                  </a:buClr>
                </a:pPr>
                <a:r>
                  <a:rPr lang="zh-CN" altLang="en-US" sz="1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对机器学习库不熟悉，编程、调试较墨迹</a:t>
                </a:r>
                <a:endPara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81" name="圆角矩形 80"/>
          <p:cNvSpPr/>
          <p:nvPr/>
        </p:nvSpPr>
        <p:spPr>
          <a:xfrm>
            <a:off x="759609" y="1885143"/>
            <a:ext cx="10517991" cy="50327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2030198" y="1890047"/>
            <a:ext cx="8127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None of us is as smart as all of us.    --</a:t>
            </a:r>
            <a:r>
              <a:rPr lang="en-US" altLang="zh-CN" dirty="0" smtClean="0">
                <a:solidFill>
                  <a:schemeClr val="bg1"/>
                </a:solidFill>
              </a:rPr>
              <a:t>ken Blanchard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910797" y="3362507"/>
            <a:ext cx="214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0064D2"/>
              </a:buClr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用众人之力，则无不胜也。      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--《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淮南子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3268980" y="2676729"/>
            <a:ext cx="0" cy="2538759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910797" y="5442857"/>
            <a:ext cx="10366803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35824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98733E-18 C 3.95833E-6 0.0544 -0.02435 0.09884 -0.05456 0.09884 C -0.08477 0.09884 -0.10925 0.0544 -0.10925 -4.98733E-18 C -0.10925 -0.05463 -0.08477 -0.09838 -0.05456 -0.09838 C -0.02435 -0.09838 3.95833E-6 -0.05463 3.95833E-6 -4.98733E-18 Z " pathEditMode="relative" rAng="5400000" ptsTypes="AAA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1" grpId="0" animBg="1"/>
      <p:bldP spid="82" grpId="0"/>
      <p:bldP spid="8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</p:spPr>
      </p:pic>
      <p:grpSp>
        <p:nvGrpSpPr>
          <p:cNvPr id="5" name="组合 4"/>
          <p:cNvGrpSpPr/>
          <p:nvPr/>
        </p:nvGrpSpPr>
        <p:grpSpPr>
          <a:xfrm>
            <a:off x="6096000" y="3522344"/>
            <a:ext cx="196196" cy="878205"/>
            <a:chOff x="2845594" y="695325"/>
            <a:chExt cx="145256" cy="878205"/>
          </a:xfrm>
        </p:grpSpPr>
        <p:sp>
          <p:nvSpPr>
            <p:cNvPr id="6" name="矩形 5"/>
            <p:cNvSpPr/>
            <p:nvPr/>
          </p:nvSpPr>
          <p:spPr>
            <a:xfrm>
              <a:off x="2943225" y="695325"/>
              <a:ext cx="47625" cy="8324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flipH="1">
              <a:off x="2845594" y="695325"/>
              <a:ext cx="145256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flipH="1">
              <a:off x="2845594" y="1527811"/>
              <a:ext cx="145256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H="1">
            <a:off x="5889165" y="3522344"/>
            <a:ext cx="200485" cy="878205"/>
            <a:chOff x="2845594" y="695325"/>
            <a:chExt cx="145256" cy="878205"/>
          </a:xfrm>
        </p:grpSpPr>
        <p:sp>
          <p:nvSpPr>
            <p:cNvPr id="10" name="矩形 9"/>
            <p:cNvSpPr/>
            <p:nvPr/>
          </p:nvSpPr>
          <p:spPr>
            <a:xfrm>
              <a:off x="2943225" y="695325"/>
              <a:ext cx="47625" cy="8324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flipH="1">
              <a:off x="2845594" y="695325"/>
              <a:ext cx="145256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flipH="1">
              <a:off x="2845594" y="1527811"/>
              <a:ext cx="145256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1918775">
            <a:off x="5422900" y="1557701"/>
            <a:ext cx="1333500" cy="1333500"/>
            <a:chOff x="5422900" y="1557701"/>
            <a:chExt cx="1333500" cy="1333500"/>
          </a:xfrm>
        </p:grpSpPr>
        <p:sp>
          <p:nvSpPr>
            <p:cNvPr id="16" name="椭圆 15"/>
            <p:cNvSpPr/>
            <p:nvPr/>
          </p:nvSpPr>
          <p:spPr>
            <a:xfrm>
              <a:off x="5422900" y="1557701"/>
              <a:ext cx="1333500" cy="1333500"/>
            </a:xfrm>
            <a:prstGeom prst="ellipse">
              <a:avLst/>
            </a:prstGeom>
            <a:noFill/>
            <a:ln>
              <a:solidFill>
                <a:srgbClr val="0064D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686425" y="1607277"/>
              <a:ext cx="114300" cy="1143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3299618" y="3644263"/>
            <a:ext cx="5580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项目完成情况汇报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521801" y="1646601"/>
            <a:ext cx="1168400" cy="1168400"/>
          </a:xfrm>
          <a:custGeom>
            <a:avLst/>
            <a:gdLst/>
            <a:ahLst/>
            <a:cxnLst/>
            <a:rect l="l" t="t" r="r" b="b"/>
            <a:pathLst>
              <a:path w="1168400" h="1168400">
                <a:moveTo>
                  <a:pt x="560998" y="269502"/>
                </a:moveTo>
                <a:cubicBezTo>
                  <a:pt x="507172" y="269502"/>
                  <a:pt x="460415" y="279796"/>
                  <a:pt x="420727" y="300384"/>
                </a:cubicBezTo>
                <a:lnTo>
                  <a:pt x="420727" y="399727"/>
                </a:lnTo>
                <a:cubicBezTo>
                  <a:pt x="457190" y="374426"/>
                  <a:pt x="494769" y="361776"/>
                  <a:pt x="533464" y="361776"/>
                </a:cubicBezTo>
                <a:cubicBezTo>
                  <a:pt x="592748" y="361776"/>
                  <a:pt x="622389" y="386332"/>
                  <a:pt x="622389" y="435446"/>
                </a:cubicBezTo>
                <a:cubicBezTo>
                  <a:pt x="622389" y="487536"/>
                  <a:pt x="583694" y="513581"/>
                  <a:pt x="506303" y="513581"/>
                </a:cubicBezTo>
                <a:lnTo>
                  <a:pt x="459050" y="513581"/>
                </a:lnTo>
                <a:lnTo>
                  <a:pt x="459050" y="606226"/>
                </a:lnTo>
                <a:lnTo>
                  <a:pt x="510396" y="606226"/>
                </a:lnTo>
                <a:cubicBezTo>
                  <a:pt x="551324" y="606226"/>
                  <a:pt x="583136" y="613419"/>
                  <a:pt x="605832" y="627806"/>
                </a:cubicBezTo>
                <a:cubicBezTo>
                  <a:pt x="628528" y="642193"/>
                  <a:pt x="639877" y="663029"/>
                  <a:pt x="639877" y="690314"/>
                </a:cubicBezTo>
                <a:cubicBezTo>
                  <a:pt x="639877" y="716855"/>
                  <a:pt x="630327" y="737319"/>
                  <a:pt x="611227" y="751706"/>
                </a:cubicBezTo>
                <a:cubicBezTo>
                  <a:pt x="592128" y="766092"/>
                  <a:pt x="566331" y="773286"/>
                  <a:pt x="533837" y="773286"/>
                </a:cubicBezTo>
                <a:cubicBezTo>
                  <a:pt x="482491" y="773286"/>
                  <a:pt x="437594" y="758899"/>
                  <a:pt x="399147" y="730125"/>
                </a:cubicBezTo>
                <a:lnTo>
                  <a:pt x="399147" y="836166"/>
                </a:lnTo>
                <a:cubicBezTo>
                  <a:pt x="435362" y="855761"/>
                  <a:pt x="483111" y="865559"/>
                  <a:pt x="542394" y="865559"/>
                </a:cubicBezTo>
                <a:cubicBezTo>
                  <a:pt x="609119" y="865559"/>
                  <a:pt x="662511" y="850180"/>
                  <a:pt x="702570" y="819422"/>
                </a:cubicBezTo>
                <a:cubicBezTo>
                  <a:pt x="742630" y="788665"/>
                  <a:pt x="762660" y="745876"/>
                  <a:pt x="762660" y="691058"/>
                </a:cubicBezTo>
                <a:cubicBezTo>
                  <a:pt x="762660" y="655339"/>
                  <a:pt x="750630" y="625016"/>
                  <a:pt x="726569" y="600087"/>
                </a:cubicBezTo>
                <a:cubicBezTo>
                  <a:pt x="702508" y="575158"/>
                  <a:pt x="670386" y="560461"/>
                  <a:pt x="630203" y="555997"/>
                </a:cubicBezTo>
                <a:lnTo>
                  <a:pt x="630203" y="554136"/>
                </a:lnTo>
                <a:cubicBezTo>
                  <a:pt x="706601" y="534789"/>
                  <a:pt x="744800" y="487412"/>
                  <a:pt x="744800" y="412005"/>
                </a:cubicBezTo>
                <a:cubicBezTo>
                  <a:pt x="744800" y="367357"/>
                  <a:pt x="727809" y="332444"/>
                  <a:pt x="693827" y="307267"/>
                </a:cubicBezTo>
                <a:cubicBezTo>
                  <a:pt x="659844" y="282091"/>
                  <a:pt x="615568" y="269502"/>
                  <a:pt x="560998" y="269502"/>
                </a:cubicBezTo>
                <a:close/>
                <a:moveTo>
                  <a:pt x="584200" y="0"/>
                </a:moveTo>
                <a:cubicBezTo>
                  <a:pt x="906845" y="0"/>
                  <a:pt x="1168400" y="261555"/>
                  <a:pt x="1168400" y="584200"/>
                </a:cubicBezTo>
                <a:cubicBezTo>
                  <a:pt x="1168400" y="906845"/>
                  <a:pt x="906845" y="1168400"/>
                  <a:pt x="584200" y="1168400"/>
                </a:cubicBezTo>
                <a:cubicBezTo>
                  <a:pt x="261555" y="1168400"/>
                  <a:pt x="0" y="906845"/>
                  <a:pt x="0" y="584200"/>
                </a:cubicBezTo>
                <a:cubicBezTo>
                  <a:pt x="0" y="261555"/>
                  <a:pt x="261555" y="0"/>
                  <a:pt x="58420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533628" y="4834306"/>
            <a:ext cx="1648963" cy="1805131"/>
            <a:chOff x="2756532" y="3035825"/>
            <a:chExt cx="1648963" cy="1805132"/>
          </a:xfrm>
          <a:solidFill>
            <a:schemeClr val="bg1"/>
          </a:solidFill>
        </p:grpSpPr>
        <p:cxnSp>
          <p:nvCxnSpPr>
            <p:cNvPr id="27" name="直接连接符 26"/>
            <p:cNvCxnSpPr>
              <a:stCxn id="28" idx="7"/>
              <a:endCxn id="35" idx="3"/>
            </p:cNvCxnSpPr>
            <p:nvPr/>
          </p:nvCxnSpPr>
          <p:spPr>
            <a:xfrm flipV="1">
              <a:off x="3121709" y="3035826"/>
              <a:ext cx="1283786" cy="1439954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>
            <a:xfrm>
              <a:off x="2756532" y="4413126"/>
              <a:ext cx="427831" cy="42783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椭圆 28"/>
          <p:cNvSpPr/>
          <p:nvPr/>
        </p:nvSpPr>
        <p:spPr>
          <a:xfrm>
            <a:off x="5788165" y="5915095"/>
            <a:ext cx="427831" cy="42783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sx="200000" sy="200000" algn="ctr" rotWithShape="0">
              <a:srgbClr val="FFFFF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7739650" y="4836901"/>
            <a:ext cx="1516966" cy="1806101"/>
            <a:chOff x="7962556" y="3038421"/>
            <a:chExt cx="1516964" cy="1806101"/>
          </a:xfrm>
          <a:solidFill>
            <a:schemeClr val="bg1"/>
          </a:solidFill>
        </p:grpSpPr>
        <p:cxnSp>
          <p:nvCxnSpPr>
            <p:cNvPr id="31" name="直接连接符 30"/>
            <p:cNvCxnSpPr>
              <a:stCxn id="38" idx="5"/>
              <a:endCxn id="32" idx="1"/>
            </p:cNvCxnSpPr>
            <p:nvPr/>
          </p:nvCxnSpPr>
          <p:spPr>
            <a:xfrm>
              <a:off x="7962554" y="3038421"/>
              <a:ext cx="1151789" cy="1440924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9051689" y="4416691"/>
              <a:ext cx="427831" cy="42783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119937" y="4469129"/>
            <a:ext cx="1668228" cy="1659882"/>
            <a:chOff x="4342841" y="2670649"/>
            <a:chExt cx="1668228" cy="1659882"/>
          </a:xfrm>
          <a:solidFill>
            <a:schemeClr val="bg1"/>
          </a:solidFill>
        </p:grpSpPr>
        <p:cxnSp>
          <p:nvCxnSpPr>
            <p:cNvPr id="34" name="直接连接符 33"/>
            <p:cNvCxnSpPr>
              <a:stCxn id="35" idx="5"/>
              <a:endCxn id="29" idx="2"/>
            </p:cNvCxnSpPr>
            <p:nvPr/>
          </p:nvCxnSpPr>
          <p:spPr>
            <a:xfrm>
              <a:off x="4708018" y="3035826"/>
              <a:ext cx="1303051" cy="1294705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/>
            <p:cNvSpPr/>
            <p:nvPr/>
          </p:nvSpPr>
          <p:spPr>
            <a:xfrm>
              <a:off x="4342841" y="2670649"/>
              <a:ext cx="427831" cy="42783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215996" y="4471724"/>
            <a:ext cx="1586308" cy="1657287"/>
            <a:chOff x="6438900" y="2673244"/>
            <a:chExt cx="1586308" cy="1657287"/>
          </a:xfrm>
          <a:solidFill>
            <a:schemeClr val="bg1"/>
          </a:solidFill>
        </p:grpSpPr>
        <p:cxnSp>
          <p:nvCxnSpPr>
            <p:cNvPr id="37" name="直接连接符 36"/>
            <p:cNvCxnSpPr>
              <a:stCxn id="29" idx="6"/>
              <a:endCxn id="38" idx="3"/>
            </p:cNvCxnSpPr>
            <p:nvPr/>
          </p:nvCxnSpPr>
          <p:spPr>
            <a:xfrm flipV="1">
              <a:off x="6438900" y="3038421"/>
              <a:ext cx="1221131" cy="129211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7597377" y="2673244"/>
              <a:ext cx="427831" cy="42783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8414848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6 L -0.19271 -0.0016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35" y="-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6 L 0.19115 0.0002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5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</p:spPr>
      </p:pic>
      <p:grpSp>
        <p:nvGrpSpPr>
          <p:cNvPr id="5" name="组合 4"/>
          <p:cNvGrpSpPr/>
          <p:nvPr/>
        </p:nvGrpSpPr>
        <p:grpSpPr>
          <a:xfrm>
            <a:off x="6096000" y="3522344"/>
            <a:ext cx="196196" cy="878205"/>
            <a:chOff x="2845594" y="695325"/>
            <a:chExt cx="145256" cy="878205"/>
          </a:xfrm>
        </p:grpSpPr>
        <p:sp>
          <p:nvSpPr>
            <p:cNvPr id="6" name="矩形 5"/>
            <p:cNvSpPr/>
            <p:nvPr/>
          </p:nvSpPr>
          <p:spPr>
            <a:xfrm>
              <a:off x="2943225" y="695325"/>
              <a:ext cx="47625" cy="8324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flipH="1">
              <a:off x="2845594" y="695325"/>
              <a:ext cx="145256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flipH="1">
              <a:off x="2845594" y="1527811"/>
              <a:ext cx="145256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H="1">
            <a:off x="5889165" y="3522344"/>
            <a:ext cx="200485" cy="878205"/>
            <a:chOff x="2845594" y="695325"/>
            <a:chExt cx="145256" cy="878205"/>
          </a:xfrm>
        </p:grpSpPr>
        <p:sp>
          <p:nvSpPr>
            <p:cNvPr id="10" name="矩形 9"/>
            <p:cNvSpPr/>
            <p:nvPr/>
          </p:nvSpPr>
          <p:spPr>
            <a:xfrm>
              <a:off x="2943225" y="695325"/>
              <a:ext cx="47625" cy="8324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flipH="1">
              <a:off x="2845594" y="695325"/>
              <a:ext cx="145256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flipH="1">
              <a:off x="2845594" y="1527811"/>
              <a:ext cx="145256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1918775">
            <a:off x="5422900" y="1557701"/>
            <a:ext cx="1333500" cy="1333500"/>
            <a:chOff x="5422900" y="1557701"/>
            <a:chExt cx="1333500" cy="1333500"/>
          </a:xfrm>
        </p:grpSpPr>
        <p:sp>
          <p:nvSpPr>
            <p:cNvPr id="16" name="椭圆 15"/>
            <p:cNvSpPr/>
            <p:nvPr/>
          </p:nvSpPr>
          <p:spPr>
            <a:xfrm>
              <a:off x="5422900" y="1557701"/>
              <a:ext cx="1333500" cy="1333500"/>
            </a:xfrm>
            <a:prstGeom prst="ellipse">
              <a:avLst/>
            </a:prstGeom>
            <a:noFill/>
            <a:ln>
              <a:solidFill>
                <a:srgbClr val="0064D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686425" y="1607277"/>
              <a:ext cx="114300" cy="1143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3299618" y="3644263"/>
            <a:ext cx="5580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实验数据统计分析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505449" y="1646600"/>
            <a:ext cx="1168400" cy="1168400"/>
          </a:xfrm>
          <a:custGeom>
            <a:avLst/>
            <a:gdLst/>
            <a:ahLst/>
            <a:cxnLst/>
            <a:rect l="l" t="t" r="r" b="b"/>
            <a:pathLst>
              <a:path w="1168400" h="1168400">
                <a:moveTo>
                  <a:pt x="610111" y="433957"/>
                </a:moveTo>
                <a:lnTo>
                  <a:pt x="610111" y="645293"/>
                </a:lnTo>
                <a:lnTo>
                  <a:pt x="459050" y="645293"/>
                </a:lnTo>
                <a:cubicBezTo>
                  <a:pt x="503451" y="590227"/>
                  <a:pt x="536751" y="546819"/>
                  <a:pt x="558951" y="515069"/>
                </a:cubicBezTo>
                <a:cubicBezTo>
                  <a:pt x="581152" y="483319"/>
                  <a:pt x="598205" y="456282"/>
                  <a:pt x="610111" y="433957"/>
                </a:cubicBezTo>
                <a:close/>
                <a:moveTo>
                  <a:pt x="608251" y="279176"/>
                </a:moveTo>
                <a:cubicBezTo>
                  <a:pt x="584438" y="330274"/>
                  <a:pt x="549215" y="389061"/>
                  <a:pt x="502583" y="455538"/>
                </a:cubicBezTo>
                <a:cubicBezTo>
                  <a:pt x="455950" y="522014"/>
                  <a:pt x="405968" y="585018"/>
                  <a:pt x="352638" y="644549"/>
                </a:cubicBezTo>
                <a:lnTo>
                  <a:pt x="352638" y="732730"/>
                </a:lnTo>
                <a:lnTo>
                  <a:pt x="610111" y="732730"/>
                </a:lnTo>
                <a:lnTo>
                  <a:pt x="610111" y="855513"/>
                </a:lnTo>
                <a:lnTo>
                  <a:pt x="719500" y="855513"/>
                </a:lnTo>
                <a:lnTo>
                  <a:pt x="719500" y="732730"/>
                </a:lnTo>
                <a:lnTo>
                  <a:pt x="800983" y="732730"/>
                </a:lnTo>
                <a:lnTo>
                  <a:pt x="800983" y="645293"/>
                </a:lnTo>
                <a:lnTo>
                  <a:pt x="719500" y="645293"/>
                </a:lnTo>
                <a:lnTo>
                  <a:pt x="719500" y="279176"/>
                </a:lnTo>
                <a:close/>
                <a:moveTo>
                  <a:pt x="584200" y="0"/>
                </a:moveTo>
                <a:cubicBezTo>
                  <a:pt x="906845" y="0"/>
                  <a:pt x="1168400" y="261555"/>
                  <a:pt x="1168400" y="584200"/>
                </a:cubicBezTo>
                <a:cubicBezTo>
                  <a:pt x="1168400" y="906845"/>
                  <a:pt x="906845" y="1168400"/>
                  <a:pt x="584200" y="1168400"/>
                </a:cubicBezTo>
                <a:cubicBezTo>
                  <a:pt x="261555" y="1168400"/>
                  <a:pt x="0" y="906845"/>
                  <a:pt x="0" y="584200"/>
                </a:cubicBezTo>
                <a:cubicBezTo>
                  <a:pt x="0" y="261555"/>
                  <a:pt x="261555" y="0"/>
                  <a:pt x="58420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533628" y="4834306"/>
            <a:ext cx="1648963" cy="1805131"/>
            <a:chOff x="2756532" y="3035825"/>
            <a:chExt cx="1648963" cy="1805132"/>
          </a:xfrm>
          <a:solidFill>
            <a:schemeClr val="bg1"/>
          </a:solidFill>
        </p:grpSpPr>
        <p:cxnSp>
          <p:nvCxnSpPr>
            <p:cNvPr id="27" name="直接连接符 26"/>
            <p:cNvCxnSpPr>
              <a:stCxn id="28" idx="7"/>
              <a:endCxn id="35" idx="3"/>
            </p:cNvCxnSpPr>
            <p:nvPr/>
          </p:nvCxnSpPr>
          <p:spPr>
            <a:xfrm flipV="1">
              <a:off x="3121709" y="3035826"/>
              <a:ext cx="1283786" cy="1439954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>
            <a:xfrm>
              <a:off x="2756532" y="4413126"/>
              <a:ext cx="427831" cy="42783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椭圆 28"/>
          <p:cNvSpPr/>
          <p:nvPr/>
        </p:nvSpPr>
        <p:spPr>
          <a:xfrm>
            <a:off x="5788165" y="5915095"/>
            <a:ext cx="427831" cy="42783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sx="200000" sy="200000" algn="ctr" rotWithShape="0">
              <a:srgbClr val="FFFFF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7739650" y="4836901"/>
            <a:ext cx="1516966" cy="1806101"/>
            <a:chOff x="7962556" y="3038421"/>
            <a:chExt cx="1516964" cy="1806101"/>
          </a:xfrm>
          <a:solidFill>
            <a:schemeClr val="bg1"/>
          </a:solidFill>
        </p:grpSpPr>
        <p:cxnSp>
          <p:nvCxnSpPr>
            <p:cNvPr id="31" name="直接连接符 30"/>
            <p:cNvCxnSpPr>
              <a:stCxn id="38" idx="5"/>
              <a:endCxn id="32" idx="1"/>
            </p:cNvCxnSpPr>
            <p:nvPr/>
          </p:nvCxnSpPr>
          <p:spPr>
            <a:xfrm>
              <a:off x="7962554" y="3038421"/>
              <a:ext cx="1151789" cy="1440924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9051689" y="4416691"/>
              <a:ext cx="427831" cy="42783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119937" y="4469129"/>
            <a:ext cx="1668228" cy="1659882"/>
            <a:chOff x="4342841" y="2670649"/>
            <a:chExt cx="1668228" cy="1659882"/>
          </a:xfrm>
          <a:solidFill>
            <a:schemeClr val="bg1"/>
          </a:solidFill>
        </p:grpSpPr>
        <p:cxnSp>
          <p:nvCxnSpPr>
            <p:cNvPr id="34" name="直接连接符 33"/>
            <p:cNvCxnSpPr>
              <a:stCxn id="35" idx="5"/>
              <a:endCxn id="29" idx="2"/>
            </p:cNvCxnSpPr>
            <p:nvPr/>
          </p:nvCxnSpPr>
          <p:spPr>
            <a:xfrm>
              <a:off x="4708018" y="3035826"/>
              <a:ext cx="1303051" cy="1294705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/>
            <p:cNvSpPr/>
            <p:nvPr/>
          </p:nvSpPr>
          <p:spPr>
            <a:xfrm>
              <a:off x="4342841" y="2670649"/>
              <a:ext cx="427831" cy="42783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215996" y="4471724"/>
            <a:ext cx="1586308" cy="1657287"/>
            <a:chOff x="6438900" y="2673244"/>
            <a:chExt cx="1586308" cy="1657287"/>
          </a:xfrm>
          <a:solidFill>
            <a:schemeClr val="bg1"/>
          </a:solidFill>
        </p:grpSpPr>
        <p:cxnSp>
          <p:nvCxnSpPr>
            <p:cNvPr id="37" name="直接连接符 36"/>
            <p:cNvCxnSpPr>
              <a:stCxn id="29" idx="6"/>
              <a:endCxn id="38" idx="3"/>
            </p:cNvCxnSpPr>
            <p:nvPr/>
          </p:nvCxnSpPr>
          <p:spPr>
            <a:xfrm flipV="1">
              <a:off x="6438900" y="3038421"/>
              <a:ext cx="1221131" cy="129211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7597377" y="2673244"/>
              <a:ext cx="427831" cy="42783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8518221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6 L -0.19271 -0.0016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35" y="-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6 L 0.19115 0.0002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5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</p:spPr>
      </p:pic>
      <p:grpSp>
        <p:nvGrpSpPr>
          <p:cNvPr id="5" name="组合 4"/>
          <p:cNvGrpSpPr/>
          <p:nvPr/>
        </p:nvGrpSpPr>
        <p:grpSpPr>
          <a:xfrm>
            <a:off x="6096000" y="3522344"/>
            <a:ext cx="196196" cy="878205"/>
            <a:chOff x="2845594" y="695325"/>
            <a:chExt cx="145256" cy="878205"/>
          </a:xfrm>
        </p:grpSpPr>
        <p:sp>
          <p:nvSpPr>
            <p:cNvPr id="6" name="矩形 5"/>
            <p:cNvSpPr/>
            <p:nvPr/>
          </p:nvSpPr>
          <p:spPr>
            <a:xfrm>
              <a:off x="2943225" y="695325"/>
              <a:ext cx="47625" cy="8324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flipH="1">
              <a:off x="2845594" y="695325"/>
              <a:ext cx="145256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flipH="1">
              <a:off x="2845594" y="1527811"/>
              <a:ext cx="145256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H="1">
            <a:off x="5889165" y="3522344"/>
            <a:ext cx="200485" cy="878205"/>
            <a:chOff x="2845594" y="695325"/>
            <a:chExt cx="145256" cy="878205"/>
          </a:xfrm>
        </p:grpSpPr>
        <p:sp>
          <p:nvSpPr>
            <p:cNvPr id="10" name="矩形 9"/>
            <p:cNvSpPr/>
            <p:nvPr/>
          </p:nvSpPr>
          <p:spPr>
            <a:xfrm>
              <a:off x="2943225" y="695325"/>
              <a:ext cx="47625" cy="8324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flipH="1">
              <a:off x="2845594" y="695325"/>
              <a:ext cx="145256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flipH="1">
              <a:off x="2845594" y="1527811"/>
              <a:ext cx="145256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1918775">
            <a:off x="5422900" y="1557701"/>
            <a:ext cx="1333500" cy="1333500"/>
            <a:chOff x="5422900" y="1557701"/>
            <a:chExt cx="1333500" cy="1333500"/>
          </a:xfrm>
        </p:grpSpPr>
        <p:sp>
          <p:nvSpPr>
            <p:cNvPr id="16" name="椭圆 15"/>
            <p:cNvSpPr/>
            <p:nvPr/>
          </p:nvSpPr>
          <p:spPr>
            <a:xfrm>
              <a:off x="5422900" y="1557701"/>
              <a:ext cx="1333500" cy="1333500"/>
            </a:xfrm>
            <a:prstGeom prst="ellipse">
              <a:avLst/>
            </a:prstGeom>
            <a:noFill/>
            <a:ln>
              <a:solidFill>
                <a:srgbClr val="0064D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686425" y="1607277"/>
              <a:ext cx="114300" cy="1143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3299618" y="3644263"/>
            <a:ext cx="5580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实验学期总结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511800" y="1646600"/>
            <a:ext cx="1168400" cy="1168400"/>
          </a:xfrm>
          <a:custGeom>
            <a:avLst/>
            <a:gdLst/>
            <a:ahLst/>
            <a:cxnLst/>
            <a:rect l="l" t="t" r="r" b="b"/>
            <a:pathLst>
              <a:path w="1168400" h="1168400">
                <a:moveTo>
                  <a:pt x="435238" y="279176"/>
                </a:moveTo>
                <a:lnTo>
                  <a:pt x="413658" y="597296"/>
                </a:lnTo>
                <a:cubicBezTo>
                  <a:pt x="453097" y="592831"/>
                  <a:pt x="487948" y="590599"/>
                  <a:pt x="518210" y="590599"/>
                </a:cubicBezTo>
                <a:cubicBezTo>
                  <a:pt x="600065" y="590599"/>
                  <a:pt x="640993" y="620489"/>
                  <a:pt x="640993" y="680268"/>
                </a:cubicBezTo>
                <a:cubicBezTo>
                  <a:pt x="640993" y="708793"/>
                  <a:pt x="631381" y="731428"/>
                  <a:pt x="612157" y="748171"/>
                </a:cubicBezTo>
                <a:cubicBezTo>
                  <a:pt x="592934" y="764914"/>
                  <a:pt x="566331" y="773286"/>
                  <a:pt x="532348" y="773286"/>
                </a:cubicBezTo>
                <a:cubicBezTo>
                  <a:pt x="487204" y="773286"/>
                  <a:pt x="444664" y="761131"/>
                  <a:pt x="404728" y="736823"/>
                </a:cubicBezTo>
                <a:lnTo>
                  <a:pt x="404728" y="840630"/>
                </a:lnTo>
                <a:cubicBezTo>
                  <a:pt x="442431" y="857249"/>
                  <a:pt x="488692" y="865559"/>
                  <a:pt x="543510" y="865559"/>
                </a:cubicBezTo>
                <a:cubicBezTo>
                  <a:pt x="611227" y="865559"/>
                  <a:pt x="664805" y="847142"/>
                  <a:pt x="704245" y="810307"/>
                </a:cubicBezTo>
                <a:cubicBezTo>
                  <a:pt x="743684" y="773472"/>
                  <a:pt x="763404" y="726033"/>
                  <a:pt x="763404" y="667990"/>
                </a:cubicBezTo>
                <a:cubicBezTo>
                  <a:pt x="763404" y="615404"/>
                  <a:pt x="747095" y="573732"/>
                  <a:pt x="714477" y="542974"/>
                </a:cubicBezTo>
                <a:cubicBezTo>
                  <a:pt x="681858" y="512216"/>
                  <a:pt x="637396" y="496837"/>
                  <a:pt x="581089" y="496837"/>
                </a:cubicBezTo>
                <a:cubicBezTo>
                  <a:pt x="563726" y="496837"/>
                  <a:pt x="544751" y="497706"/>
                  <a:pt x="524163" y="499442"/>
                </a:cubicBezTo>
                <a:lnTo>
                  <a:pt x="532348" y="378147"/>
                </a:lnTo>
                <a:lnTo>
                  <a:pt x="740336" y="378147"/>
                </a:lnTo>
                <a:lnTo>
                  <a:pt x="740336" y="279176"/>
                </a:lnTo>
                <a:close/>
                <a:moveTo>
                  <a:pt x="584200" y="0"/>
                </a:moveTo>
                <a:cubicBezTo>
                  <a:pt x="906845" y="0"/>
                  <a:pt x="1168400" y="261555"/>
                  <a:pt x="1168400" y="584200"/>
                </a:cubicBezTo>
                <a:cubicBezTo>
                  <a:pt x="1168400" y="906845"/>
                  <a:pt x="906845" y="1168400"/>
                  <a:pt x="584200" y="1168400"/>
                </a:cubicBezTo>
                <a:cubicBezTo>
                  <a:pt x="261555" y="1168400"/>
                  <a:pt x="0" y="906845"/>
                  <a:pt x="0" y="584200"/>
                </a:cubicBezTo>
                <a:cubicBezTo>
                  <a:pt x="0" y="261555"/>
                  <a:pt x="261555" y="0"/>
                  <a:pt x="58420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533628" y="4834306"/>
            <a:ext cx="1648963" cy="1805131"/>
            <a:chOff x="2756532" y="3035825"/>
            <a:chExt cx="1648963" cy="1805132"/>
          </a:xfrm>
          <a:solidFill>
            <a:schemeClr val="bg1"/>
          </a:solidFill>
        </p:grpSpPr>
        <p:cxnSp>
          <p:nvCxnSpPr>
            <p:cNvPr id="26" name="直接连接符 25"/>
            <p:cNvCxnSpPr>
              <a:stCxn id="27" idx="7"/>
              <a:endCxn id="34" idx="3"/>
            </p:cNvCxnSpPr>
            <p:nvPr/>
          </p:nvCxnSpPr>
          <p:spPr>
            <a:xfrm flipV="1">
              <a:off x="3121709" y="3035826"/>
              <a:ext cx="1283786" cy="1439954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2756532" y="4413126"/>
              <a:ext cx="427831" cy="42783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椭圆 27"/>
          <p:cNvSpPr/>
          <p:nvPr/>
        </p:nvSpPr>
        <p:spPr>
          <a:xfrm>
            <a:off x="5788165" y="5915095"/>
            <a:ext cx="427831" cy="42783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sx="200000" sy="200000" algn="ctr" rotWithShape="0">
              <a:srgbClr val="FFFFF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7739650" y="4836901"/>
            <a:ext cx="1516966" cy="1806101"/>
            <a:chOff x="7962556" y="3038421"/>
            <a:chExt cx="1516964" cy="1806101"/>
          </a:xfrm>
          <a:solidFill>
            <a:schemeClr val="bg1"/>
          </a:solidFill>
        </p:grpSpPr>
        <p:cxnSp>
          <p:nvCxnSpPr>
            <p:cNvPr id="30" name="直接连接符 29"/>
            <p:cNvCxnSpPr>
              <a:stCxn id="37" idx="5"/>
              <a:endCxn id="31" idx="1"/>
            </p:cNvCxnSpPr>
            <p:nvPr/>
          </p:nvCxnSpPr>
          <p:spPr>
            <a:xfrm>
              <a:off x="7962554" y="3038421"/>
              <a:ext cx="1151789" cy="1440924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/>
            <p:cNvSpPr/>
            <p:nvPr/>
          </p:nvSpPr>
          <p:spPr>
            <a:xfrm>
              <a:off x="9051689" y="4416691"/>
              <a:ext cx="427831" cy="42783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119937" y="4469129"/>
            <a:ext cx="1668228" cy="1659882"/>
            <a:chOff x="4342841" y="2670649"/>
            <a:chExt cx="1668228" cy="1659882"/>
          </a:xfrm>
          <a:solidFill>
            <a:schemeClr val="bg1"/>
          </a:solidFill>
        </p:grpSpPr>
        <p:cxnSp>
          <p:nvCxnSpPr>
            <p:cNvPr id="33" name="直接连接符 32"/>
            <p:cNvCxnSpPr>
              <a:stCxn id="34" idx="5"/>
              <a:endCxn id="28" idx="2"/>
            </p:cNvCxnSpPr>
            <p:nvPr/>
          </p:nvCxnSpPr>
          <p:spPr>
            <a:xfrm>
              <a:off x="4708018" y="3035826"/>
              <a:ext cx="1303051" cy="1294705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4342841" y="2670649"/>
              <a:ext cx="427831" cy="42783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215996" y="4471724"/>
            <a:ext cx="1586308" cy="1657287"/>
            <a:chOff x="6438900" y="2673244"/>
            <a:chExt cx="1586308" cy="1657287"/>
          </a:xfrm>
          <a:solidFill>
            <a:schemeClr val="bg1"/>
          </a:solidFill>
        </p:grpSpPr>
        <p:cxnSp>
          <p:nvCxnSpPr>
            <p:cNvPr id="36" name="直接连接符 35"/>
            <p:cNvCxnSpPr>
              <a:stCxn id="28" idx="6"/>
              <a:endCxn id="37" idx="3"/>
            </p:cNvCxnSpPr>
            <p:nvPr/>
          </p:nvCxnSpPr>
          <p:spPr>
            <a:xfrm flipV="1">
              <a:off x="6438900" y="3038421"/>
              <a:ext cx="1221131" cy="129211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/>
            <p:nvPr/>
          </p:nvSpPr>
          <p:spPr>
            <a:xfrm>
              <a:off x="7597377" y="2673244"/>
              <a:ext cx="427831" cy="42783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1582179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6 L -0.19271 -0.0016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35" y="-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6 L 0.19115 0.0002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5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/>
          <p:cNvSpPr/>
          <p:nvPr/>
        </p:nvSpPr>
        <p:spPr>
          <a:xfrm rot="9560863">
            <a:off x="8707344" y="2490078"/>
            <a:ext cx="544881" cy="1185561"/>
          </a:xfrm>
          <a:prstGeom prst="rtTriangle">
            <a:avLst/>
          </a:prstGeom>
          <a:solidFill>
            <a:srgbClr val="00863D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直角三角形 2"/>
          <p:cNvSpPr/>
          <p:nvPr/>
        </p:nvSpPr>
        <p:spPr>
          <a:xfrm rot="19063166">
            <a:off x="7857464" y="3380676"/>
            <a:ext cx="681250" cy="1185561"/>
          </a:xfrm>
          <a:prstGeom prst="rtTriangle">
            <a:avLst/>
          </a:prstGeom>
          <a:solidFill>
            <a:srgbClr val="00863D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896064"/>
            <a:ext cx="12192000" cy="1319080"/>
          </a:xfrm>
          <a:prstGeom prst="rect">
            <a:avLst/>
          </a:prstGeom>
          <a:solidFill>
            <a:srgbClr val="0064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>
            <p:custDataLst>
              <p:tags r:id="rId1"/>
            </p:custDataLst>
          </p:nvPr>
        </p:nvSpPr>
        <p:spPr>
          <a:xfrm>
            <a:off x="3021014" y="2430464"/>
            <a:ext cx="6008687" cy="2219325"/>
          </a:xfrm>
          <a:custGeom>
            <a:avLst/>
            <a:gdLst>
              <a:gd name="connsiteX0" fmla="*/ 0 w 6008914"/>
              <a:gd name="connsiteY0" fmla="*/ 452846 h 2220686"/>
              <a:gd name="connsiteX1" fmla="*/ 252548 w 6008914"/>
              <a:gd name="connsiteY1" fmla="*/ 1793966 h 2220686"/>
              <a:gd name="connsiteX2" fmla="*/ 5320937 w 6008914"/>
              <a:gd name="connsiteY2" fmla="*/ 2220686 h 2220686"/>
              <a:gd name="connsiteX3" fmla="*/ 6008914 w 6008914"/>
              <a:gd name="connsiteY3" fmla="*/ 0 h 2220686"/>
              <a:gd name="connsiteX4" fmla="*/ 0 w 6008914"/>
              <a:gd name="connsiteY4" fmla="*/ 452846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914" h="2220686">
                <a:moveTo>
                  <a:pt x="0" y="452846"/>
                </a:moveTo>
                <a:lnTo>
                  <a:pt x="252548" y="1793966"/>
                </a:lnTo>
                <a:lnTo>
                  <a:pt x="5320937" y="2220686"/>
                </a:lnTo>
                <a:lnTo>
                  <a:pt x="6008914" y="0"/>
                </a:lnTo>
                <a:lnTo>
                  <a:pt x="0" y="452846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2"/>
            </p:custDataLst>
          </p:nvPr>
        </p:nvSpPr>
        <p:spPr>
          <a:xfrm>
            <a:off x="9086850" y="2482850"/>
            <a:ext cx="400050" cy="158750"/>
          </a:xfrm>
          <a:custGeom>
            <a:avLst/>
            <a:gdLst>
              <a:gd name="connsiteX0" fmla="*/ 0 w 400050"/>
              <a:gd name="connsiteY0" fmla="*/ 152400 h 158750"/>
              <a:gd name="connsiteX1" fmla="*/ 374650 w 400050"/>
              <a:gd name="connsiteY1" fmla="*/ 0 h 158750"/>
              <a:gd name="connsiteX2" fmla="*/ 400050 w 400050"/>
              <a:gd name="connsiteY2" fmla="*/ 158750 h 158750"/>
              <a:gd name="connsiteX3" fmla="*/ 0 w 400050"/>
              <a:gd name="connsiteY3" fmla="*/ 15240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158750">
                <a:moveTo>
                  <a:pt x="0" y="152400"/>
                </a:moveTo>
                <a:lnTo>
                  <a:pt x="374650" y="0"/>
                </a:lnTo>
                <a:lnTo>
                  <a:pt x="400050" y="158750"/>
                </a:lnTo>
                <a:lnTo>
                  <a:pt x="0" y="15240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任意多边形 14"/>
          <p:cNvSpPr/>
          <p:nvPr>
            <p:custDataLst>
              <p:tags r:id="rId3"/>
            </p:custDataLst>
          </p:nvPr>
        </p:nvSpPr>
        <p:spPr>
          <a:xfrm>
            <a:off x="8959850" y="1936750"/>
            <a:ext cx="368300" cy="342900"/>
          </a:xfrm>
          <a:custGeom>
            <a:avLst/>
            <a:gdLst>
              <a:gd name="connsiteX0" fmla="*/ 0 w 368300"/>
              <a:gd name="connsiteY0" fmla="*/ 342900 h 342900"/>
              <a:gd name="connsiteX1" fmla="*/ 254000 w 368300"/>
              <a:gd name="connsiteY1" fmla="*/ 0 h 342900"/>
              <a:gd name="connsiteX2" fmla="*/ 368300 w 368300"/>
              <a:gd name="connsiteY2" fmla="*/ 139700 h 342900"/>
              <a:gd name="connsiteX3" fmla="*/ 0 w 368300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300" h="342900">
                <a:moveTo>
                  <a:pt x="0" y="342900"/>
                </a:moveTo>
                <a:lnTo>
                  <a:pt x="254000" y="0"/>
                </a:lnTo>
                <a:lnTo>
                  <a:pt x="368300" y="139700"/>
                </a:lnTo>
                <a:lnTo>
                  <a:pt x="0" y="34290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 rot="21345375">
            <a:off x="2908350" y="2576051"/>
            <a:ext cx="6124575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8000" dirty="0">
                <a:solidFill>
                  <a:srgbClr val="FFFFFF"/>
                </a:solidFill>
                <a:latin typeface="Bodoni MT Black" panose="02070A03080606020203" pitchFamily="18" charset="0"/>
                <a:ea typeface="幼圆" panose="02010509060101010101" pitchFamily="49" charset="-122"/>
              </a:rPr>
              <a:t>THANKS</a:t>
            </a:r>
            <a:endParaRPr lang="zh-CN" altLang="en-US" sz="8000" dirty="0">
              <a:solidFill>
                <a:srgbClr val="FFFFFF"/>
              </a:solidFill>
              <a:latin typeface="Bodoni MT Black" panose="02070A03080606020203" pitchFamily="18" charset="0"/>
              <a:ea typeface="幼圆" panose="02010509060101010101" pitchFamily="49" charset="-122"/>
            </a:endParaRPr>
          </a:p>
        </p:txBody>
      </p:sp>
      <p:sp>
        <p:nvSpPr>
          <p:cNvPr id="17" name="文本框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 rot="298406">
            <a:off x="6156326" y="4078288"/>
            <a:ext cx="21701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 smtClean="0">
                <a:solidFill>
                  <a:srgbClr val="FFFFFF"/>
                </a:solidFill>
                <a:latin typeface="Bell MT" panose="02020503060305020303" pitchFamily="18" charset="0"/>
                <a:ea typeface="华文仿宋" panose="02010600040101010101" pitchFamily="2" charset="-122"/>
              </a:rPr>
              <a:t>@</a:t>
            </a:r>
            <a:r>
              <a:rPr lang="zh-CN" altLang="en-US" sz="1400" dirty="0">
                <a:solidFill>
                  <a:srgbClr val="FFFFFF"/>
                </a:solidFill>
                <a:latin typeface="Bell MT" panose="02020503060305020303" pitchFamily="18" charset="0"/>
                <a:ea typeface="华文仿宋" panose="02010600040101010101" pitchFamily="2" charset="-122"/>
              </a:rPr>
              <a:t>于思民</a:t>
            </a:r>
          </a:p>
        </p:txBody>
      </p:sp>
    </p:spTree>
    <p:extLst>
      <p:ext uri="{BB962C8B-B14F-4D97-AF65-F5344CB8AC3E}">
        <p14:creationId xmlns:p14="http://schemas.microsoft.com/office/powerpoint/2010/main" val="811038835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929332" y="1940730"/>
            <a:ext cx="6657008" cy="2884564"/>
            <a:chOff x="2929332" y="1940730"/>
            <a:chExt cx="6657008" cy="2884564"/>
          </a:xfrm>
        </p:grpSpPr>
        <p:sp>
          <p:nvSpPr>
            <p:cNvPr id="35" name="等腰三角形 34"/>
            <p:cNvSpPr/>
            <p:nvPr/>
          </p:nvSpPr>
          <p:spPr>
            <a:xfrm flipV="1">
              <a:off x="6477380" y="1940730"/>
              <a:ext cx="3108960" cy="2884564"/>
            </a:xfrm>
            <a:prstGeom prst="triangle">
              <a:avLst/>
            </a:prstGeom>
            <a:solidFill>
              <a:schemeClr val="accent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 flipV="1">
              <a:off x="2929332" y="1940730"/>
              <a:ext cx="3108960" cy="2884564"/>
            </a:xfrm>
            <a:prstGeom prst="triangle">
              <a:avLst/>
            </a:prstGeom>
            <a:solidFill>
              <a:schemeClr val="accent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376702" y="2355015"/>
            <a:ext cx="9776896" cy="3053787"/>
            <a:chOff x="1376702" y="2355015"/>
            <a:chExt cx="9776896" cy="3053787"/>
          </a:xfrm>
        </p:grpSpPr>
        <p:sp>
          <p:nvSpPr>
            <p:cNvPr id="31" name="等腰三角形 30"/>
            <p:cNvSpPr/>
            <p:nvPr/>
          </p:nvSpPr>
          <p:spPr>
            <a:xfrm>
              <a:off x="4485662" y="2355015"/>
              <a:ext cx="3539546" cy="3051332"/>
            </a:xfrm>
            <a:prstGeom prst="triangle">
              <a:avLst/>
            </a:prstGeom>
            <a:solidFill>
              <a:schemeClr val="accent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>
              <a:off x="8044638" y="2728664"/>
              <a:ext cx="3108960" cy="2680138"/>
            </a:xfrm>
            <a:prstGeom prst="triangle">
              <a:avLst/>
            </a:prstGeom>
            <a:solidFill>
              <a:schemeClr val="accent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1376702" y="2719784"/>
              <a:ext cx="3108960" cy="2680138"/>
            </a:xfrm>
            <a:prstGeom prst="triangle">
              <a:avLst/>
            </a:prstGeom>
            <a:solidFill>
              <a:schemeClr val="accent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333376" y="695324"/>
            <a:ext cx="261144" cy="8858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22673" y="702944"/>
            <a:ext cx="145256" cy="878205"/>
            <a:chOff x="2845594" y="695325"/>
            <a:chExt cx="145256" cy="878205"/>
          </a:xfrm>
        </p:grpSpPr>
        <p:sp>
          <p:nvSpPr>
            <p:cNvPr id="5" name="矩形 4"/>
            <p:cNvSpPr/>
            <p:nvPr/>
          </p:nvSpPr>
          <p:spPr>
            <a:xfrm>
              <a:off x="2943225" y="695325"/>
              <a:ext cx="47625" cy="8324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flipH="1">
              <a:off x="2845594" y="695325"/>
              <a:ext cx="145256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flipH="1">
              <a:off x="2845594" y="1527811"/>
              <a:ext cx="145256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94520" y="581432"/>
            <a:ext cx="1987549" cy="1091814"/>
            <a:chOff x="594520" y="581432"/>
            <a:chExt cx="1987549" cy="1091814"/>
          </a:xfrm>
        </p:grpSpPr>
        <p:sp>
          <p:nvSpPr>
            <p:cNvPr id="8" name="文本框 7"/>
            <p:cNvSpPr txBox="1"/>
            <p:nvPr/>
          </p:nvSpPr>
          <p:spPr>
            <a:xfrm>
              <a:off x="594520" y="581432"/>
              <a:ext cx="198754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   录</a:t>
              </a:r>
              <a:endPara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68971" y="1211581"/>
              <a:ext cx="18138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CONTENTS</a:t>
              </a:r>
              <a:endPara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756532" y="3035826"/>
            <a:ext cx="1648963" cy="1805131"/>
            <a:chOff x="2756532" y="3035826"/>
            <a:chExt cx="1648963" cy="1805131"/>
          </a:xfrm>
        </p:grpSpPr>
        <p:cxnSp>
          <p:nvCxnSpPr>
            <p:cNvPr id="11" name="直接连接符 10"/>
            <p:cNvCxnSpPr>
              <a:stCxn id="15" idx="7"/>
              <a:endCxn id="18" idx="3"/>
            </p:cNvCxnSpPr>
            <p:nvPr/>
          </p:nvCxnSpPr>
          <p:spPr>
            <a:xfrm flipV="1">
              <a:off x="3121709" y="3035826"/>
              <a:ext cx="1283786" cy="143995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2756532" y="4413126"/>
              <a:ext cx="427831" cy="42783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椭圆 15"/>
          <p:cNvSpPr/>
          <p:nvPr/>
        </p:nvSpPr>
        <p:spPr>
          <a:xfrm>
            <a:off x="6011069" y="4116615"/>
            <a:ext cx="427831" cy="4278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8122744" y="3038421"/>
            <a:ext cx="1679184" cy="1806101"/>
            <a:chOff x="8122744" y="3038421"/>
            <a:chExt cx="1679184" cy="1806101"/>
          </a:xfrm>
        </p:grpSpPr>
        <p:cxnSp>
          <p:nvCxnSpPr>
            <p:cNvPr id="14" name="直接连接符 13"/>
            <p:cNvCxnSpPr>
              <a:stCxn id="19" idx="5"/>
              <a:endCxn id="17" idx="1"/>
            </p:cNvCxnSpPr>
            <p:nvPr/>
          </p:nvCxnSpPr>
          <p:spPr>
            <a:xfrm>
              <a:off x="8122744" y="3038421"/>
              <a:ext cx="1314007" cy="144092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9374097" y="4416691"/>
              <a:ext cx="427831" cy="42783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342841" y="2670649"/>
            <a:ext cx="1668228" cy="1659882"/>
            <a:chOff x="4342841" y="2670649"/>
            <a:chExt cx="1668228" cy="1659882"/>
          </a:xfrm>
        </p:grpSpPr>
        <p:cxnSp>
          <p:nvCxnSpPr>
            <p:cNvPr id="13" name="直接连接符 12"/>
            <p:cNvCxnSpPr>
              <a:stCxn id="18" idx="5"/>
              <a:endCxn id="16" idx="2"/>
            </p:cNvCxnSpPr>
            <p:nvPr/>
          </p:nvCxnSpPr>
          <p:spPr>
            <a:xfrm>
              <a:off x="4708018" y="3035826"/>
              <a:ext cx="1303051" cy="12947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4342841" y="2670649"/>
              <a:ext cx="427831" cy="42783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438900" y="2673244"/>
            <a:ext cx="1746498" cy="1657287"/>
            <a:chOff x="6438900" y="2673244"/>
            <a:chExt cx="1746498" cy="1657287"/>
          </a:xfrm>
        </p:grpSpPr>
        <p:cxnSp>
          <p:nvCxnSpPr>
            <p:cNvPr id="12" name="直接连接符 11"/>
            <p:cNvCxnSpPr>
              <a:stCxn id="16" idx="6"/>
              <a:endCxn id="19" idx="3"/>
            </p:cNvCxnSpPr>
            <p:nvPr/>
          </p:nvCxnSpPr>
          <p:spPr>
            <a:xfrm flipV="1">
              <a:off x="6438900" y="3038421"/>
              <a:ext cx="1381321" cy="129211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7757567" y="2673244"/>
              <a:ext cx="427831" cy="42783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598054" y="5023545"/>
            <a:ext cx="274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论坛评审汇报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125168" y="2118729"/>
            <a:ext cx="274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拓展工作汇报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89845" y="4700937"/>
            <a:ext cx="274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项目完成情况汇报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29311" y="2118729"/>
            <a:ext cx="274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实验数据统计分析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215620" y="5030590"/>
            <a:ext cx="274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实验学期总结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7838277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1481E-6 L 0.17344 -0.0025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72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/>
      <p:bldP spid="21" grpId="0"/>
      <p:bldP spid="22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</p:spPr>
      </p:pic>
      <p:grpSp>
        <p:nvGrpSpPr>
          <p:cNvPr id="5" name="组合 4"/>
          <p:cNvGrpSpPr/>
          <p:nvPr/>
        </p:nvGrpSpPr>
        <p:grpSpPr>
          <a:xfrm>
            <a:off x="6096000" y="3522344"/>
            <a:ext cx="196196" cy="878205"/>
            <a:chOff x="2845594" y="695325"/>
            <a:chExt cx="145256" cy="878205"/>
          </a:xfrm>
        </p:grpSpPr>
        <p:sp>
          <p:nvSpPr>
            <p:cNvPr id="6" name="矩形 5"/>
            <p:cNvSpPr/>
            <p:nvPr/>
          </p:nvSpPr>
          <p:spPr>
            <a:xfrm>
              <a:off x="2943225" y="695325"/>
              <a:ext cx="47625" cy="8324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flipH="1">
              <a:off x="2845594" y="695325"/>
              <a:ext cx="145256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flipH="1">
              <a:off x="2845594" y="1527811"/>
              <a:ext cx="145256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H="1">
            <a:off x="5889165" y="3522344"/>
            <a:ext cx="200485" cy="878205"/>
            <a:chOff x="2845594" y="695325"/>
            <a:chExt cx="145256" cy="878205"/>
          </a:xfrm>
        </p:grpSpPr>
        <p:sp>
          <p:nvSpPr>
            <p:cNvPr id="10" name="矩形 9"/>
            <p:cNvSpPr/>
            <p:nvPr/>
          </p:nvSpPr>
          <p:spPr>
            <a:xfrm>
              <a:off x="2943225" y="695325"/>
              <a:ext cx="47625" cy="8324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flipH="1">
              <a:off x="2845594" y="695325"/>
              <a:ext cx="145256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flipH="1">
              <a:off x="2845594" y="1527811"/>
              <a:ext cx="145256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5511800" y="1646601"/>
            <a:ext cx="1168400" cy="1168400"/>
          </a:xfrm>
          <a:custGeom>
            <a:avLst/>
            <a:gdLst/>
            <a:ahLst/>
            <a:cxnLst/>
            <a:rect l="l" t="t" r="r" b="b"/>
            <a:pathLst>
              <a:path w="1168400" h="1168400">
                <a:moveTo>
                  <a:pt x="658069" y="269131"/>
                </a:moveTo>
                <a:lnTo>
                  <a:pt x="414363" y="320477"/>
                </a:lnTo>
                <a:lnTo>
                  <a:pt x="414363" y="419076"/>
                </a:lnTo>
                <a:lnTo>
                  <a:pt x="537890" y="391170"/>
                </a:lnTo>
                <a:lnTo>
                  <a:pt x="537890" y="759892"/>
                </a:lnTo>
                <a:lnTo>
                  <a:pt x="417711" y="759892"/>
                </a:lnTo>
                <a:lnTo>
                  <a:pt x="417711" y="855514"/>
                </a:lnTo>
                <a:lnTo>
                  <a:pt x="777503" y="855514"/>
                </a:lnTo>
                <a:lnTo>
                  <a:pt x="777503" y="759892"/>
                </a:lnTo>
                <a:lnTo>
                  <a:pt x="658069" y="759892"/>
                </a:lnTo>
                <a:close/>
                <a:moveTo>
                  <a:pt x="584200" y="0"/>
                </a:moveTo>
                <a:cubicBezTo>
                  <a:pt x="906845" y="0"/>
                  <a:pt x="1168400" y="261555"/>
                  <a:pt x="1168400" y="584200"/>
                </a:cubicBezTo>
                <a:cubicBezTo>
                  <a:pt x="1168400" y="906845"/>
                  <a:pt x="906845" y="1168400"/>
                  <a:pt x="584200" y="1168400"/>
                </a:cubicBezTo>
                <a:cubicBezTo>
                  <a:pt x="261555" y="1168400"/>
                  <a:pt x="0" y="906845"/>
                  <a:pt x="0" y="584200"/>
                </a:cubicBezTo>
                <a:cubicBezTo>
                  <a:pt x="0" y="261555"/>
                  <a:pt x="261555" y="0"/>
                  <a:pt x="58420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 rot="1918775">
            <a:off x="5422900" y="1557701"/>
            <a:ext cx="1333500" cy="1333500"/>
            <a:chOff x="5422900" y="1557701"/>
            <a:chExt cx="1333500" cy="1333500"/>
          </a:xfrm>
        </p:grpSpPr>
        <p:sp>
          <p:nvSpPr>
            <p:cNvPr id="16" name="椭圆 15"/>
            <p:cNvSpPr/>
            <p:nvPr/>
          </p:nvSpPr>
          <p:spPr>
            <a:xfrm>
              <a:off x="5422900" y="1557701"/>
              <a:ext cx="1333500" cy="1333500"/>
            </a:xfrm>
            <a:prstGeom prst="ellipse">
              <a:avLst/>
            </a:prstGeom>
            <a:noFill/>
            <a:ln>
              <a:solidFill>
                <a:srgbClr val="0064D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686425" y="1607277"/>
              <a:ext cx="114300" cy="1143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3299618" y="3644263"/>
            <a:ext cx="5580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论坛评审汇报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533628" y="4834306"/>
            <a:ext cx="1648963" cy="1805131"/>
            <a:chOff x="2756532" y="3035825"/>
            <a:chExt cx="1648963" cy="1805132"/>
          </a:xfrm>
          <a:solidFill>
            <a:schemeClr val="bg1"/>
          </a:solidFill>
        </p:grpSpPr>
        <p:cxnSp>
          <p:nvCxnSpPr>
            <p:cNvPr id="22" name="直接连接符 21"/>
            <p:cNvCxnSpPr>
              <a:stCxn id="23" idx="7"/>
              <a:endCxn id="30" idx="3"/>
            </p:cNvCxnSpPr>
            <p:nvPr/>
          </p:nvCxnSpPr>
          <p:spPr>
            <a:xfrm flipV="1">
              <a:off x="3121709" y="3035826"/>
              <a:ext cx="1283786" cy="1439954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2756532" y="4413126"/>
              <a:ext cx="427831" cy="42783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椭圆 23"/>
          <p:cNvSpPr/>
          <p:nvPr/>
        </p:nvSpPr>
        <p:spPr>
          <a:xfrm>
            <a:off x="5788165" y="5915095"/>
            <a:ext cx="427831" cy="42783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sx="200000" sy="200000" algn="ctr" rotWithShape="0">
              <a:srgbClr val="FFFFF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7739650" y="4836901"/>
            <a:ext cx="1516966" cy="1806101"/>
            <a:chOff x="7962556" y="3038421"/>
            <a:chExt cx="1516964" cy="1806101"/>
          </a:xfrm>
          <a:solidFill>
            <a:schemeClr val="bg1"/>
          </a:solidFill>
        </p:grpSpPr>
        <p:cxnSp>
          <p:nvCxnSpPr>
            <p:cNvPr id="26" name="直接连接符 25"/>
            <p:cNvCxnSpPr>
              <a:stCxn id="33" idx="5"/>
              <a:endCxn id="27" idx="1"/>
            </p:cNvCxnSpPr>
            <p:nvPr/>
          </p:nvCxnSpPr>
          <p:spPr>
            <a:xfrm>
              <a:off x="7962554" y="3038421"/>
              <a:ext cx="1151789" cy="1440924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9051689" y="4416691"/>
              <a:ext cx="427831" cy="42783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119937" y="4469129"/>
            <a:ext cx="1668228" cy="1659882"/>
            <a:chOff x="4342841" y="2670649"/>
            <a:chExt cx="1668228" cy="1659882"/>
          </a:xfrm>
          <a:solidFill>
            <a:schemeClr val="bg1"/>
          </a:solidFill>
        </p:grpSpPr>
        <p:cxnSp>
          <p:nvCxnSpPr>
            <p:cNvPr id="29" name="直接连接符 28"/>
            <p:cNvCxnSpPr>
              <a:stCxn id="30" idx="5"/>
              <a:endCxn id="24" idx="2"/>
            </p:cNvCxnSpPr>
            <p:nvPr/>
          </p:nvCxnSpPr>
          <p:spPr>
            <a:xfrm>
              <a:off x="4708018" y="3035826"/>
              <a:ext cx="1303051" cy="1294705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4342841" y="2670649"/>
              <a:ext cx="427831" cy="42783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215996" y="4471724"/>
            <a:ext cx="1586308" cy="1657287"/>
            <a:chOff x="6438900" y="2673244"/>
            <a:chExt cx="1586308" cy="1657287"/>
          </a:xfrm>
          <a:solidFill>
            <a:schemeClr val="bg1"/>
          </a:solidFill>
        </p:grpSpPr>
        <p:cxnSp>
          <p:nvCxnSpPr>
            <p:cNvPr id="32" name="直接连接符 31"/>
            <p:cNvCxnSpPr>
              <a:stCxn id="24" idx="6"/>
              <a:endCxn id="33" idx="3"/>
            </p:cNvCxnSpPr>
            <p:nvPr/>
          </p:nvCxnSpPr>
          <p:spPr>
            <a:xfrm flipV="1">
              <a:off x="6438900" y="3038421"/>
              <a:ext cx="1221131" cy="129211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>
            <a:xfrm>
              <a:off x="7597377" y="2673244"/>
              <a:ext cx="427831" cy="42783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9198051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6 L -0.19271 -0.0016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35" y="-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6 L 0.19115 0.0002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5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6597" y="326596"/>
            <a:ext cx="1168400" cy="1168400"/>
          </a:xfrm>
          <a:custGeom>
            <a:avLst/>
            <a:gdLst/>
            <a:ahLst/>
            <a:cxnLst/>
            <a:rect l="l" t="t" r="r" b="b"/>
            <a:pathLst>
              <a:path w="1168400" h="1168400">
                <a:moveTo>
                  <a:pt x="658069" y="269131"/>
                </a:moveTo>
                <a:lnTo>
                  <a:pt x="414363" y="320477"/>
                </a:lnTo>
                <a:lnTo>
                  <a:pt x="414363" y="419076"/>
                </a:lnTo>
                <a:lnTo>
                  <a:pt x="537890" y="391170"/>
                </a:lnTo>
                <a:lnTo>
                  <a:pt x="537890" y="759892"/>
                </a:lnTo>
                <a:lnTo>
                  <a:pt x="417711" y="759892"/>
                </a:lnTo>
                <a:lnTo>
                  <a:pt x="417711" y="855514"/>
                </a:lnTo>
                <a:lnTo>
                  <a:pt x="777503" y="855514"/>
                </a:lnTo>
                <a:lnTo>
                  <a:pt x="777503" y="759892"/>
                </a:lnTo>
                <a:lnTo>
                  <a:pt x="658069" y="759892"/>
                </a:lnTo>
                <a:close/>
                <a:moveTo>
                  <a:pt x="584200" y="0"/>
                </a:moveTo>
                <a:cubicBezTo>
                  <a:pt x="906845" y="0"/>
                  <a:pt x="1168400" y="261555"/>
                  <a:pt x="1168400" y="584200"/>
                </a:cubicBezTo>
                <a:cubicBezTo>
                  <a:pt x="1168400" y="906845"/>
                  <a:pt x="906845" y="1168400"/>
                  <a:pt x="584200" y="1168400"/>
                </a:cubicBezTo>
                <a:cubicBezTo>
                  <a:pt x="261555" y="1168400"/>
                  <a:pt x="0" y="906845"/>
                  <a:pt x="0" y="584200"/>
                </a:cubicBezTo>
                <a:cubicBezTo>
                  <a:pt x="0" y="261555"/>
                  <a:pt x="261555" y="0"/>
                  <a:pt x="58420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 rot="7200000">
            <a:off x="244047" y="244046"/>
            <a:ext cx="1333500" cy="1333500"/>
          </a:xfrm>
          <a:prstGeom prst="ellipse">
            <a:avLst/>
          </a:prstGeom>
          <a:noFill/>
          <a:ln>
            <a:solidFill>
              <a:srgbClr val="0064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7200000">
            <a:off x="1511680" y="833948"/>
            <a:ext cx="114300" cy="1143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627849" y="886050"/>
            <a:ext cx="3363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490761" y="326596"/>
            <a:ext cx="4902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评审意见统计分类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524796"/>
              </p:ext>
            </p:extLst>
          </p:nvPr>
        </p:nvGraphicFramePr>
        <p:xfrm>
          <a:off x="1646899" y="1846362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4601"/>
                <a:gridCol w="53933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文档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问题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需求说明书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内容冗余？</a:t>
                      </a:r>
                      <a:r>
                        <a:rPr lang="en-US" altLang="zh-CN" dirty="0" smtClean="0"/>
                        <a:t>RUCM</a:t>
                      </a:r>
                      <a:r>
                        <a:rPr lang="zh-CN" altLang="en-US" dirty="0" smtClean="0"/>
                        <a:t>不规范？数据需求无？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测试说明书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报告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测试覆盖度？？？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变更与管理分析报告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追踪机制？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测试方案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缺少自我评价？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进度计划与控制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缺少分析？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实验</a:t>
                      </a:r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缺少“有效方法”描述？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实验数据截图？作业提交为</a:t>
                      </a:r>
                      <a:r>
                        <a:rPr lang="en-US" altLang="zh-CN" dirty="0" smtClean="0"/>
                        <a:t>zip</a:t>
                      </a:r>
                      <a:r>
                        <a:rPr lang="zh-CN" altLang="en-US" dirty="0" smtClean="0"/>
                        <a:t>压缩文件？开发计划书未更新？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847074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98733E-18 C 3.95833E-6 0.0544 -0.02435 0.09884 -0.05456 0.09884 C -0.08477 0.09884 -0.10925 0.0544 -0.10925 -4.98733E-18 C -0.10925 -0.05463 -0.08477 -0.09838 -0.05456 -0.09838 C -0.02435 -0.09838 3.95833E-6 -0.05463 3.95833E-6 -4.98733E-18 Z " pathEditMode="relative" rAng="5400000" ptsTypes="AAA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326597" y="326596"/>
            <a:ext cx="1168400" cy="1168400"/>
          </a:xfrm>
          <a:custGeom>
            <a:avLst/>
            <a:gdLst/>
            <a:ahLst/>
            <a:cxnLst/>
            <a:rect l="l" t="t" r="r" b="b"/>
            <a:pathLst>
              <a:path w="1168400" h="1168400">
                <a:moveTo>
                  <a:pt x="658069" y="269131"/>
                </a:moveTo>
                <a:lnTo>
                  <a:pt x="414363" y="320477"/>
                </a:lnTo>
                <a:lnTo>
                  <a:pt x="414363" y="419076"/>
                </a:lnTo>
                <a:lnTo>
                  <a:pt x="537890" y="391170"/>
                </a:lnTo>
                <a:lnTo>
                  <a:pt x="537890" y="759892"/>
                </a:lnTo>
                <a:lnTo>
                  <a:pt x="417711" y="759892"/>
                </a:lnTo>
                <a:lnTo>
                  <a:pt x="417711" y="855514"/>
                </a:lnTo>
                <a:lnTo>
                  <a:pt x="777503" y="855514"/>
                </a:lnTo>
                <a:lnTo>
                  <a:pt x="777503" y="759892"/>
                </a:lnTo>
                <a:lnTo>
                  <a:pt x="658069" y="759892"/>
                </a:lnTo>
                <a:close/>
                <a:moveTo>
                  <a:pt x="584200" y="0"/>
                </a:moveTo>
                <a:cubicBezTo>
                  <a:pt x="906845" y="0"/>
                  <a:pt x="1168400" y="261555"/>
                  <a:pt x="1168400" y="584200"/>
                </a:cubicBezTo>
                <a:cubicBezTo>
                  <a:pt x="1168400" y="906845"/>
                  <a:pt x="906845" y="1168400"/>
                  <a:pt x="584200" y="1168400"/>
                </a:cubicBezTo>
                <a:cubicBezTo>
                  <a:pt x="261555" y="1168400"/>
                  <a:pt x="0" y="906845"/>
                  <a:pt x="0" y="584200"/>
                </a:cubicBezTo>
                <a:cubicBezTo>
                  <a:pt x="0" y="261555"/>
                  <a:pt x="261555" y="0"/>
                  <a:pt x="58420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 rot="7200000">
            <a:off x="244047" y="244046"/>
            <a:ext cx="1333500" cy="1333500"/>
          </a:xfrm>
          <a:prstGeom prst="ellipse">
            <a:avLst/>
          </a:prstGeom>
          <a:noFill/>
          <a:ln>
            <a:solidFill>
              <a:srgbClr val="0064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rot="7200000">
            <a:off x="1511680" y="833948"/>
            <a:ext cx="114300" cy="1143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/>
          <p:cNvCxnSpPr/>
          <p:nvPr/>
        </p:nvCxnSpPr>
        <p:spPr>
          <a:xfrm flipV="1">
            <a:off x="1627849" y="886050"/>
            <a:ext cx="526825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490760" y="326596"/>
            <a:ext cx="623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1.2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评审总结：评委的眼睛是雪亮的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921474"/>
              </p:ext>
            </p:extLst>
          </p:nvPr>
        </p:nvGraphicFramePr>
        <p:xfrm>
          <a:off x="1646899" y="1846362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201"/>
                <a:gridCol w="61807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总结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文档不规范（从软件工程的角度），非格式不规范；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项目文档变更追踪不够详细，明确；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会议记录成为一纸空文；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…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∞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软件工程过程标准不统一。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967325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98733E-18 C 3.95833E-6 0.0544 -0.02435 0.09884 -0.05456 0.09884 C -0.08477 0.09884 -0.10925 0.0544 -0.10925 -4.98733E-18 C -0.10925 -0.05463 -0.08477 -0.09838 -0.05456 -0.09838 C -0.02435 -0.09838 3.95833E-6 -0.05463 3.95833E-6 -4.98733E-18 Z " pathEditMode="relative" rAng="5400000" ptsTypes="AAAAA">
                                      <p:cBhvr>
                                        <p:cTn id="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</p:spPr>
      </p:pic>
      <p:grpSp>
        <p:nvGrpSpPr>
          <p:cNvPr id="5" name="组合 4"/>
          <p:cNvGrpSpPr/>
          <p:nvPr/>
        </p:nvGrpSpPr>
        <p:grpSpPr>
          <a:xfrm>
            <a:off x="6096000" y="3522344"/>
            <a:ext cx="196196" cy="878205"/>
            <a:chOff x="2845594" y="695325"/>
            <a:chExt cx="145256" cy="878205"/>
          </a:xfrm>
        </p:grpSpPr>
        <p:sp>
          <p:nvSpPr>
            <p:cNvPr id="6" name="矩形 5"/>
            <p:cNvSpPr/>
            <p:nvPr/>
          </p:nvSpPr>
          <p:spPr>
            <a:xfrm>
              <a:off x="2943225" y="695325"/>
              <a:ext cx="47625" cy="8324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flipH="1">
              <a:off x="2845594" y="695325"/>
              <a:ext cx="145256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flipH="1">
              <a:off x="2845594" y="1527811"/>
              <a:ext cx="145256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H="1">
            <a:off x="5889165" y="3522344"/>
            <a:ext cx="200485" cy="878205"/>
            <a:chOff x="2845594" y="695325"/>
            <a:chExt cx="145256" cy="878205"/>
          </a:xfrm>
        </p:grpSpPr>
        <p:sp>
          <p:nvSpPr>
            <p:cNvPr id="10" name="矩形 9"/>
            <p:cNvSpPr/>
            <p:nvPr/>
          </p:nvSpPr>
          <p:spPr>
            <a:xfrm>
              <a:off x="2943225" y="695325"/>
              <a:ext cx="47625" cy="8324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flipH="1">
              <a:off x="2845594" y="695325"/>
              <a:ext cx="145256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flipH="1">
              <a:off x="2845594" y="1527811"/>
              <a:ext cx="145256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1918775">
            <a:off x="5422900" y="1557701"/>
            <a:ext cx="1333500" cy="1333500"/>
            <a:chOff x="5422900" y="1557701"/>
            <a:chExt cx="1333500" cy="1333500"/>
          </a:xfrm>
        </p:grpSpPr>
        <p:sp>
          <p:nvSpPr>
            <p:cNvPr id="16" name="椭圆 15"/>
            <p:cNvSpPr/>
            <p:nvPr/>
          </p:nvSpPr>
          <p:spPr>
            <a:xfrm>
              <a:off x="5422900" y="1557701"/>
              <a:ext cx="1333500" cy="1333500"/>
            </a:xfrm>
            <a:prstGeom prst="ellipse">
              <a:avLst/>
            </a:prstGeom>
            <a:noFill/>
            <a:ln>
              <a:solidFill>
                <a:srgbClr val="0064D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686425" y="1607277"/>
              <a:ext cx="114300" cy="1143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2898805" y="3657930"/>
            <a:ext cx="6352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拓展工作汇报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511800" y="1646600"/>
            <a:ext cx="1168400" cy="1168400"/>
          </a:xfrm>
          <a:custGeom>
            <a:avLst/>
            <a:gdLst/>
            <a:ahLst/>
            <a:cxnLst/>
            <a:rect l="l" t="t" r="r" b="b"/>
            <a:pathLst>
              <a:path w="1168400" h="1168400">
                <a:moveTo>
                  <a:pt x="575509" y="269502"/>
                </a:moveTo>
                <a:cubicBezTo>
                  <a:pt x="512753" y="269502"/>
                  <a:pt x="456198" y="285749"/>
                  <a:pt x="405845" y="318244"/>
                </a:cubicBezTo>
                <a:lnTo>
                  <a:pt x="405845" y="425400"/>
                </a:lnTo>
                <a:cubicBezTo>
                  <a:pt x="450989" y="385712"/>
                  <a:pt x="498366" y="365869"/>
                  <a:pt x="547975" y="365869"/>
                </a:cubicBezTo>
                <a:cubicBezTo>
                  <a:pt x="604530" y="365869"/>
                  <a:pt x="632807" y="391789"/>
                  <a:pt x="632807" y="443631"/>
                </a:cubicBezTo>
                <a:cubicBezTo>
                  <a:pt x="632807" y="467692"/>
                  <a:pt x="625366" y="490450"/>
                  <a:pt x="610483" y="511906"/>
                </a:cubicBezTo>
                <a:cubicBezTo>
                  <a:pt x="595600" y="533362"/>
                  <a:pt x="569556" y="557981"/>
                  <a:pt x="532349" y="585762"/>
                </a:cubicBezTo>
                <a:cubicBezTo>
                  <a:pt x="491669" y="614536"/>
                  <a:pt x="461655" y="639650"/>
                  <a:pt x="442308" y="661106"/>
                </a:cubicBezTo>
                <a:cubicBezTo>
                  <a:pt x="422960" y="682562"/>
                  <a:pt x="407767" y="705693"/>
                  <a:pt x="396729" y="730498"/>
                </a:cubicBezTo>
                <a:cubicBezTo>
                  <a:pt x="385691" y="755302"/>
                  <a:pt x="380172" y="782711"/>
                  <a:pt x="380172" y="812725"/>
                </a:cubicBezTo>
                <a:lnTo>
                  <a:pt x="380172" y="855513"/>
                </a:lnTo>
                <a:lnTo>
                  <a:pt x="763404" y="855513"/>
                </a:lnTo>
                <a:lnTo>
                  <a:pt x="763404" y="755426"/>
                </a:lnTo>
                <a:lnTo>
                  <a:pt x="518954" y="755426"/>
                </a:lnTo>
                <a:cubicBezTo>
                  <a:pt x="518954" y="744264"/>
                  <a:pt x="525651" y="731118"/>
                  <a:pt x="539046" y="715987"/>
                </a:cubicBezTo>
                <a:cubicBezTo>
                  <a:pt x="552440" y="700856"/>
                  <a:pt x="578609" y="679400"/>
                  <a:pt x="617553" y="651619"/>
                </a:cubicBezTo>
                <a:cubicBezTo>
                  <a:pt x="657984" y="623093"/>
                  <a:pt x="687378" y="598661"/>
                  <a:pt x="705733" y="578321"/>
                </a:cubicBezTo>
                <a:cubicBezTo>
                  <a:pt x="724089" y="557981"/>
                  <a:pt x="738103" y="536215"/>
                  <a:pt x="747777" y="513022"/>
                </a:cubicBezTo>
                <a:cubicBezTo>
                  <a:pt x="757451" y="489830"/>
                  <a:pt x="762288" y="463847"/>
                  <a:pt x="762288" y="435074"/>
                </a:cubicBezTo>
                <a:cubicBezTo>
                  <a:pt x="762288" y="383480"/>
                  <a:pt x="745545" y="342986"/>
                  <a:pt x="712058" y="313593"/>
                </a:cubicBezTo>
                <a:cubicBezTo>
                  <a:pt x="678572" y="284199"/>
                  <a:pt x="633056" y="269502"/>
                  <a:pt x="575509" y="269502"/>
                </a:cubicBezTo>
                <a:close/>
                <a:moveTo>
                  <a:pt x="584200" y="0"/>
                </a:moveTo>
                <a:cubicBezTo>
                  <a:pt x="906845" y="0"/>
                  <a:pt x="1168400" y="261555"/>
                  <a:pt x="1168400" y="584200"/>
                </a:cubicBezTo>
                <a:cubicBezTo>
                  <a:pt x="1168400" y="906845"/>
                  <a:pt x="906845" y="1168400"/>
                  <a:pt x="584200" y="1168400"/>
                </a:cubicBezTo>
                <a:cubicBezTo>
                  <a:pt x="261555" y="1168400"/>
                  <a:pt x="0" y="906845"/>
                  <a:pt x="0" y="584200"/>
                </a:cubicBezTo>
                <a:cubicBezTo>
                  <a:pt x="0" y="261555"/>
                  <a:pt x="261555" y="0"/>
                  <a:pt x="58420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533628" y="4834306"/>
            <a:ext cx="1648963" cy="1805131"/>
            <a:chOff x="2756532" y="3035825"/>
            <a:chExt cx="1648963" cy="1805132"/>
          </a:xfrm>
          <a:solidFill>
            <a:schemeClr val="bg1"/>
          </a:solidFill>
        </p:grpSpPr>
        <p:cxnSp>
          <p:nvCxnSpPr>
            <p:cNvPr id="27" name="直接连接符 26"/>
            <p:cNvCxnSpPr>
              <a:stCxn id="28" idx="7"/>
              <a:endCxn id="35" idx="3"/>
            </p:cNvCxnSpPr>
            <p:nvPr/>
          </p:nvCxnSpPr>
          <p:spPr>
            <a:xfrm flipV="1">
              <a:off x="3121709" y="3035826"/>
              <a:ext cx="1283786" cy="1439954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>
            <a:xfrm>
              <a:off x="2756532" y="4413126"/>
              <a:ext cx="427831" cy="42783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椭圆 28"/>
          <p:cNvSpPr/>
          <p:nvPr/>
        </p:nvSpPr>
        <p:spPr>
          <a:xfrm>
            <a:off x="5788165" y="5915095"/>
            <a:ext cx="427831" cy="42783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sx="200000" sy="200000" algn="ctr" rotWithShape="0">
              <a:srgbClr val="FFFFF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7739650" y="4836901"/>
            <a:ext cx="1516966" cy="1806101"/>
            <a:chOff x="7962556" y="3038421"/>
            <a:chExt cx="1516964" cy="1806101"/>
          </a:xfrm>
          <a:solidFill>
            <a:schemeClr val="bg1"/>
          </a:solidFill>
        </p:grpSpPr>
        <p:cxnSp>
          <p:nvCxnSpPr>
            <p:cNvPr id="31" name="直接连接符 30"/>
            <p:cNvCxnSpPr>
              <a:stCxn id="38" idx="5"/>
              <a:endCxn id="32" idx="1"/>
            </p:cNvCxnSpPr>
            <p:nvPr/>
          </p:nvCxnSpPr>
          <p:spPr>
            <a:xfrm>
              <a:off x="7962554" y="3038421"/>
              <a:ext cx="1151789" cy="1440924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9051689" y="4416691"/>
              <a:ext cx="427831" cy="42783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119937" y="4469129"/>
            <a:ext cx="1668228" cy="1659882"/>
            <a:chOff x="4342841" y="2670649"/>
            <a:chExt cx="1668228" cy="1659882"/>
          </a:xfrm>
          <a:solidFill>
            <a:schemeClr val="bg1"/>
          </a:solidFill>
        </p:grpSpPr>
        <p:cxnSp>
          <p:nvCxnSpPr>
            <p:cNvPr id="34" name="直接连接符 33"/>
            <p:cNvCxnSpPr>
              <a:stCxn id="35" idx="5"/>
              <a:endCxn id="29" idx="2"/>
            </p:cNvCxnSpPr>
            <p:nvPr/>
          </p:nvCxnSpPr>
          <p:spPr>
            <a:xfrm>
              <a:off x="4708018" y="3035826"/>
              <a:ext cx="1303051" cy="1294705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/>
            <p:cNvSpPr/>
            <p:nvPr/>
          </p:nvSpPr>
          <p:spPr>
            <a:xfrm>
              <a:off x="4342841" y="2670649"/>
              <a:ext cx="427831" cy="42783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215996" y="4471724"/>
            <a:ext cx="1586308" cy="1657287"/>
            <a:chOff x="6438900" y="2673244"/>
            <a:chExt cx="1586308" cy="1657287"/>
          </a:xfrm>
          <a:solidFill>
            <a:schemeClr val="bg1"/>
          </a:solidFill>
        </p:grpSpPr>
        <p:cxnSp>
          <p:nvCxnSpPr>
            <p:cNvPr id="37" name="直接连接符 36"/>
            <p:cNvCxnSpPr>
              <a:stCxn id="29" idx="6"/>
              <a:endCxn id="38" idx="3"/>
            </p:cNvCxnSpPr>
            <p:nvPr/>
          </p:nvCxnSpPr>
          <p:spPr>
            <a:xfrm flipV="1">
              <a:off x="6438900" y="3038421"/>
              <a:ext cx="1221131" cy="129211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7597377" y="2673244"/>
              <a:ext cx="427831" cy="42783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0061791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6 L -0.19271 -0.0016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35" y="-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6 L 0.19115 0.0002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rot="7200000">
            <a:off x="244047" y="244046"/>
            <a:ext cx="1333500" cy="1333500"/>
          </a:xfrm>
          <a:prstGeom prst="ellipse">
            <a:avLst/>
          </a:prstGeom>
          <a:noFill/>
          <a:ln>
            <a:solidFill>
              <a:srgbClr val="0064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7200000">
            <a:off x="1511680" y="833948"/>
            <a:ext cx="114300" cy="1143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1627849" y="886049"/>
            <a:ext cx="3939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490762" y="326596"/>
            <a:ext cx="4024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Titanic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乘客生存预测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32947" y="326596"/>
            <a:ext cx="1168400" cy="1168400"/>
          </a:xfrm>
          <a:custGeom>
            <a:avLst/>
            <a:gdLst/>
            <a:ahLst/>
            <a:cxnLst/>
            <a:rect l="l" t="t" r="r" b="b"/>
            <a:pathLst>
              <a:path w="1168400" h="1168400">
                <a:moveTo>
                  <a:pt x="575509" y="269502"/>
                </a:moveTo>
                <a:cubicBezTo>
                  <a:pt x="512753" y="269502"/>
                  <a:pt x="456198" y="285749"/>
                  <a:pt x="405845" y="318244"/>
                </a:cubicBezTo>
                <a:lnTo>
                  <a:pt x="405845" y="425400"/>
                </a:lnTo>
                <a:cubicBezTo>
                  <a:pt x="450989" y="385712"/>
                  <a:pt x="498366" y="365869"/>
                  <a:pt x="547975" y="365869"/>
                </a:cubicBezTo>
                <a:cubicBezTo>
                  <a:pt x="604530" y="365869"/>
                  <a:pt x="632807" y="391789"/>
                  <a:pt x="632807" y="443631"/>
                </a:cubicBezTo>
                <a:cubicBezTo>
                  <a:pt x="632807" y="467692"/>
                  <a:pt x="625366" y="490450"/>
                  <a:pt x="610483" y="511906"/>
                </a:cubicBezTo>
                <a:cubicBezTo>
                  <a:pt x="595600" y="533362"/>
                  <a:pt x="569556" y="557981"/>
                  <a:pt x="532349" y="585762"/>
                </a:cubicBezTo>
                <a:cubicBezTo>
                  <a:pt x="491669" y="614536"/>
                  <a:pt x="461655" y="639650"/>
                  <a:pt x="442308" y="661106"/>
                </a:cubicBezTo>
                <a:cubicBezTo>
                  <a:pt x="422960" y="682562"/>
                  <a:pt x="407767" y="705693"/>
                  <a:pt x="396729" y="730498"/>
                </a:cubicBezTo>
                <a:cubicBezTo>
                  <a:pt x="385691" y="755302"/>
                  <a:pt x="380172" y="782711"/>
                  <a:pt x="380172" y="812725"/>
                </a:cubicBezTo>
                <a:lnTo>
                  <a:pt x="380172" y="855513"/>
                </a:lnTo>
                <a:lnTo>
                  <a:pt x="763404" y="855513"/>
                </a:lnTo>
                <a:lnTo>
                  <a:pt x="763404" y="755426"/>
                </a:lnTo>
                <a:lnTo>
                  <a:pt x="518954" y="755426"/>
                </a:lnTo>
                <a:cubicBezTo>
                  <a:pt x="518954" y="744264"/>
                  <a:pt x="525651" y="731118"/>
                  <a:pt x="539046" y="715987"/>
                </a:cubicBezTo>
                <a:cubicBezTo>
                  <a:pt x="552440" y="700856"/>
                  <a:pt x="578609" y="679400"/>
                  <a:pt x="617553" y="651619"/>
                </a:cubicBezTo>
                <a:cubicBezTo>
                  <a:pt x="657984" y="623093"/>
                  <a:pt x="687378" y="598661"/>
                  <a:pt x="705733" y="578321"/>
                </a:cubicBezTo>
                <a:cubicBezTo>
                  <a:pt x="724089" y="557981"/>
                  <a:pt x="738103" y="536215"/>
                  <a:pt x="747777" y="513022"/>
                </a:cubicBezTo>
                <a:cubicBezTo>
                  <a:pt x="757451" y="489830"/>
                  <a:pt x="762288" y="463847"/>
                  <a:pt x="762288" y="435074"/>
                </a:cubicBezTo>
                <a:cubicBezTo>
                  <a:pt x="762288" y="383480"/>
                  <a:pt x="745545" y="342986"/>
                  <a:pt x="712058" y="313593"/>
                </a:cubicBezTo>
                <a:cubicBezTo>
                  <a:pt x="678572" y="284199"/>
                  <a:pt x="633056" y="269502"/>
                  <a:pt x="575509" y="269502"/>
                </a:cubicBezTo>
                <a:close/>
                <a:moveTo>
                  <a:pt x="584200" y="0"/>
                </a:moveTo>
                <a:cubicBezTo>
                  <a:pt x="906845" y="0"/>
                  <a:pt x="1168400" y="261555"/>
                  <a:pt x="1168400" y="584200"/>
                </a:cubicBezTo>
                <a:cubicBezTo>
                  <a:pt x="1168400" y="906845"/>
                  <a:pt x="906845" y="1168400"/>
                  <a:pt x="584200" y="1168400"/>
                </a:cubicBezTo>
                <a:cubicBezTo>
                  <a:pt x="261555" y="1168400"/>
                  <a:pt x="0" y="906845"/>
                  <a:pt x="0" y="584200"/>
                </a:cubicBezTo>
                <a:cubicBezTo>
                  <a:pt x="0" y="261555"/>
                  <a:pt x="261555" y="0"/>
                  <a:pt x="58420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849" y="2183665"/>
            <a:ext cx="82581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5750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98733E-18 C 3.95833E-6 0.0544 -0.02435 0.09884 -0.05456 0.09884 C -0.08477 0.09884 -0.10925 0.0544 -0.10925 -4.98733E-18 C -0.10925 -0.05463 -0.08477 -0.09838 -0.05456 -0.09838 C -0.02435 -0.09838 3.95833E-6 -0.05463 3.95833E-6 -4.98733E-18 Z " pathEditMode="relative" rAng="5400000" ptsTypes="AAA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rot="7200000">
            <a:off x="244047" y="244046"/>
            <a:ext cx="1333500" cy="1333500"/>
          </a:xfrm>
          <a:prstGeom prst="ellipse">
            <a:avLst/>
          </a:prstGeom>
          <a:noFill/>
          <a:ln>
            <a:solidFill>
              <a:srgbClr val="0064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7200000">
            <a:off x="1511680" y="833948"/>
            <a:ext cx="114300" cy="1143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1627849" y="886049"/>
            <a:ext cx="49471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490761" y="326596"/>
            <a:ext cx="5592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预测步骤之一：记录统计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32947" y="326596"/>
            <a:ext cx="1168400" cy="1168400"/>
          </a:xfrm>
          <a:custGeom>
            <a:avLst/>
            <a:gdLst/>
            <a:ahLst/>
            <a:cxnLst/>
            <a:rect l="l" t="t" r="r" b="b"/>
            <a:pathLst>
              <a:path w="1168400" h="1168400">
                <a:moveTo>
                  <a:pt x="575509" y="269502"/>
                </a:moveTo>
                <a:cubicBezTo>
                  <a:pt x="512753" y="269502"/>
                  <a:pt x="456198" y="285749"/>
                  <a:pt x="405845" y="318244"/>
                </a:cubicBezTo>
                <a:lnTo>
                  <a:pt x="405845" y="425400"/>
                </a:lnTo>
                <a:cubicBezTo>
                  <a:pt x="450989" y="385712"/>
                  <a:pt x="498366" y="365869"/>
                  <a:pt x="547975" y="365869"/>
                </a:cubicBezTo>
                <a:cubicBezTo>
                  <a:pt x="604530" y="365869"/>
                  <a:pt x="632807" y="391789"/>
                  <a:pt x="632807" y="443631"/>
                </a:cubicBezTo>
                <a:cubicBezTo>
                  <a:pt x="632807" y="467692"/>
                  <a:pt x="625366" y="490450"/>
                  <a:pt x="610483" y="511906"/>
                </a:cubicBezTo>
                <a:cubicBezTo>
                  <a:pt x="595600" y="533362"/>
                  <a:pt x="569556" y="557981"/>
                  <a:pt x="532349" y="585762"/>
                </a:cubicBezTo>
                <a:cubicBezTo>
                  <a:pt x="491669" y="614536"/>
                  <a:pt x="461655" y="639650"/>
                  <a:pt x="442308" y="661106"/>
                </a:cubicBezTo>
                <a:cubicBezTo>
                  <a:pt x="422960" y="682562"/>
                  <a:pt x="407767" y="705693"/>
                  <a:pt x="396729" y="730498"/>
                </a:cubicBezTo>
                <a:cubicBezTo>
                  <a:pt x="385691" y="755302"/>
                  <a:pt x="380172" y="782711"/>
                  <a:pt x="380172" y="812725"/>
                </a:cubicBezTo>
                <a:lnTo>
                  <a:pt x="380172" y="855513"/>
                </a:lnTo>
                <a:lnTo>
                  <a:pt x="763404" y="855513"/>
                </a:lnTo>
                <a:lnTo>
                  <a:pt x="763404" y="755426"/>
                </a:lnTo>
                <a:lnTo>
                  <a:pt x="518954" y="755426"/>
                </a:lnTo>
                <a:cubicBezTo>
                  <a:pt x="518954" y="744264"/>
                  <a:pt x="525651" y="731118"/>
                  <a:pt x="539046" y="715987"/>
                </a:cubicBezTo>
                <a:cubicBezTo>
                  <a:pt x="552440" y="700856"/>
                  <a:pt x="578609" y="679400"/>
                  <a:pt x="617553" y="651619"/>
                </a:cubicBezTo>
                <a:cubicBezTo>
                  <a:pt x="657984" y="623093"/>
                  <a:pt x="687378" y="598661"/>
                  <a:pt x="705733" y="578321"/>
                </a:cubicBezTo>
                <a:cubicBezTo>
                  <a:pt x="724089" y="557981"/>
                  <a:pt x="738103" y="536215"/>
                  <a:pt x="747777" y="513022"/>
                </a:cubicBezTo>
                <a:cubicBezTo>
                  <a:pt x="757451" y="489830"/>
                  <a:pt x="762288" y="463847"/>
                  <a:pt x="762288" y="435074"/>
                </a:cubicBezTo>
                <a:cubicBezTo>
                  <a:pt x="762288" y="383480"/>
                  <a:pt x="745545" y="342986"/>
                  <a:pt x="712058" y="313593"/>
                </a:cubicBezTo>
                <a:cubicBezTo>
                  <a:pt x="678572" y="284199"/>
                  <a:pt x="633056" y="269502"/>
                  <a:pt x="575509" y="269502"/>
                </a:cubicBezTo>
                <a:close/>
                <a:moveTo>
                  <a:pt x="584200" y="0"/>
                </a:moveTo>
                <a:cubicBezTo>
                  <a:pt x="906845" y="0"/>
                  <a:pt x="1168400" y="261555"/>
                  <a:pt x="1168400" y="584200"/>
                </a:cubicBezTo>
                <a:cubicBezTo>
                  <a:pt x="1168400" y="906845"/>
                  <a:pt x="906845" y="1168400"/>
                  <a:pt x="584200" y="1168400"/>
                </a:cubicBezTo>
                <a:cubicBezTo>
                  <a:pt x="261555" y="1168400"/>
                  <a:pt x="0" y="906845"/>
                  <a:pt x="0" y="584200"/>
                </a:cubicBezTo>
                <a:cubicBezTo>
                  <a:pt x="0" y="261555"/>
                  <a:pt x="261555" y="0"/>
                  <a:pt x="58420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43" y="1233714"/>
            <a:ext cx="7889493" cy="525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60226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98733E-18 C 3.95833E-6 0.0544 -0.02435 0.09884 -0.05456 0.09884 C -0.08477 0.09884 -0.10925 0.0544 -0.10925 -4.98733E-18 C -0.10925 -0.05463 -0.08477 -0.09838 -0.05456 -0.09838 C -0.02435 -0.09838 3.95833E-6 -0.05463 3.95833E-6 -4.98733E-18 Z " pathEditMode="relative" rAng="5400000" ptsTypes="AAA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rot="7200000">
            <a:off x="244047" y="244046"/>
            <a:ext cx="1333500" cy="1333500"/>
          </a:xfrm>
          <a:prstGeom prst="ellipse">
            <a:avLst/>
          </a:prstGeom>
          <a:noFill/>
          <a:ln>
            <a:solidFill>
              <a:srgbClr val="0064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7200000">
            <a:off x="1511680" y="833948"/>
            <a:ext cx="114300" cy="1143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1627849" y="886049"/>
            <a:ext cx="49471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490761" y="326596"/>
            <a:ext cx="5592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预测步骤之二：特征统计信息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32947" y="326596"/>
            <a:ext cx="1168400" cy="1168400"/>
          </a:xfrm>
          <a:custGeom>
            <a:avLst/>
            <a:gdLst/>
            <a:ahLst/>
            <a:cxnLst/>
            <a:rect l="l" t="t" r="r" b="b"/>
            <a:pathLst>
              <a:path w="1168400" h="1168400">
                <a:moveTo>
                  <a:pt x="575509" y="269502"/>
                </a:moveTo>
                <a:cubicBezTo>
                  <a:pt x="512753" y="269502"/>
                  <a:pt x="456198" y="285749"/>
                  <a:pt x="405845" y="318244"/>
                </a:cubicBezTo>
                <a:lnTo>
                  <a:pt x="405845" y="425400"/>
                </a:lnTo>
                <a:cubicBezTo>
                  <a:pt x="450989" y="385712"/>
                  <a:pt x="498366" y="365869"/>
                  <a:pt x="547975" y="365869"/>
                </a:cubicBezTo>
                <a:cubicBezTo>
                  <a:pt x="604530" y="365869"/>
                  <a:pt x="632807" y="391789"/>
                  <a:pt x="632807" y="443631"/>
                </a:cubicBezTo>
                <a:cubicBezTo>
                  <a:pt x="632807" y="467692"/>
                  <a:pt x="625366" y="490450"/>
                  <a:pt x="610483" y="511906"/>
                </a:cubicBezTo>
                <a:cubicBezTo>
                  <a:pt x="595600" y="533362"/>
                  <a:pt x="569556" y="557981"/>
                  <a:pt x="532349" y="585762"/>
                </a:cubicBezTo>
                <a:cubicBezTo>
                  <a:pt x="491669" y="614536"/>
                  <a:pt x="461655" y="639650"/>
                  <a:pt x="442308" y="661106"/>
                </a:cubicBezTo>
                <a:cubicBezTo>
                  <a:pt x="422960" y="682562"/>
                  <a:pt x="407767" y="705693"/>
                  <a:pt x="396729" y="730498"/>
                </a:cubicBezTo>
                <a:cubicBezTo>
                  <a:pt x="385691" y="755302"/>
                  <a:pt x="380172" y="782711"/>
                  <a:pt x="380172" y="812725"/>
                </a:cubicBezTo>
                <a:lnTo>
                  <a:pt x="380172" y="855513"/>
                </a:lnTo>
                <a:lnTo>
                  <a:pt x="763404" y="855513"/>
                </a:lnTo>
                <a:lnTo>
                  <a:pt x="763404" y="755426"/>
                </a:lnTo>
                <a:lnTo>
                  <a:pt x="518954" y="755426"/>
                </a:lnTo>
                <a:cubicBezTo>
                  <a:pt x="518954" y="744264"/>
                  <a:pt x="525651" y="731118"/>
                  <a:pt x="539046" y="715987"/>
                </a:cubicBezTo>
                <a:cubicBezTo>
                  <a:pt x="552440" y="700856"/>
                  <a:pt x="578609" y="679400"/>
                  <a:pt x="617553" y="651619"/>
                </a:cubicBezTo>
                <a:cubicBezTo>
                  <a:pt x="657984" y="623093"/>
                  <a:pt x="687378" y="598661"/>
                  <a:pt x="705733" y="578321"/>
                </a:cubicBezTo>
                <a:cubicBezTo>
                  <a:pt x="724089" y="557981"/>
                  <a:pt x="738103" y="536215"/>
                  <a:pt x="747777" y="513022"/>
                </a:cubicBezTo>
                <a:cubicBezTo>
                  <a:pt x="757451" y="489830"/>
                  <a:pt x="762288" y="463847"/>
                  <a:pt x="762288" y="435074"/>
                </a:cubicBezTo>
                <a:cubicBezTo>
                  <a:pt x="762288" y="383480"/>
                  <a:pt x="745545" y="342986"/>
                  <a:pt x="712058" y="313593"/>
                </a:cubicBezTo>
                <a:cubicBezTo>
                  <a:pt x="678572" y="284199"/>
                  <a:pt x="633056" y="269502"/>
                  <a:pt x="575509" y="269502"/>
                </a:cubicBezTo>
                <a:close/>
                <a:moveTo>
                  <a:pt x="584200" y="0"/>
                </a:moveTo>
                <a:cubicBezTo>
                  <a:pt x="906845" y="0"/>
                  <a:pt x="1168400" y="261555"/>
                  <a:pt x="1168400" y="584200"/>
                </a:cubicBezTo>
                <a:cubicBezTo>
                  <a:pt x="1168400" y="906845"/>
                  <a:pt x="906845" y="1168400"/>
                  <a:pt x="584200" y="1168400"/>
                </a:cubicBezTo>
                <a:cubicBezTo>
                  <a:pt x="261555" y="1168400"/>
                  <a:pt x="0" y="906845"/>
                  <a:pt x="0" y="584200"/>
                </a:cubicBezTo>
                <a:cubicBezTo>
                  <a:pt x="0" y="261555"/>
                  <a:pt x="261555" y="0"/>
                  <a:pt x="58420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602" y="1700892"/>
            <a:ext cx="9979027" cy="46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56537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98733E-18 C 3.95833E-6 0.0544 -0.02435 0.09884 -0.05456 0.09884 C -0.08477 0.09884 -0.10925 0.0544 -0.10925 -4.98733E-18 C -0.10925 -0.05463 -0.08477 -0.09838 -0.05456 -0.09838 C -0.02435 -0.09838 3.95833E-6 -0.05463 3.95833E-6 -4.98733E-18 Z " pathEditMode="relative" rAng="5400000" ptsTypes="AAA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9597386e8f629be6b02d8dbe9645e79e195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Other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Other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Other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Other"/>
  <p:tag name="MH_ORDER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Other"/>
  <p:tag name="MH_ORDER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41239"/>
  <p:tag name="MH_LIBRARY" val="GRAPHIC"/>
  <p:tag name="MH_ORDER" val="Freeform 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41239"/>
  <p:tag name="MH_LIBRARY" val="GRAPHIC"/>
  <p:tag name="MH_ORDER" val="Freeform 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41239"/>
  <p:tag name="MH_LIBRARY" val="GRAPHIC"/>
  <p:tag name="MH_ORDER" val="Freeform 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41239"/>
  <p:tag name="MH_LIBRARY" val="GRAPHIC"/>
  <p:tag name="MH_ORDER" val="文本框 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41239"/>
  <p:tag name="MH_LIBRARY" val="GRAPHIC"/>
  <p:tag name="MH_ORDER" val="文本框 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SubTitle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SubTitle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Other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2181</TotalTime>
  <Words>421</Words>
  <Application>Microsoft Office PowerPoint</Application>
  <PresentationFormat>宽屏</PresentationFormat>
  <Paragraphs>78</Paragraphs>
  <Slides>16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Open Sans</vt:lpstr>
      <vt:lpstr>等线</vt:lpstr>
      <vt:lpstr>等线 Light</vt:lpstr>
      <vt:lpstr>华文仿宋</vt:lpstr>
      <vt:lpstr>宋体</vt:lpstr>
      <vt:lpstr>微软雅黑</vt:lpstr>
      <vt:lpstr>微软雅黑 Light</vt:lpstr>
      <vt:lpstr>幼圆</vt:lpstr>
      <vt:lpstr>Arial</vt:lpstr>
      <vt:lpstr>Bell MT</vt:lpstr>
      <vt:lpstr>Bodoni MT Black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wy</cp:lastModifiedBy>
  <cp:revision>571</cp:revision>
  <dcterms:created xsi:type="dcterms:W3CDTF">2015-11-29T06:56:29Z</dcterms:created>
  <dcterms:modified xsi:type="dcterms:W3CDTF">2016-06-24T08:50:27Z</dcterms:modified>
</cp:coreProperties>
</file>