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70" r:id="rId6"/>
    <p:sldId id="260" r:id="rId7"/>
    <p:sldId id="261" r:id="rId8"/>
    <p:sldId id="271" r:id="rId9"/>
    <p:sldId id="272" r:id="rId10"/>
    <p:sldId id="273" r:id="rId11"/>
    <p:sldId id="274" r:id="rId12"/>
    <p:sldId id="262" r:id="rId13"/>
    <p:sldId id="263" r:id="rId14"/>
    <p:sldId id="264" r:id="rId15"/>
    <p:sldId id="265" r:id="rId16"/>
    <p:sldId id="266" r:id="rId17"/>
    <p:sldId id="26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DC693F5-BF9B-4194-855B-F8F877288CFD}">
          <p14:sldIdLst>
            <p14:sldId id="256"/>
            <p14:sldId id="257"/>
            <p14:sldId id="258"/>
            <p14:sldId id="259"/>
            <p14:sldId id="270"/>
            <p14:sldId id="260"/>
            <p14:sldId id="261"/>
            <p14:sldId id="271"/>
            <p14:sldId id="272"/>
            <p14:sldId id="273"/>
            <p14:sldId id="274"/>
            <p14:sldId id="262"/>
            <p14:sldId id="263"/>
            <p14:sldId id="264"/>
            <p14:sldId id="265"/>
            <p14:sldId id="266"/>
            <p14:sldId id="269"/>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05" autoAdjust="0"/>
  </p:normalViewPr>
  <p:slideViewPr>
    <p:cSldViewPr snapToGrid="0">
      <p:cViewPr varScale="1">
        <p:scale>
          <a:sx n="73" d="100"/>
          <a:sy n="73" d="100"/>
        </p:scale>
        <p:origin x="168" y="60"/>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DB6CB2-6110-4315-89CA-D2575AE461CD}" type="datetimeFigureOut">
              <a:rPr lang="zh-CN" altLang="en-US" smtClean="0"/>
              <a:t>2016/3/18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EA1CF5-D780-4A8A-A196-1869609A2560}" type="slidenum">
              <a:rPr lang="zh-CN" altLang="en-US" smtClean="0"/>
              <a:t>‹#›</a:t>
            </a:fld>
            <a:endParaRPr lang="zh-CN" altLang="en-US"/>
          </a:p>
        </p:txBody>
      </p:sp>
    </p:spTree>
    <p:extLst>
      <p:ext uri="{BB962C8B-B14F-4D97-AF65-F5344CB8AC3E}">
        <p14:creationId xmlns:p14="http://schemas.microsoft.com/office/powerpoint/2010/main" val="574812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目前已经有很多应用程序的搜索功能是基于</a:t>
            </a:r>
            <a:r>
              <a:rPr lang="en-US" altLang="zh-CN" dirty="0" smtClean="0"/>
              <a:t> </a:t>
            </a:r>
            <a:r>
              <a:rPr lang="en-US" altLang="zh-CN" dirty="0" err="1" smtClean="0"/>
              <a:t>Lucene</a:t>
            </a:r>
            <a:r>
              <a:rPr lang="en-US" altLang="zh-CN" dirty="0" smtClean="0"/>
              <a:t> </a:t>
            </a:r>
            <a:r>
              <a:rPr lang="zh-CN" altLang="zh-CN" dirty="0" smtClean="0"/>
              <a:t>的，比如</a:t>
            </a:r>
            <a:r>
              <a:rPr lang="en-US" altLang="zh-CN" dirty="0" smtClean="0"/>
              <a:t> Eclipse </a:t>
            </a:r>
            <a:r>
              <a:rPr lang="zh-CN" altLang="zh-CN" dirty="0" smtClean="0"/>
              <a:t>的帮助系统的搜索功能。</a:t>
            </a:r>
            <a:endParaRPr lang="zh-CN" altLang="en-US" dirty="0"/>
          </a:p>
        </p:txBody>
      </p:sp>
      <p:sp>
        <p:nvSpPr>
          <p:cNvPr id="4" name="灯片编号占位符 3"/>
          <p:cNvSpPr>
            <a:spLocks noGrp="1"/>
          </p:cNvSpPr>
          <p:nvPr>
            <p:ph type="sldNum" sz="quarter" idx="10"/>
          </p:nvPr>
        </p:nvSpPr>
        <p:spPr/>
        <p:txBody>
          <a:bodyPr/>
          <a:lstStyle/>
          <a:p>
            <a:fld id="{05EA1CF5-D780-4A8A-A196-1869609A2560}" type="slidenum">
              <a:rPr lang="zh-CN" altLang="en-US" smtClean="0"/>
              <a:t>3</a:t>
            </a:fld>
            <a:endParaRPr lang="zh-CN" altLang="en-US"/>
          </a:p>
        </p:txBody>
      </p:sp>
    </p:spTree>
    <p:extLst>
      <p:ext uri="{BB962C8B-B14F-4D97-AF65-F5344CB8AC3E}">
        <p14:creationId xmlns:p14="http://schemas.microsoft.com/office/powerpoint/2010/main" val="3828449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搜索应用程序和</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Lucene</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之间的关系</a:t>
            </a:r>
          </a:p>
          <a:p>
            <a:endParaRPr lang="zh-CN" altLang="en-US" dirty="0"/>
          </a:p>
        </p:txBody>
      </p:sp>
      <p:sp>
        <p:nvSpPr>
          <p:cNvPr id="4" name="灯片编号占位符 3"/>
          <p:cNvSpPr>
            <a:spLocks noGrp="1"/>
          </p:cNvSpPr>
          <p:nvPr>
            <p:ph type="sldNum" sz="quarter" idx="10"/>
          </p:nvPr>
        </p:nvSpPr>
        <p:spPr/>
        <p:txBody>
          <a:bodyPr/>
          <a:lstStyle/>
          <a:p>
            <a:fld id="{05EA1CF5-D780-4A8A-A196-1869609A2560}" type="slidenum">
              <a:rPr lang="zh-CN" altLang="en-US" smtClean="0"/>
              <a:t>4</a:t>
            </a:fld>
            <a:endParaRPr lang="zh-CN" altLang="en-US"/>
          </a:p>
        </p:txBody>
      </p:sp>
    </p:spTree>
    <p:extLst>
      <p:ext uri="{BB962C8B-B14F-4D97-AF65-F5344CB8AC3E}">
        <p14:creationId xmlns:p14="http://schemas.microsoft.com/office/powerpoint/2010/main" val="2303934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Lucene</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采用的是一种称为倒排索引（</a:t>
            </a:r>
            <a:r>
              <a:rPr lang="en-US" altLang="zh-CN" sz="1200" kern="1200" dirty="0" smtClean="0">
                <a:solidFill>
                  <a:schemeClr val="tx1"/>
                </a:solidFill>
                <a:effectLst/>
                <a:latin typeface="+mn-lt"/>
                <a:ea typeface="+mn-ea"/>
                <a:cs typeface="+mn-cs"/>
              </a:rPr>
              <a:t>inverted index</a:t>
            </a:r>
            <a:r>
              <a:rPr lang="zh-CN" altLang="zh-CN" sz="1200" kern="1200" dirty="0" smtClean="0">
                <a:solidFill>
                  <a:schemeClr val="tx1"/>
                </a:solidFill>
                <a:effectLst/>
                <a:latin typeface="+mn-lt"/>
                <a:ea typeface="+mn-ea"/>
                <a:cs typeface="+mn-cs"/>
              </a:rPr>
              <a:t>）的机制。倒排索引就是说我们维护了一个词</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短语表，对于这个表中的每个词</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短语，都有一个链表描述了有哪些文档包含了这个词</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短语。这样在用户输入查询条件的时候，就能非常快的得到搜索结果。</a:t>
            </a:r>
            <a:endParaRPr lang="zh-CN" altLang="en-US" dirty="0"/>
          </a:p>
        </p:txBody>
      </p:sp>
      <p:sp>
        <p:nvSpPr>
          <p:cNvPr id="4" name="灯片编号占位符 3"/>
          <p:cNvSpPr>
            <a:spLocks noGrp="1"/>
          </p:cNvSpPr>
          <p:nvPr>
            <p:ph type="sldNum" sz="quarter" idx="10"/>
          </p:nvPr>
        </p:nvSpPr>
        <p:spPr/>
        <p:txBody>
          <a:bodyPr/>
          <a:lstStyle/>
          <a:p>
            <a:fld id="{05EA1CF5-D780-4A8A-A196-1869609A2560}" type="slidenum">
              <a:rPr lang="zh-CN" altLang="en-US" smtClean="0"/>
              <a:t>6</a:t>
            </a:fld>
            <a:endParaRPr lang="zh-CN" altLang="en-US"/>
          </a:p>
        </p:txBody>
      </p:sp>
    </p:spTree>
    <p:extLst>
      <p:ext uri="{BB962C8B-B14F-4D97-AF65-F5344CB8AC3E}">
        <p14:creationId xmlns:p14="http://schemas.microsoft.com/office/powerpoint/2010/main" val="2674616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92C15C3-8460-42EB-A0F4-C637DB28382A}" type="datetimeFigureOut">
              <a:rPr lang="zh-CN" altLang="en-US" smtClean="0"/>
              <a:t>2016/3/18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93946C-8F91-4F14-9283-2B75A03F91EE}" type="slidenum">
              <a:rPr lang="zh-CN" altLang="en-US" smtClean="0"/>
              <a:t>‹#›</a:t>
            </a:fld>
            <a:endParaRPr lang="zh-CN" altLang="en-US"/>
          </a:p>
        </p:txBody>
      </p:sp>
    </p:spTree>
    <p:extLst>
      <p:ext uri="{BB962C8B-B14F-4D97-AF65-F5344CB8AC3E}">
        <p14:creationId xmlns:p14="http://schemas.microsoft.com/office/powerpoint/2010/main" val="2361516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2C15C3-8460-42EB-A0F4-C637DB28382A}" type="datetimeFigureOut">
              <a:rPr lang="zh-CN" altLang="en-US" smtClean="0"/>
              <a:t>2016/3/18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93946C-8F91-4F14-9283-2B75A03F91EE}" type="slidenum">
              <a:rPr lang="zh-CN" altLang="en-US" smtClean="0"/>
              <a:t>‹#›</a:t>
            </a:fld>
            <a:endParaRPr lang="zh-CN" altLang="en-US"/>
          </a:p>
        </p:txBody>
      </p:sp>
    </p:spTree>
    <p:extLst>
      <p:ext uri="{BB962C8B-B14F-4D97-AF65-F5344CB8AC3E}">
        <p14:creationId xmlns:p14="http://schemas.microsoft.com/office/powerpoint/2010/main" val="2728486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2C15C3-8460-42EB-A0F4-C637DB28382A}" type="datetimeFigureOut">
              <a:rPr lang="zh-CN" altLang="en-US" smtClean="0"/>
              <a:t>2016/3/18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93946C-8F91-4F14-9283-2B75A03F91EE}" type="slidenum">
              <a:rPr lang="zh-CN" altLang="en-US" smtClean="0"/>
              <a:t>‹#›</a:t>
            </a:fld>
            <a:endParaRPr lang="zh-CN" altLang="en-US"/>
          </a:p>
        </p:txBody>
      </p:sp>
    </p:spTree>
    <p:extLst>
      <p:ext uri="{BB962C8B-B14F-4D97-AF65-F5344CB8AC3E}">
        <p14:creationId xmlns:p14="http://schemas.microsoft.com/office/powerpoint/2010/main" val="258386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2C15C3-8460-42EB-A0F4-C637DB28382A}" type="datetimeFigureOut">
              <a:rPr lang="zh-CN" altLang="en-US" smtClean="0"/>
              <a:t>2016/3/18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93946C-8F91-4F14-9283-2B75A03F91EE}" type="slidenum">
              <a:rPr lang="zh-CN" altLang="en-US" smtClean="0"/>
              <a:t>‹#›</a:t>
            </a:fld>
            <a:endParaRPr lang="zh-CN" altLang="en-US"/>
          </a:p>
        </p:txBody>
      </p:sp>
    </p:spTree>
    <p:extLst>
      <p:ext uri="{BB962C8B-B14F-4D97-AF65-F5344CB8AC3E}">
        <p14:creationId xmlns:p14="http://schemas.microsoft.com/office/powerpoint/2010/main" val="246213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92C15C3-8460-42EB-A0F4-C637DB28382A}" type="datetimeFigureOut">
              <a:rPr lang="zh-CN" altLang="en-US" smtClean="0"/>
              <a:t>2016/3/18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93946C-8F91-4F14-9283-2B75A03F91EE}" type="slidenum">
              <a:rPr lang="zh-CN" altLang="en-US" smtClean="0"/>
              <a:t>‹#›</a:t>
            </a:fld>
            <a:endParaRPr lang="zh-CN" altLang="en-US"/>
          </a:p>
        </p:txBody>
      </p:sp>
    </p:spTree>
    <p:extLst>
      <p:ext uri="{BB962C8B-B14F-4D97-AF65-F5344CB8AC3E}">
        <p14:creationId xmlns:p14="http://schemas.microsoft.com/office/powerpoint/2010/main" val="1713345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92C15C3-8460-42EB-A0F4-C637DB28382A}" type="datetimeFigureOut">
              <a:rPr lang="zh-CN" altLang="en-US" smtClean="0"/>
              <a:t>2016/3/18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93946C-8F91-4F14-9283-2B75A03F91EE}" type="slidenum">
              <a:rPr lang="zh-CN" altLang="en-US" smtClean="0"/>
              <a:t>‹#›</a:t>
            </a:fld>
            <a:endParaRPr lang="zh-CN" altLang="en-US"/>
          </a:p>
        </p:txBody>
      </p:sp>
    </p:spTree>
    <p:extLst>
      <p:ext uri="{BB962C8B-B14F-4D97-AF65-F5344CB8AC3E}">
        <p14:creationId xmlns:p14="http://schemas.microsoft.com/office/powerpoint/2010/main" val="2743375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92C15C3-8460-42EB-A0F4-C637DB28382A}" type="datetimeFigureOut">
              <a:rPr lang="zh-CN" altLang="en-US" smtClean="0"/>
              <a:t>2016/3/18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293946C-8F91-4F14-9283-2B75A03F91EE}" type="slidenum">
              <a:rPr lang="zh-CN" altLang="en-US" smtClean="0"/>
              <a:t>‹#›</a:t>
            </a:fld>
            <a:endParaRPr lang="zh-CN" altLang="en-US"/>
          </a:p>
        </p:txBody>
      </p:sp>
    </p:spTree>
    <p:extLst>
      <p:ext uri="{BB962C8B-B14F-4D97-AF65-F5344CB8AC3E}">
        <p14:creationId xmlns:p14="http://schemas.microsoft.com/office/powerpoint/2010/main" val="4098981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92C15C3-8460-42EB-A0F4-C637DB28382A}" type="datetimeFigureOut">
              <a:rPr lang="zh-CN" altLang="en-US" smtClean="0"/>
              <a:t>2016/3/18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293946C-8F91-4F14-9283-2B75A03F91EE}" type="slidenum">
              <a:rPr lang="zh-CN" altLang="en-US" smtClean="0"/>
              <a:t>‹#›</a:t>
            </a:fld>
            <a:endParaRPr lang="zh-CN" altLang="en-US"/>
          </a:p>
        </p:txBody>
      </p:sp>
    </p:spTree>
    <p:extLst>
      <p:ext uri="{BB962C8B-B14F-4D97-AF65-F5344CB8AC3E}">
        <p14:creationId xmlns:p14="http://schemas.microsoft.com/office/powerpoint/2010/main" val="1297185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92C15C3-8460-42EB-A0F4-C637DB28382A}" type="datetimeFigureOut">
              <a:rPr lang="zh-CN" altLang="en-US" smtClean="0"/>
              <a:t>2016/3/18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293946C-8F91-4F14-9283-2B75A03F91EE}" type="slidenum">
              <a:rPr lang="zh-CN" altLang="en-US" smtClean="0"/>
              <a:t>‹#›</a:t>
            </a:fld>
            <a:endParaRPr lang="zh-CN" altLang="en-US"/>
          </a:p>
        </p:txBody>
      </p:sp>
    </p:spTree>
    <p:extLst>
      <p:ext uri="{BB962C8B-B14F-4D97-AF65-F5344CB8AC3E}">
        <p14:creationId xmlns:p14="http://schemas.microsoft.com/office/powerpoint/2010/main" val="416587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92C15C3-8460-42EB-A0F4-C637DB28382A}" type="datetimeFigureOut">
              <a:rPr lang="zh-CN" altLang="en-US" smtClean="0"/>
              <a:t>2016/3/18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93946C-8F91-4F14-9283-2B75A03F91EE}" type="slidenum">
              <a:rPr lang="zh-CN" altLang="en-US" smtClean="0"/>
              <a:t>‹#›</a:t>
            </a:fld>
            <a:endParaRPr lang="zh-CN" altLang="en-US"/>
          </a:p>
        </p:txBody>
      </p:sp>
    </p:spTree>
    <p:extLst>
      <p:ext uri="{BB962C8B-B14F-4D97-AF65-F5344CB8AC3E}">
        <p14:creationId xmlns:p14="http://schemas.microsoft.com/office/powerpoint/2010/main" val="1270910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92C15C3-8460-42EB-A0F4-C637DB28382A}" type="datetimeFigureOut">
              <a:rPr lang="zh-CN" altLang="en-US" smtClean="0"/>
              <a:t>2016/3/18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93946C-8F91-4F14-9283-2B75A03F91EE}" type="slidenum">
              <a:rPr lang="zh-CN" altLang="en-US" smtClean="0"/>
              <a:t>‹#›</a:t>
            </a:fld>
            <a:endParaRPr lang="zh-CN" altLang="en-US"/>
          </a:p>
        </p:txBody>
      </p:sp>
    </p:spTree>
    <p:extLst>
      <p:ext uri="{BB962C8B-B14F-4D97-AF65-F5344CB8AC3E}">
        <p14:creationId xmlns:p14="http://schemas.microsoft.com/office/powerpoint/2010/main" val="2814832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2C15C3-8460-42EB-A0F4-C637DB28382A}" type="datetimeFigureOut">
              <a:rPr lang="zh-CN" altLang="en-US" smtClean="0"/>
              <a:t>2016/3/18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93946C-8F91-4F14-9283-2B75A03F91EE}" type="slidenum">
              <a:rPr lang="zh-CN" altLang="en-US" smtClean="0"/>
              <a:t>‹#›</a:t>
            </a:fld>
            <a:endParaRPr lang="zh-CN" altLang="en-US"/>
          </a:p>
        </p:txBody>
      </p:sp>
    </p:spTree>
    <p:extLst>
      <p:ext uri="{BB962C8B-B14F-4D97-AF65-F5344CB8AC3E}">
        <p14:creationId xmlns:p14="http://schemas.microsoft.com/office/powerpoint/2010/main" val="3176851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7"/>
          <p:cNvSpPr>
            <a:spLocks noChangeArrowheads="1"/>
          </p:cNvSpPr>
          <p:nvPr/>
        </p:nvSpPr>
        <p:spPr bwMode="auto">
          <a:xfrm>
            <a:off x="249238" y="355600"/>
            <a:ext cx="11652476" cy="5514975"/>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 name="任意多边形 10"/>
          <p:cNvSpPr>
            <a:spLocks noChangeArrowheads="1"/>
          </p:cNvSpPr>
          <p:nvPr/>
        </p:nvSpPr>
        <p:spPr bwMode="auto">
          <a:xfrm>
            <a:off x="249238" y="352425"/>
            <a:ext cx="11652476" cy="5518150"/>
          </a:xfrm>
          <a:custGeom>
            <a:avLst/>
            <a:gdLst>
              <a:gd name="T0" fmla="*/ 0 w 3314024"/>
              <a:gd name="T1" fmla="*/ 0 h 5048561"/>
              <a:gd name="T2" fmla="*/ 58844069 w 3314024"/>
              <a:gd name="T3" fmla="*/ 0 h 5048561"/>
              <a:gd name="T4" fmla="*/ 57338530 w 3314024"/>
              <a:gd name="T5" fmla="*/ 398688 h 5048561"/>
              <a:gd name="T6" fmla="*/ 492181 w 3314024"/>
              <a:gd name="T7" fmla="*/ 6572336 h 5048561"/>
              <a:gd name="T8" fmla="*/ 0 w 3314024"/>
              <a:gd name="T9" fmla="*/ 6592276 h 5048561"/>
              <a:gd name="T10" fmla="*/ 0 60000 65536"/>
              <a:gd name="T11" fmla="*/ 0 60000 65536"/>
              <a:gd name="T12" fmla="*/ 0 60000 65536"/>
              <a:gd name="T13" fmla="*/ 0 60000 65536"/>
              <a:gd name="T14" fmla="*/ 0 60000 65536"/>
              <a:gd name="T15" fmla="*/ 0 w 3314024"/>
              <a:gd name="T16" fmla="*/ 0 h 5048561"/>
              <a:gd name="T17" fmla="*/ 3314024 w 3314024"/>
              <a:gd name="T18" fmla="*/ 5048561 h 5048561"/>
            </a:gdLst>
            <a:ahLst/>
            <a:cxnLst>
              <a:cxn ang="T10">
                <a:pos x="T0" y="T1"/>
              </a:cxn>
              <a:cxn ang="T11">
                <a:pos x="T2" y="T3"/>
              </a:cxn>
              <a:cxn ang="T12">
                <a:pos x="T4" y="T5"/>
              </a:cxn>
              <a:cxn ang="T13">
                <a:pos x="T6" y="T7"/>
              </a:cxn>
              <a:cxn ang="T14">
                <a:pos x="T8" y="T9"/>
              </a:cxn>
            </a:cxnLst>
            <a:rect l="T15" t="T16" r="T17" b="T18"/>
            <a:pathLst>
              <a:path w="3314024" h="5048561">
                <a:moveTo>
                  <a:pt x="0" y="0"/>
                </a:moveTo>
                <a:lnTo>
                  <a:pt x="3314024" y="0"/>
                </a:lnTo>
                <a:lnTo>
                  <a:pt x="3229234" y="305327"/>
                </a:lnTo>
                <a:cubicBezTo>
                  <a:pt x="2584124" y="2484885"/>
                  <a:pt x="1434854" y="4194527"/>
                  <a:pt x="27719" y="5033291"/>
                </a:cubicBezTo>
                <a:lnTo>
                  <a:pt x="0" y="5048561"/>
                </a:lnTo>
                <a:lnTo>
                  <a:pt x="0" y="0"/>
                </a:lnTo>
                <a:close/>
              </a:path>
            </a:pathLst>
          </a:custGeom>
          <a:solidFill>
            <a:srgbClr val="FFD44B">
              <a:alpha val="63136"/>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6" name="任意多边形 9"/>
          <p:cNvSpPr>
            <a:spLocks noChangeArrowheads="1"/>
          </p:cNvSpPr>
          <p:nvPr/>
        </p:nvSpPr>
        <p:spPr bwMode="auto">
          <a:xfrm>
            <a:off x="249238" y="352425"/>
            <a:ext cx="8134909" cy="5537200"/>
          </a:xfrm>
          <a:custGeom>
            <a:avLst/>
            <a:gdLst>
              <a:gd name="T0" fmla="*/ 0 w 3314024"/>
              <a:gd name="T1" fmla="*/ 0 h 5048561"/>
              <a:gd name="T2" fmla="*/ 22224746 w 3314024"/>
              <a:gd name="T3" fmla="*/ 0 h 5048561"/>
              <a:gd name="T4" fmla="*/ 21656120 w 3314024"/>
              <a:gd name="T5" fmla="*/ 402859 h 5048561"/>
              <a:gd name="T6" fmla="*/ 185892 w 3314024"/>
              <a:gd name="T7" fmla="*/ 6641086 h 5048561"/>
              <a:gd name="T8" fmla="*/ 0 w 3314024"/>
              <a:gd name="T9" fmla="*/ 6661234 h 5048561"/>
              <a:gd name="T10" fmla="*/ 0 60000 65536"/>
              <a:gd name="T11" fmla="*/ 0 60000 65536"/>
              <a:gd name="T12" fmla="*/ 0 60000 65536"/>
              <a:gd name="T13" fmla="*/ 0 60000 65536"/>
              <a:gd name="T14" fmla="*/ 0 60000 65536"/>
              <a:gd name="T15" fmla="*/ 0 w 3314024"/>
              <a:gd name="T16" fmla="*/ 0 h 5048561"/>
              <a:gd name="T17" fmla="*/ 3314024 w 3314024"/>
              <a:gd name="T18" fmla="*/ 5048561 h 5048561"/>
            </a:gdLst>
            <a:ahLst/>
            <a:cxnLst>
              <a:cxn ang="T10">
                <a:pos x="T0" y="T1"/>
              </a:cxn>
              <a:cxn ang="T11">
                <a:pos x="T2" y="T3"/>
              </a:cxn>
              <a:cxn ang="T12">
                <a:pos x="T4" y="T5"/>
              </a:cxn>
              <a:cxn ang="T13">
                <a:pos x="T6" y="T7"/>
              </a:cxn>
              <a:cxn ang="T14">
                <a:pos x="T8" y="T9"/>
              </a:cxn>
            </a:cxnLst>
            <a:rect l="T15" t="T16" r="T17" b="T18"/>
            <a:pathLst>
              <a:path w="3314024" h="5048561">
                <a:moveTo>
                  <a:pt x="0" y="0"/>
                </a:moveTo>
                <a:lnTo>
                  <a:pt x="3314024" y="0"/>
                </a:lnTo>
                <a:lnTo>
                  <a:pt x="3229234" y="305327"/>
                </a:lnTo>
                <a:cubicBezTo>
                  <a:pt x="2584124" y="2484885"/>
                  <a:pt x="1434854" y="4194527"/>
                  <a:pt x="27719" y="5033291"/>
                </a:cubicBezTo>
                <a:lnTo>
                  <a:pt x="0" y="5048561"/>
                </a:lnTo>
                <a:lnTo>
                  <a:pt x="0" y="0"/>
                </a:lnTo>
                <a:close/>
              </a:path>
            </a:pathLst>
          </a:custGeom>
          <a:solidFill>
            <a:srgbClr val="FFC715">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7" name="任意多边形 8"/>
          <p:cNvSpPr>
            <a:spLocks noChangeArrowheads="1"/>
          </p:cNvSpPr>
          <p:nvPr/>
        </p:nvSpPr>
        <p:spPr bwMode="auto">
          <a:xfrm>
            <a:off x="249237" y="355600"/>
            <a:ext cx="3061823" cy="5514975"/>
          </a:xfrm>
          <a:custGeom>
            <a:avLst/>
            <a:gdLst>
              <a:gd name="T0" fmla="*/ 0 w 3314024"/>
              <a:gd name="T1" fmla="*/ 0 h 5048561"/>
              <a:gd name="T2" fmla="*/ 1067453 w 3314024"/>
              <a:gd name="T3" fmla="*/ 0 h 5048561"/>
              <a:gd name="T4" fmla="*/ 1040142 w 3314024"/>
              <a:gd name="T5" fmla="*/ 398024 h 5048561"/>
              <a:gd name="T6" fmla="*/ 8928 w 3314024"/>
              <a:gd name="T7" fmla="*/ 6561391 h 5048561"/>
              <a:gd name="T8" fmla="*/ 0 w 3314024"/>
              <a:gd name="T9" fmla="*/ 6581296 h 5048561"/>
              <a:gd name="T10" fmla="*/ 0 60000 65536"/>
              <a:gd name="T11" fmla="*/ 0 60000 65536"/>
              <a:gd name="T12" fmla="*/ 0 60000 65536"/>
              <a:gd name="T13" fmla="*/ 0 60000 65536"/>
              <a:gd name="T14" fmla="*/ 0 60000 65536"/>
              <a:gd name="T15" fmla="*/ 0 w 3314024"/>
              <a:gd name="T16" fmla="*/ 0 h 5048561"/>
              <a:gd name="T17" fmla="*/ 3314024 w 3314024"/>
              <a:gd name="T18" fmla="*/ 5048561 h 5048561"/>
            </a:gdLst>
            <a:ahLst/>
            <a:cxnLst>
              <a:cxn ang="T10">
                <a:pos x="T0" y="T1"/>
              </a:cxn>
              <a:cxn ang="T11">
                <a:pos x="T2" y="T3"/>
              </a:cxn>
              <a:cxn ang="T12">
                <a:pos x="T4" y="T5"/>
              </a:cxn>
              <a:cxn ang="T13">
                <a:pos x="T6" y="T7"/>
              </a:cxn>
              <a:cxn ang="T14">
                <a:pos x="T8" y="T9"/>
              </a:cxn>
            </a:cxnLst>
            <a:rect l="T15" t="T16" r="T17" b="T18"/>
            <a:pathLst>
              <a:path w="3314024" h="5048561">
                <a:moveTo>
                  <a:pt x="0" y="0"/>
                </a:moveTo>
                <a:lnTo>
                  <a:pt x="3314024" y="0"/>
                </a:lnTo>
                <a:lnTo>
                  <a:pt x="3229234" y="305327"/>
                </a:lnTo>
                <a:cubicBezTo>
                  <a:pt x="2584124" y="2484885"/>
                  <a:pt x="1434854" y="4194527"/>
                  <a:pt x="27719" y="5033291"/>
                </a:cubicBezTo>
                <a:lnTo>
                  <a:pt x="0" y="5048561"/>
                </a:lnTo>
                <a:lnTo>
                  <a:pt x="0" y="0"/>
                </a:lnTo>
                <a:close/>
              </a:path>
            </a:pathLst>
          </a:custGeom>
          <a:solidFill>
            <a:srgbClr val="FED24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 name="标题 1"/>
          <p:cNvSpPr>
            <a:spLocks noGrp="1"/>
          </p:cNvSpPr>
          <p:nvPr>
            <p:ph type="ctrTitle"/>
          </p:nvPr>
        </p:nvSpPr>
        <p:spPr>
          <a:xfrm>
            <a:off x="1526666" y="1768311"/>
            <a:ext cx="9144000" cy="2387600"/>
          </a:xfrm>
        </p:spPr>
        <p:txBody>
          <a:bodyPr>
            <a:normAutofit/>
          </a:bodyPr>
          <a:lstStyle/>
          <a:p>
            <a:pPr>
              <a:lnSpc>
                <a:spcPct val="100000"/>
              </a:lnSpc>
            </a:pPr>
            <a:r>
              <a:rPr lang="zh-CN" altLang="zh-CN" dirty="0">
                <a:latin typeface="微软雅黑" panose="020B0503020204020204" pitchFamily="34" charset="-122"/>
                <a:ea typeface="微软雅黑" panose="020B0503020204020204" pitchFamily="34" charset="-122"/>
              </a:rPr>
              <a:t>基于</a:t>
            </a:r>
            <a:r>
              <a:rPr lang="en-US" altLang="zh-CN" dirty="0" err="1">
                <a:latin typeface="微软雅黑" panose="020B0503020204020204" pitchFamily="34" charset="-122"/>
                <a:ea typeface="微软雅黑" panose="020B0503020204020204" pitchFamily="34" charset="-122"/>
              </a:rPr>
              <a:t>Lucene</a:t>
            </a:r>
            <a:r>
              <a:rPr lang="zh-CN" altLang="zh-CN" dirty="0">
                <a:latin typeface="微软雅黑" panose="020B0503020204020204" pitchFamily="34" charset="-122"/>
                <a:ea typeface="微软雅黑" panose="020B0503020204020204" pitchFamily="34" charset="-122"/>
              </a:rPr>
              <a:t>的分析与应用</a:t>
            </a:r>
            <a:br>
              <a:rPr lang="zh-CN" altLang="zh-CN" dirty="0">
                <a:latin typeface="微软雅黑" panose="020B0503020204020204" pitchFamily="34" charset="-122"/>
                <a:ea typeface="微软雅黑" panose="020B0503020204020204" pitchFamily="34" charset="-122"/>
              </a:rPr>
            </a:br>
            <a:r>
              <a:rPr lang="zh-CN" altLang="zh-CN" dirty="0" smtClean="0">
                <a:latin typeface="微软雅黑" panose="020B0503020204020204" pitchFamily="34" charset="-122"/>
                <a:ea typeface="微软雅黑" panose="020B0503020204020204" pitchFamily="34" charset="-122"/>
              </a:rPr>
              <a:t>项目计划</a:t>
            </a:r>
            <a:endParaRPr lang="zh-CN" altLang="en-US"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249237" y="5870575"/>
            <a:ext cx="11652477" cy="856456"/>
          </a:xfrm>
        </p:spPr>
        <p:txBody>
          <a:bodyPr>
            <a:normAutofit lnSpcReduction="10000"/>
          </a:bodyPr>
          <a:lstStyle/>
          <a:p>
            <a:pPr algn="dist"/>
            <a:r>
              <a:rPr lang="en-US" altLang="zh-CN" dirty="0" smtClean="0"/>
              <a:t>BY1506155 </a:t>
            </a:r>
            <a:r>
              <a:rPr lang="zh-CN" altLang="en-US" dirty="0" smtClean="0"/>
              <a:t>刘宏宇  </a:t>
            </a:r>
            <a:r>
              <a:rPr lang="en-US" altLang="zh-CN" dirty="0" smtClean="0"/>
              <a:t>SY1506122 </a:t>
            </a:r>
            <a:r>
              <a:rPr lang="zh-CN" altLang="en-US" dirty="0" smtClean="0"/>
              <a:t>杨帆  </a:t>
            </a:r>
            <a:r>
              <a:rPr lang="en-US" altLang="zh-CN" dirty="0" smtClean="0"/>
              <a:t>SY1506120 </a:t>
            </a:r>
            <a:r>
              <a:rPr lang="zh-CN" altLang="en-US" dirty="0" smtClean="0"/>
              <a:t>滕延林  </a:t>
            </a:r>
            <a:r>
              <a:rPr lang="en-US" altLang="zh-CN" dirty="0" smtClean="0"/>
              <a:t>SY1506117 </a:t>
            </a:r>
            <a:r>
              <a:rPr lang="zh-CN" altLang="en-US" dirty="0" smtClean="0"/>
              <a:t>顾泽鹏</a:t>
            </a:r>
            <a:endParaRPr lang="en-US" altLang="zh-CN" dirty="0" smtClean="0"/>
          </a:p>
          <a:p>
            <a:r>
              <a:rPr lang="en-US" altLang="zh-CN" dirty="0" smtClean="0"/>
              <a:t>2016.03.18</a:t>
            </a:r>
          </a:p>
        </p:txBody>
      </p:sp>
    </p:spTree>
    <p:extLst>
      <p:ext uri="{BB962C8B-B14F-4D97-AF65-F5344CB8AC3E}">
        <p14:creationId xmlns:p14="http://schemas.microsoft.com/office/powerpoint/2010/main" val="3470211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02228"/>
            <a:ext cx="10515600" cy="4709886"/>
          </a:xfrm>
        </p:spPr>
        <p:txBody>
          <a:bodyPr>
            <a:noAutofit/>
          </a:bodyPr>
          <a:lstStyle/>
          <a:p>
            <a:pPr>
              <a:lnSpc>
                <a:spcPct val="100000"/>
              </a:lnSpc>
            </a:pPr>
            <a:r>
              <a:rPr lang="zh-CN" altLang="en-US" dirty="0" smtClean="0">
                <a:latin typeface="微软雅黑" panose="020B0503020204020204" pitchFamily="34" charset="-122"/>
                <a:ea typeface="微软雅黑" panose="020B0503020204020204" pitchFamily="34" charset="-122"/>
              </a:rPr>
              <a:t>索引编码的设计的难度</a:t>
            </a:r>
            <a:endParaRPr lang="en-US" altLang="zh-CN" dirty="0" smtClean="0">
              <a:latin typeface="微软雅黑" panose="020B0503020204020204" pitchFamily="34" charset="-122"/>
              <a:ea typeface="微软雅黑" panose="020B0503020204020204" pitchFamily="34" charset="-122"/>
            </a:endParaRPr>
          </a:p>
          <a:p>
            <a:pPr>
              <a:lnSpc>
                <a:spcPct val="100000"/>
              </a:lnSpc>
            </a:pPr>
            <a:r>
              <a:rPr lang="zh-CN" altLang="en-US" dirty="0" smtClean="0">
                <a:latin typeface="微软雅黑" panose="020B0503020204020204" pitchFamily="34" charset="-122"/>
                <a:ea typeface="微软雅黑" panose="020B0503020204020204" pitchFamily="34" charset="-122"/>
              </a:rPr>
              <a:t>中文分词的难度</a:t>
            </a:r>
            <a:endParaRPr lang="en-US" altLang="zh-CN"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rot="20974871">
            <a:off x="385763" y="444500"/>
            <a:ext cx="1349375" cy="263525"/>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 name="文本框 5"/>
          <p:cNvSpPr>
            <a:spLocks noChangeArrowheads="1"/>
          </p:cNvSpPr>
          <p:nvPr/>
        </p:nvSpPr>
        <p:spPr bwMode="auto">
          <a:xfrm>
            <a:off x="319088" y="111125"/>
            <a:ext cx="5182302"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defRPr/>
            </a:pPr>
            <a:r>
              <a:rPr lang="zh-CN" altLang="en-US" sz="4050" dirty="0" smtClean="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rPr>
              <a:t>难点</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endParaRPr>
          </a:p>
        </p:txBody>
      </p:sp>
      <p:sp>
        <p:nvSpPr>
          <p:cNvPr id="6" name="矩形 14"/>
          <p:cNvSpPr>
            <a:spLocks noChangeArrowheads="1"/>
          </p:cNvSpPr>
          <p:nvPr/>
        </p:nvSpPr>
        <p:spPr bwMode="auto">
          <a:xfrm>
            <a:off x="0" y="858838"/>
            <a:ext cx="12192000" cy="45719"/>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Tree>
    <p:extLst>
      <p:ext uri="{BB962C8B-B14F-4D97-AF65-F5344CB8AC3E}">
        <p14:creationId xmlns:p14="http://schemas.microsoft.com/office/powerpoint/2010/main" val="1797801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02228"/>
            <a:ext cx="10515600" cy="4709886"/>
          </a:xfrm>
        </p:spPr>
        <p:txBody>
          <a:bodyPr>
            <a:noAutofit/>
          </a:bodyPr>
          <a:lstStyle/>
          <a:p>
            <a:pPr>
              <a:lnSpc>
                <a:spcPct val="100000"/>
              </a:lnSpc>
            </a:pPr>
            <a:r>
              <a:rPr lang="zh-CN" altLang="en-US" dirty="0" smtClean="0">
                <a:latin typeface="微软雅黑" panose="020B0503020204020204" pitchFamily="34" charset="-122"/>
                <a:ea typeface="微软雅黑" panose="020B0503020204020204" pitchFamily="34" charset="-122"/>
              </a:rPr>
              <a:t>迭代式开发</a:t>
            </a:r>
            <a:endParaRPr lang="en-US" altLang="zh-CN" dirty="0" smtClean="0">
              <a:latin typeface="微软雅黑" panose="020B0503020204020204" pitchFamily="34" charset="-122"/>
              <a:ea typeface="微软雅黑" panose="020B0503020204020204" pitchFamily="34" charset="-122"/>
            </a:endParaRPr>
          </a:p>
          <a:p>
            <a:pPr>
              <a:lnSpc>
                <a:spcPct val="100000"/>
              </a:lnSpc>
            </a:pPr>
            <a:r>
              <a:rPr lang="zh-CN" altLang="en-US" dirty="0" smtClean="0">
                <a:latin typeface="微软雅黑" panose="020B0503020204020204" pitchFamily="34" charset="-122"/>
                <a:ea typeface="微软雅黑" panose="020B0503020204020204" pitchFamily="34" charset="-122"/>
              </a:rPr>
              <a:t>模块化编程</a:t>
            </a:r>
            <a:endParaRPr lang="en-US" altLang="zh-CN"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rot="20974871">
            <a:off x="385763" y="444500"/>
            <a:ext cx="1349375" cy="263525"/>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 name="文本框 5"/>
          <p:cNvSpPr>
            <a:spLocks noChangeArrowheads="1"/>
          </p:cNvSpPr>
          <p:nvPr/>
        </p:nvSpPr>
        <p:spPr bwMode="auto">
          <a:xfrm>
            <a:off x="319088" y="111125"/>
            <a:ext cx="5182302"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defRPr/>
            </a:pPr>
            <a:r>
              <a:rPr lang="zh-CN" altLang="en-US" sz="4050" dirty="0" smtClean="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rPr>
              <a:t>工作方法</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endParaRPr>
          </a:p>
        </p:txBody>
      </p:sp>
      <p:sp>
        <p:nvSpPr>
          <p:cNvPr id="6" name="矩形 14"/>
          <p:cNvSpPr>
            <a:spLocks noChangeArrowheads="1"/>
          </p:cNvSpPr>
          <p:nvPr/>
        </p:nvSpPr>
        <p:spPr bwMode="auto">
          <a:xfrm>
            <a:off x="0" y="858838"/>
            <a:ext cx="12192000" cy="45719"/>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Tree>
    <p:extLst>
      <p:ext uri="{BB962C8B-B14F-4D97-AF65-F5344CB8AC3E}">
        <p14:creationId xmlns:p14="http://schemas.microsoft.com/office/powerpoint/2010/main" val="370672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35339"/>
            <a:ext cx="10515600" cy="4351338"/>
          </a:xfrm>
        </p:spPr>
        <p:txBody>
          <a:bodyPr>
            <a:normAutofit/>
          </a:bodyPr>
          <a:lstStyle/>
          <a:p>
            <a:pPr>
              <a:lnSpc>
                <a:spcPct val="150000"/>
              </a:lnSpc>
            </a:pPr>
            <a:r>
              <a:rPr lang="zh-CN" altLang="en-US" dirty="0">
                <a:latin typeface="微软雅黑" panose="020B0503020204020204" pitchFamily="34" charset="-122"/>
                <a:ea typeface="微软雅黑" panose="020B0503020204020204" pitchFamily="34" charset="-122"/>
              </a:rPr>
              <a:t>全面了解</a:t>
            </a:r>
            <a:r>
              <a:rPr lang="en-US" altLang="zh-CN" dirty="0">
                <a:latin typeface="微软雅黑" panose="020B0503020204020204" pitchFamily="34" charset="-122"/>
                <a:ea typeface="微软雅黑" panose="020B0503020204020204" pitchFamily="34" charset="-122"/>
              </a:rPr>
              <a:t>lucence</a:t>
            </a:r>
            <a:r>
              <a:rPr lang="zh-CN" altLang="zh-CN" dirty="0">
                <a:latin typeface="微软雅黑" panose="020B0503020204020204" pitchFamily="34" charset="-122"/>
                <a:ea typeface="微软雅黑" panose="020B0503020204020204" pitchFamily="34" charset="-122"/>
              </a:rPr>
              <a:t>的工作流程</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结合</a:t>
            </a:r>
            <a:r>
              <a:rPr lang="zh-CN" altLang="zh-CN" dirty="0">
                <a:latin typeface="微软雅黑" panose="020B0503020204020204" pitchFamily="34" charset="-122"/>
                <a:ea typeface="微软雅黑" panose="020B0503020204020204" pitchFamily="34" charset="-122"/>
              </a:rPr>
              <a:t>源代码</a:t>
            </a:r>
            <a:r>
              <a:rPr lang="zh-CN" altLang="en-US" dirty="0">
                <a:latin typeface="微软雅黑" panose="020B0503020204020204" pitchFamily="34" charset="-122"/>
                <a:ea typeface="微软雅黑" panose="020B0503020204020204" pitchFamily="34" charset="-122"/>
              </a:rPr>
              <a:t>，深入分析</a:t>
            </a:r>
            <a:r>
              <a:rPr lang="en-US" altLang="zh-CN" dirty="0">
                <a:latin typeface="微软雅黑" panose="020B0503020204020204" pitchFamily="34" charset="-122"/>
                <a:ea typeface="微软雅黑" panose="020B0503020204020204" pitchFamily="34" charset="-122"/>
              </a:rPr>
              <a:t>lucence</a:t>
            </a:r>
            <a:r>
              <a:rPr lang="zh-CN" altLang="zh-CN" dirty="0">
                <a:latin typeface="微软雅黑" panose="020B0503020204020204" pitchFamily="34" charset="-122"/>
                <a:ea typeface="微软雅黑" panose="020B0503020204020204" pitchFamily="34" charset="-122"/>
              </a:rPr>
              <a:t>的功能需求</a:t>
            </a:r>
            <a:r>
              <a:rPr lang="zh-CN" altLang="en-US"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pPr>
              <a:lnSpc>
                <a:spcPct val="150000"/>
              </a:lnSpc>
            </a:pPr>
            <a:r>
              <a:rPr lang="zh-CN" altLang="zh-CN" dirty="0">
                <a:latin typeface="微软雅黑" panose="020B0503020204020204" pitchFamily="34" charset="-122"/>
                <a:ea typeface="微软雅黑" panose="020B0503020204020204" pitchFamily="34" charset="-122"/>
              </a:rPr>
              <a:t>针对项目探求过程中发现的问题，对</a:t>
            </a:r>
            <a:r>
              <a:rPr lang="en-US" altLang="zh-CN" dirty="0">
                <a:latin typeface="微软雅黑" panose="020B0503020204020204" pitchFamily="34" charset="-122"/>
                <a:ea typeface="微软雅黑" panose="020B0503020204020204" pitchFamily="34" charset="-122"/>
              </a:rPr>
              <a:t>lucence</a:t>
            </a:r>
            <a:r>
              <a:rPr lang="zh-CN" altLang="zh-CN" dirty="0">
                <a:latin typeface="微软雅黑" panose="020B0503020204020204" pitchFamily="34" charset="-122"/>
                <a:ea typeface="微软雅黑" panose="020B0503020204020204" pitchFamily="34" charset="-122"/>
              </a:rPr>
              <a:t>进行特定的测试，理想情况下对</a:t>
            </a:r>
            <a:r>
              <a:rPr lang="en-US" altLang="zh-CN" dirty="0">
                <a:latin typeface="微软雅黑" panose="020B0503020204020204" pitchFamily="34" charset="-122"/>
                <a:ea typeface="微软雅黑" panose="020B0503020204020204" pitchFamily="34" charset="-122"/>
              </a:rPr>
              <a:t>lucence</a:t>
            </a:r>
            <a:r>
              <a:rPr lang="zh-CN" altLang="zh-CN" dirty="0">
                <a:latin typeface="微软雅黑" panose="020B0503020204020204" pitchFamily="34" charset="-122"/>
                <a:ea typeface="微软雅黑" panose="020B0503020204020204" pitchFamily="34" charset="-122"/>
              </a:rPr>
              <a:t>进行进一步的优化，或者是针对</a:t>
            </a:r>
            <a:r>
              <a:rPr lang="en-US" altLang="zh-CN" dirty="0">
                <a:latin typeface="微软雅黑" panose="020B0503020204020204" pitchFamily="34" charset="-122"/>
                <a:ea typeface="微软雅黑" panose="020B0503020204020204" pitchFamily="34" charset="-122"/>
              </a:rPr>
              <a:t>lucence</a:t>
            </a:r>
            <a:r>
              <a:rPr lang="zh-CN" altLang="zh-CN" dirty="0">
                <a:latin typeface="微软雅黑" panose="020B0503020204020204" pitchFamily="34" charset="-122"/>
                <a:ea typeface="微软雅黑" panose="020B0503020204020204" pitchFamily="34" charset="-122"/>
              </a:rPr>
              <a:t>进行上层应用的开发。</a:t>
            </a:r>
            <a:endParaRPr lang="zh-CN" altLang="en-US"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rot="20974871">
            <a:off x="385763" y="444500"/>
            <a:ext cx="1349375" cy="263525"/>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 name="文本框 5"/>
          <p:cNvSpPr>
            <a:spLocks noChangeArrowheads="1"/>
          </p:cNvSpPr>
          <p:nvPr/>
        </p:nvSpPr>
        <p:spPr bwMode="auto">
          <a:xfrm>
            <a:off x="319088" y="111125"/>
            <a:ext cx="5182302"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defRPr/>
            </a:pPr>
            <a:r>
              <a:rPr lang="zh-CN" altLang="en-US" sz="4050" dirty="0" smtClean="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rPr>
              <a:t>工作计划</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endParaRPr>
          </a:p>
        </p:txBody>
      </p:sp>
      <p:sp>
        <p:nvSpPr>
          <p:cNvPr id="6" name="矩形 14"/>
          <p:cNvSpPr>
            <a:spLocks noChangeArrowheads="1"/>
          </p:cNvSpPr>
          <p:nvPr/>
        </p:nvSpPr>
        <p:spPr bwMode="auto">
          <a:xfrm>
            <a:off x="0" y="858838"/>
            <a:ext cx="12192000" cy="45719"/>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Tree>
    <p:extLst>
      <p:ext uri="{BB962C8B-B14F-4D97-AF65-F5344CB8AC3E}">
        <p14:creationId xmlns:p14="http://schemas.microsoft.com/office/powerpoint/2010/main" val="277702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2639210724"/>
              </p:ext>
            </p:extLst>
          </p:nvPr>
        </p:nvGraphicFramePr>
        <p:xfrm>
          <a:off x="1416000" y="1756229"/>
          <a:ext cx="9360000" cy="3600000"/>
        </p:xfrm>
        <a:graphic>
          <a:graphicData uri="http://schemas.openxmlformats.org/drawingml/2006/table">
            <a:tbl>
              <a:tblPr firstRow="1" firstCol="1" bandRow="1"/>
              <a:tblGrid>
                <a:gridCol w="2880000"/>
                <a:gridCol w="6480000"/>
              </a:tblGrid>
              <a:tr h="720000">
                <a:tc>
                  <a:txBody>
                    <a:bodyPr/>
                    <a:lstStyle/>
                    <a:p>
                      <a:pPr indent="127000" algn="ctr">
                        <a:lnSpc>
                          <a:spcPct val="150000"/>
                        </a:lnSpc>
                        <a:spcAft>
                          <a:spcPts val="0"/>
                        </a:spcAft>
                      </a:pPr>
                      <a:r>
                        <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indent="127000" algn="ctr">
                        <a:lnSpc>
                          <a:spcPct val="150000"/>
                        </a:lnSpc>
                        <a:spcAft>
                          <a:spcPts val="0"/>
                        </a:spcAft>
                      </a:pPr>
                      <a:r>
                        <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rPr>
                        <a:t>任务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r>
              <a:tr h="720000">
                <a:tc>
                  <a:txBody>
                    <a:bodyPr/>
                    <a:lstStyle/>
                    <a:p>
                      <a:pPr indent="127000" algn="ctr">
                        <a:lnSpc>
                          <a:spcPct val="150000"/>
                        </a:lnSpc>
                        <a:spcAft>
                          <a:spcPts val="0"/>
                        </a:spcAft>
                      </a:pPr>
                      <a:r>
                        <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rPr>
                        <a:t>刘宏宇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2800" kern="0" dirty="0" err="1">
                          <a:effectLst/>
                          <a:latin typeface="微软雅黑" panose="020B0503020204020204" pitchFamily="34" charset="-122"/>
                          <a:ea typeface="微软雅黑" panose="020B0503020204020204" pitchFamily="34" charset="-122"/>
                          <a:cs typeface="Calibri" panose="020F0502020204030204" pitchFamily="34" charset="0"/>
                        </a:rPr>
                        <a:t>Lucene</a:t>
                      </a:r>
                      <a:r>
                        <a:rPr lang="en-US" sz="2800" kern="0" dirty="0">
                          <a:effectLst/>
                          <a:latin typeface="微软雅黑" panose="020B0503020204020204" pitchFamily="34" charset="-122"/>
                          <a:ea typeface="微软雅黑" panose="020B0503020204020204" pitchFamily="34" charset="-122"/>
                          <a:cs typeface="Calibri" panose="020F0502020204030204" pitchFamily="34" charset="0"/>
                        </a:rPr>
                        <a:t> </a:t>
                      </a:r>
                      <a:r>
                        <a:rPr lang="zh-CN" sz="2800" kern="0" dirty="0">
                          <a:effectLst/>
                          <a:latin typeface="微软雅黑" panose="020B0503020204020204" pitchFamily="34" charset="-122"/>
                          <a:ea typeface="微软雅黑" panose="020B0503020204020204" pitchFamily="34" charset="-122"/>
                          <a:cs typeface="宋体-WinCharSetFFFF-H"/>
                        </a:rPr>
                        <a:t>索引</a:t>
                      </a:r>
                      <a:r>
                        <a:rPr lang="zh-CN" sz="2800" kern="0" dirty="0" smtClean="0">
                          <a:effectLst/>
                          <a:latin typeface="微软雅黑" panose="020B0503020204020204" pitchFamily="34" charset="-122"/>
                          <a:ea typeface="微软雅黑" panose="020B0503020204020204" pitchFamily="34" charset="-122"/>
                          <a:cs typeface="宋体-WinCharSetFFFF-H"/>
                        </a:rPr>
                        <a:t>过程研究</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0000">
                <a:tc>
                  <a:txBody>
                    <a:bodyPr/>
                    <a:lstStyle/>
                    <a:p>
                      <a:pPr indent="127000" algn="ctr">
                        <a:lnSpc>
                          <a:spcPct val="150000"/>
                        </a:lnSpc>
                        <a:spcAft>
                          <a:spcPts val="0"/>
                        </a:spcAft>
                      </a:pPr>
                      <a:r>
                        <a:rPr lang="zh-CN" sz="2800" kern="100">
                          <a:effectLst/>
                          <a:latin typeface="微软雅黑" panose="020B0503020204020204" pitchFamily="34" charset="-122"/>
                          <a:ea typeface="微软雅黑" panose="020B0503020204020204" pitchFamily="34" charset="-122"/>
                          <a:cs typeface="Times New Roman" panose="02020603050405020304" pitchFamily="18" charset="0"/>
                        </a:rPr>
                        <a:t>滕延林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2800" kern="0" dirty="0" err="1">
                          <a:effectLst/>
                          <a:latin typeface="微软雅黑" panose="020B0503020204020204" pitchFamily="34" charset="-122"/>
                          <a:ea typeface="微软雅黑" panose="020B0503020204020204" pitchFamily="34" charset="-122"/>
                          <a:cs typeface="Calibri" panose="020F0502020204030204" pitchFamily="34" charset="0"/>
                        </a:rPr>
                        <a:t>Lucene</a:t>
                      </a:r>
                      <a:r>
                        <a:rPr lang="en-US" sz="2800" kern="0" dirty="0">
                          <a:effectLst/>
                          <a:latin typeface="微软雅黑" panose="020B0503020204020204" pitchFamily="34" charset="-122"/>
                          <a:ea typeface="微软雅黑" panose="020B0503020204020204" pitchFamily="34" charset="-122"/>
                          <a:cs typeface="Calibri" panose="020F0502020204030204" pitchFamily="34" charset="0"/>
                        </a:rPr>
                        <a:t> </a:t>
                      </a:r>
                      <a:r>
                        <a:rPr lang="zh-CN" sz="2800" kern="0" dirty="0">
                          <a:effectLst/>
                          <a:latin typeface="微软雅黑" panose="020B0503020204020204" pitchFamily="34" charset="-122"/>
                          <a:ea typeface="微软雅黑" panose="020B0503020204020204" pitchFamily="34" charset="-122"/>
                          <a:cs typeface="宋体-WinCharSetFFFF-H"/>
                        </a:rPr>
                        <a:t>搜索过程过程研究</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0000">
                <a:tc>
                  <a:txBody>
                    <a:bodyPr/>
                    <a:lstStyle/>
                    <a:p>
                      <a:pPr indent="127000" algn="ctr">
                        <a:lnSpc>
                          <a:spcPct val="150000"/>
                        </a:lnSpc>
                        <a:spcAft>
                          <a:spcPts val="0"/>
                        </a:spcAft>
                      </a:pPr>
                      <a:r>
                        <a:rPr lang="zh-CN" sz="2800" kern="100">
                          <a:effectLst/>
                          <a:latin typeface="微软雅黑" panose="020B0503020204020204" pitchFamily="34" charset="-122"/>
                          <a:ea typeface="微软雅黑" panose="020B0503020204020204" pitchFamily="34" charset="-122"/>
                          <a:cs typeface="Times New Roman" panose="02020603050405020304" pitchFamily="18" charset="0"/>
                        </a:rPr>
                        <a:t>顾泽鹏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2800" kern="0" dirty="0" err="1">
                          <a:effectLst/>
                          <a:latin typeface="微软雅黑" panose="020B0503020204020204" pitchFamily="34" charset="-122"/>
                          <a:ea typeface="微软雅黑" panose="020B0503020204020204" pitchFamily="34" charset="-122"/>
                          <a:cs typeface="Calibri" panose="020F0502020204030204" pitchFamily="34" charset="0"/>
                        </a:rPr>
                        <a:t>Lucene</a:t>
                      </a:r>
                      <a:r>
                        <a:rPr lang="en-US" sz="2800" kern="0" dirty="0">
                          <a:effectLst/>
                          <a:latin typeface="微软雅黑" panose="020B0503020204020204" pitchFamily="34" charset="-122"/>
                          <a:ea typeface="微软雅黑" panose="020B0503020204020204" pitchFamily="34" charset="-122"/>
                          <a:cs typeface="Calibri" panose="020F0502020204030204" pitchFamily="34" charset="0"/>
                        </a:rPr>
                        <a:t> </a:t>
                      </a:r>
                      <a:r>
                        <a:rPr lang="zh-CN" sz="2800" kern="0" dirty="0">
                          <a:effectLst/>
                          <a:latin typeface="微软雅黑" panose="020B0503020204020204" pitchFamily="34" charset="-122"/>
                          <a:ea typeface="微软雅黑" panose="020B0503020204020204" pitchFamily="34" charset="-122"/>
                          <a:cs typeface="宋体-WinCharSetFFFF-H"/>
                        </a:rPr>
                        <a:t>段合并</a:t>
                      </a:r>
                      <a:r>
                        <a:rPr lang="en-US" sz="2800" kern="0" dirty="0">
                          <a:effectLst/>
                          <a:latin typeface="微软雅黑" panose="020B0503020204020204" pitchFamily="34" charset="-122"/>
                          <a:ea typeface="微软雅黑" panose="020B0503020204020204" pitchFamily="34" charset="-122"/>
                          <a:cs typeface="Calibri" panose="020F0502020204030204" pitchFamily="34" charset="0"/>
                        </a:rPr>
                        <a:t>(merge)</a:t>
                      </a:r>
                      <a:r>
                        <a:rPr lang="zh-CN" sz="2800" kern="0" dirty="0">
                          <a:effectLst/>
                          <a:latin typeface="微软雅黑" panose="020B0503020204020204" pitchFamily="34" charset="-122"/>
                          <a:ea typeface="微软雅黑" panose="020B0503020204020204" pitchFamily="34" charset="-122"/>
                          <a:cs typeface="宋体-WinCharSetFFFF-H"/>
                        </a:rPr>
                        <a:t>过程研究</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0000">
                <a:tc>
                  <a:txBody>
                    <a:bodyPr/>
                    <a:lstStyle/>
                    <a:p>
                      <a:pPr indent="127000" algn="ctr">
                        <a:lnSpc>
                          <a:spcPct val="150000"/>
                        </a:lnSpc>
                        <a:spcAft>
                          <a:spcPts val="0"/>
                        </a:spcAft>
                      </a:pPr>
                      <a:r>
                        <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rPr>
                        <a:t>杨帆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2800" kern="0" dirty="0" err="1">
                          <a:effectLst/>
                          <a:latin typeface="微软雅黑" panose="020B0503020204020204" pitchFamily="34" charset="-122"/>
                          <a:ea typeface="微软雅黑" panose="020B0503020204020204" pitchFamily="34" charset="-122"/>
                          <a:cs typeface="Calibri" panose="020F0502020204030204" pitchFamily="34" charset="0"/>
                        </a:rPr>
                        <a:t>Lucene</a:t>
                      </a:r>
                      <a:r>
                        <a:rPr lang="en-US" sz="2800" kern="0" dirty="0">
                          <a:effectLst/>
                          <a:latin typeface="微软雅黑" panose="020B0503020204020204" pitchFamily="34" charset="-122"/>
                          <a:ea typeface="微软雅黑" panose="020B0503020204020204" pitchFamily="34" charset="-122"/>
                          <a:cs typeface="Calibri" panose="020F0502020204030204" pitchFamily="34" charset="0"/>
                        </a:rPr>
                        <a:t> </a:t>
                      </a:r>
                      <a:r>
                        <a:rPr lang="zh-CN" sz="2800" kern="0" dirty="0">
                          <a:effectLst/>
                          <a:latin typeface="微软雅黑" panose="020B0503020204020204" pitchFamily="34" charset="-122"/>
                          <a:ea typeface="微软雅黑" panose="020B0503020204020204" pitchFamily="34" charset="-122"/>
                          <a:cs typeface="宋体-WinCharSetFFFF-H"/>
                        </a:rPr>
                        <a:t>的分词器</a:t>
                      </a:r>
                      <a:r>
                        <a:rPr lang="en-US" sz="2800" kern="0" dirty="0">
                          <a:effectLst/>
                          <a:latin typeface="微软雅黑" panose="020B0503020204020204" pitchFamily="34" charset="-122"/>
                          <a:ea typeface="微软雅黑" panose="020B0503020204020204" pitchFamily="34" charset="-122"/>
                          <a:cs typeface="Calibri" panose="020F0502020204030204" pitchFamily="34" charset="0"/>
                        </a:rPr>
                        <a:t>Analyzer</a:t>
                      </a:r>
                      <a:r>
                        <a:rPr lang="zh-CN" sz="2800" kern="0" dirty="0">
                          <a:effectLst/>
                          <a:latin typeface="微软雅黑" panose="020B0503020204020204" pitchFamily="34" charset="-122"/>
                          <a:ea typeface="微软雅黑" panose="020B0503020204020204" pitchFamily="34" charset="-122"/>
                          <a:cs typeface="Calibri" panose="020F0502020204030204" pitchFamily="34" charset="0"/>
                        </a:rPr>
                        <a:t>研究</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6"/>
          <p:cNvSpPr>
            <a:spLocks noChangeArrowheads="1"/>
          </p:cNvSpPr>
          <p:nvPr/>
        </p:nvSpPr>
        <p:spPr bwMode="auto">
          <a:xfrm rot="20974871">
            <a:off x="385763" y="444500"/>
            <a:ext cx="1349375" cy="263525"/>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6" name="文本框 5"/>
          <p:cNvSpPr>
            <a:spLocks noChangeArrowheads="1"/>
          </p:cNvSpPr>
          <p:nvPr/>
        </p:nvSpPr>
        <p:spPr bwMode="auto">
          <a:xfrm>
            <a:off x="319088" y="111125"/>
            <a:ext cx="5182302"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4050" dirty="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rPr>
              <a:t>项目分工：调研阶段</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endParaRPr>
          </a:p>
        </p:txBody>
      </p:sp>
      <p:sp>
        <p:nvSpPr>
          <p:cNvPr id="7" name="矩形 14"/>
          <p:cNvSpPr>
            <a:spLocks noChangeArrowheads="1"/>
          </p:cNvSpPr>
          <p:nvPr/>
        </p:nvSpPr>
        <p:spPr bwMode="auto">
          <a:xfrm>
            <a:off x="0" y="858838"/>
            <a:ext cx="12192000" cy="45719"/>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Tree>
    <p:extLst>
      <p:ext uri="{BB962C8B-B14F-4D97-AF65-F5344CB8AC3E}">
        <p14:creationId xmlns:p14="http://schemas.microsoft.com/office/powerpoint/2010/main" val="679042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4"/>
          <p:cNvGraphicFramePr>
            <a:graphicFrameLocks noGrp="1"/>
          </p:cNvGraphicFramePr>
          <p:nvPr>
            <p:ph idx="1"/>
            <p:extLst>
              <p:ext uri="{D42A27DB-BD31-4B8C-83A1-F6EECF244321}">
                <p14:modId xmlns:p14="http://schemas.microsoft.com/office/powerpoint/2010/main" val="3236057824"/>
              </p:ext>
            </p:extLst>
          </p:nvPr>
        </p:nvGraphicFramePr>
        <p:xfrm>
          <a:off x="1416000" y="1755349"/>
          <a:ext cx="9360000" cy="3600000"/>
        </p:xfrm>
        <a:graphic>
          <a:graphicData uri="http://schemas.openxmlformats.org/drawingml/2006/table">
            <a:tbl>
              <a:tblPr firstRow="1" firstCol="1" bandRow="1"/>
              <a:tblGrid>
                <a:gridCol w="2880000"/>
                <a:gridCol w="6480000"/>
              </a:tblGrid>
              <a:tr h="720000">
                <a:tc>
                  <a:txBody>
                    <a:bodyPr/>
                    <a:lstStyle/>
                    <a:p>
                      <a:pPr indent="127000" algn="ctr">
                        <a:lnSpc>
                          <a:spcPct val="150000"/>
                        </a:lnSpc>
                        <a:spcAft>
                          <a:spcPts val="0"/>
                        </a:spcAft>
                      </a:pPr>
                      <a:r>
                        <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indent="127000" algn="ctr">
                        <a:lnSpc>
                          <a:spcPct val="150000"/>
                        </a:lnSpc>
                        <a:spcAft>
                          <a:spcPts val="0"/>
                        </a:spcAft>
                      </a:pPr>
                      <a:r>
                        <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rPr>
                        <a:t>任务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r>
              <a:tr h="720000">
                <a:tc>
                  <a:txBody>
                    <a:bodyPr/>
                    <a:lstStyle/>
                    <a:p>
                      <a:pPr indent="127000" algn="ctr">
                        <a:lnSpc>
                          <a:spcPct val="150000"/>
                        </a:lnSpc>
                        <a:spcAft>
                          <a:spcPts val="0"/>
                        </a:spcAft>
                      </a:pPr>
                      <a:r>
                        <a:rPr lang="zh-CN" altLang="en-US" sz="280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杨帆</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altLang="en-US" sz="280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后台开发</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0000">
                <a:tc>
                  <a:txBody>
                    <a:bodyPr/>
                    <a:lstStyle/>
                    <a:p>
                      <a:pPr indent="127000" algn="ctr">
                        <a:lnSpc>
                          <a:spcPct val="150000"/>
                        </a:lnSpc>
                        <a:spcAft>
                          <a:spcPts val="0"/>
                        </a:spcAft>
                      </a:pPr>
                      <a:r>
                        <a:rPr lang="zh-CN" sz="2800" kern="100">
                          <a:effectLst/>
                          <a:latin typeface="微软雅黑" panose="020B0503020204020204" pitchFamily="34" charset="-122"/>
                          <a:ea typeface="微软雅黑" panose="020B0503020204020204" pitchFamily="34" charset="-122"/>
                          <a:cs typeface="Times New Roman" panose="02020603050405020304" pitchFamily="18" charset="0"/>
                        </a:rPr>
                        <a:t>滕延林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altLang="en-US" sz="280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后台开发</a:t>
                      </a:r>
                      <a:endParaRPr lang="zh-CN" alt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0000">
                <a:tc>
                  <a:txBody>
                    <a:bodyPr/>
                    <a:lstStyle/>
                    <a:p>
                      <a:pPr indent="127000" algn="ctr">
                        <a:lnSpc>
                          <a:spcPct val="150000"/>
                        </a:lnSpc>
                        <a:spcAft>
                          <a:spcPts val="0"/>
                        </a:spcAft>
                      </a:pPr>
                      <a:r>
                        <a:rPr lang="zh-CN" sz="2800" kern="100">
                          <a:effectLst/>
                          <a:latin typeface="微软雅黑" panose="020B0503020204020204" pitchFamily="34" charset="-122"/>
                          <a:ea typeface="微软雅黑" panose="020B0503020204020204" pitchFamily="34" charset="-122"/>
                          <a:cs typeface="Times New Roman" panose="02020603050405020304" pitchFamily="18" charset="0"/>
                        </a:rPr>
                        <a:t>顾泽鹏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altLang="en-US" sz="280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前台开发</a:t>
                      </a:r>
                      <a:endParaRPr lang="zh-CN" alt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0000">
                <a:tc>
                  <a:txBody>
                    <a:bodyPr/>
                    <a:lstStyle/>
                    <a:p>
                      <a:pPr indent="127000" algn="ctr">
                        <a:lnSpc>
                          <a:spcPct val="150000"/>
                        </a:lnSpc>
                        <a:spcAft>
                          <a:spcPts val="0"/>
                        </a:spcAft>
                      </a:pPr>
                      <a:r>
                        <a:rPr lang="zh-CN" altLang="en-US" sz="280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刘宏宇</a:t>
                      </a:r>
                      <a:endParaRPr 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altLang="en-US" sz="280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测试工作</a:t>
                      </a:r>
                      <a:endParaRPr lang="zh-CN" altLang="zh-CN" sz="2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6"/>
          <p:cNvSpPr>
            <a:spLocks noChangeArrowheads="1"/>
          </p:cNvSpPr>
          <p:nvPr/>
        </p:nvSpPr>
        <p:spPr bwMode="auto">
          <a:xfrm rot="20974871">
            <a:off x="385763" y="444500"/>
            <a:ext cx="1349375" cy="263525"/>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7" name="文本框 5"/>
          <p:cNvSpPr>
            <a:spLocks noChangeArrowheads="1"/>
          </p:cNvSpPr>
          <p:nvPr/>
        </p:nvSpPr>
        <p:spPr bwMode="auto">
          <a:xfrm>
            <a:off x="319088" y="111125"/>
            <a:ext cx="5182302"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4050" dirty="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rPr>
              <a:t>项目分工</a:t>
            </a:r>
            <a:r>
              <a:rPr lang="zh-CN" altLang="en-US" sz="4050" dirty="0" smtClean="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rPr>
              <a:t>：开发阶段</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endParaRPr>
          </a:p>
        </p:txBody>
      </p:sp>
      <p:sp>
        <p:nvSpPr>
          <p:cNvPr id="8" name="矩形 14"/>
          <p:cNvSpPr>
            <a:spLocks noChangeArrowheads="1"/>
          </p:cNvSpPr>
          <p:nvPr/>
        </p:nvSpPr>
        <p:spPr bwMode="auto">
          <a:xfrm>
            <a:off x="0" y="858838"/>
            <a:ext cx="12192000" cy="45719"/>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Tree>
    <p:extLst>
      <p:ext uri="{BB962C8B-B14F-4D97-AF65-F5344CB8AC3E}">
        <p14:creationId xmlns:p14="http://schemas.microsoft.com/office/powerpoint/2010/main" val="523947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dirty="0">
                <a:latin typeface="微软雅黑" panose="020B0503020204020204" pitchFamily="34" charset="-122"/>
                <a:ea typeface="微软雅黑" panose="020B0503020204020204" pitchFamily="34" charset="-122"/>
              </a:rPr>
              <a:t>每周例会：推进工作</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微信群：实时交流</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err="1">
                <a:latin typeface="微软雅黑" panose="020B0503020204020204" pitchFamily="34" charset="-122"/>
                <a:ea typeface="微软雅黑" panose="020B0503020204020204" pitchFamily="34" charset="-122"/>
              </a:rPr>
              <a:t>Github</a:t>
            </a:r>
            <a:r>
              <a:rPr lang="zh-CN" altLang="en-US" dirty="0">
                <a:latin typeface="微软雅黑" panose="020B0503020204020204" pitchFamily="34" charset="-122"/>
                <a:ea typeface="微软雅黑" panose="020B0503020204020204" pitchFamily="34" charset="-122"/>
              </a:rPr>
              <a:t>：资源共享</a:t>
            </a:r>
          </a:p>
        </p:txBody>
      </p:sp>
      <p:sp>
        <p:nvSpPr>
          <p:cNvPr id="4" name="矩形 6"/>
          <p:cNvSpPr>
            <a:spLocks noChangeArrowheads="1"/>
          </p:cNvSpPr>
          <p:nvPr/>
        </p:nvSpPr>
        <p:spPr bwMode="auto">
          <a:xfrm rot="20974871">
            <a:off x="385763" y="444500"/>
            <a:ext cx="1349375" cy="263525"/>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 name="文本框 5"/>
          <p:cNvSpPr>
            <a:spLocks noChangeArrowheads="1"/>
          </p:cNvSpPr>
          <p:nvPr/>
        </p:nvSpPr>
        <p:spPr bwMode="auto">
          <a:xfrm>
            <a:off x="319088" y="111125"/>
            <a:ext cx="5182302"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4050" dirty="0" smtClean="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rPr>
              <a:t>组织形式</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endParaRPr>
          </a:p>
        </p:txBody>
      </p:sp>
      <p:sp>
        <p:nvSpPr>
          <p:cNvPr id="6" name="矩形 14"/>
          <p:cNvSpPr>
            <a:spLocks noChangeArrowheads="1"/>
          </p:cNvSpPr>
          <p:nvPr/>
        </p:nvSpPr>
        <p:spPr bwMode="auto">
          <a:xfrm>
            <a:off x="0" y="858838"/>
            <a:ext cx="12192000" cy="45719"/>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Tree>
    <p:extLst>
      <p:ext uri="{BB962C8B-B14F-4D97-AF65-F5344CB8AC3E}">
        <p14:creationId xmlns:p14="http://schemas.microsoft.com/office/powerpoint/2010/main" val="302725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2609818693"/>
              </p:ext>
            </p:extLst>
          </p:nvPr>
        </p:nvGraphicFramePr>
        <p:xfrm>
          <a:off x="2634067" y="1690688"/>
          <a:ext cx="6336512" cy="4267200"/>
        </p:xfrm>
        <a:graphic>
          <a:graphicData uri="http://schemas.openxmlformats.org/drawingml/2006/table">
            <a:tbl>
              <a:tblPr/>
              <a:tblGrid>
                <a:gridCol w="1442602"/>
                <a:gridCol w="4893910"/>
              </a:tblGrid>
              <a:tr h="180975">
                <a:tc>
                  <a:txBody>
                    <a:bodyPr/>
                    <a:lstStyle/>
                    <a:p>
                      <a:pPr algn="l">
                        <a:spcAft>
                          <a:spcPts val="0"/>
                        </a:spcAft>
                      </a:pPr>
                      <a:r>
                        <a:rPr lang="zh-CN" sz="2800" b="1" kern="0" dirty="0">
                          <a:effectLst/>
                          <a:latin typeface="Calibri" panose="020F0502020204030204" pitchFamily="34" charset="0"/>
                          <a:ea typeface="宋体" panose="02010600030101010101" pitchFamily="2" charset="-122"/>
                          <a:cs typeface="宋体" panose="02010600030101010101" pitchFamily="2" charset="-122"/>
                        </a:rPr>
                        <a:t>序号</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a:spcAft>
                          <a:spcPts val="0"/>
                        </a:spcAft>
                      </a:pPr>
                      <a:r>
                        <a:rPr lang="zh-CN" sz="2800" b="1" kern="0" dirty="0">
                          <a:effectLst/>
                          <a:latin typeface="Calibri" panose="020F0502020204030204" pitchFamily="34" charset="0"/>
                          <a:ea typeface="宋体" panose="02010600030101010101" pitchFamily="2" charset="-122"/>
                          <a:cs typeface="宋体" panose="02010600030101010101" pitchFamily="2" charset="-122"/>
                        </a:rPr>
                        <a:t>产品名称</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180975">
                <a:tc>
                  <a:txBody>
                    <a:bodyPr/>
                    <a:lstStyle/>
                    <a:p>
                      <a:pPr algn="just">
                        <a:spcAft>
                          <a:spcPts val="0"/>
                        </a:spcAft>
                      </a:pPr>
                      <a:r>
                        <a:rPr lang="en-US" sz="2800" kern="0" dirty="0">
                          <a:effectLst/>
                          <a:latin typeface="宋体" panose="02010600030101010101" pitchFamily="2" charset="-122"/>
                          <a:ea typeface="宋体" panose="02010600030101010101" pitchFamily="2" charset="-122"/>
                          <a:cs typeface="宋体" panose="02010600030101010101" pitchFamily="2" charset="-122"/>
                        </a:rPr>
                        <a:t>1</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800" kern="0">
                          <a:effectLst/>
                          <a:latin typeface="Calibri" panose="020F0502020204030204" pitchFamily="34" charset="0"/>
                          <a:ea typeface="宋体" panose="02010600030101010101" pitchFamily="2" charset="-122"/>
                          <a:cs typeface="宋体" panose="02010600030101010101" pitchFamily="2" charset="-122"/>
                        </a:rPr>
                        <a:t>软件项目计划书</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975">
                <a:tc>
                  <a:txBody>
                    <a:bodyPr/>
                    <a:lstStyle/>
                    <a:p>
                      <a:pPr algn="just">
                        <a:spcAft>
                          <a:spcPts val="0"/>
                        </a:spcAft>
                      </a:pPr>
                      <a:r>
                        <a:rPr lang="en-US" sz="2800" kern="0" dirty="0">
                          <a:effectLst/>
                          <a:latin typeface="宋体" panose="02010600030101010101" pitchFamily="2" charset="-122"/>
                          <a:ea typeface="宋体" panose="02010600030101010101" pitchFamily="2" charset="-122"/>
                          <a:cs typeface="宋体" panose="02010600030101010101" pitchFamily="2" charset="-122"/>
                        </a:rPr>
                        <a:t>2</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800" kern="0">
                          <a:effectLst/>
                          <a:latin typeface="Calibri" panose="020F0502020204030204" pitchFamily="34" charset="0"/>
                          <a:ea typeface="宋体" panose="02010600030101010101" pitchFamily="2" charset="-122"/>
                          <a:cs typeface="宋体" panose="02010600030101010101" pitchFamily="2" charset="-122"/>
                        </a:rPr>
                        <a:t>需求规格说明书</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975">
                <a:tc>
                  <a:txBody>
                    <a:bodyPr/>
                    <a:lstStyle/>
                    <a:p>
                      <a:pPr algn="just">
                        <a:spcAft>
                          <a:spcPts val="0"/>
                        </a:spcAft>
                      </a:pPr>
                      <a:r>
                        <a:rPr lang="en-US" sz="2800" kern="0" dirty="0">
                          <a:effectLst/>
                          <a:latin typeface="宋体" panose="02010600030101010101" pitchFamily="2" charset="-122"/>
                          <a:ea typeface="宋体" panose="02010600030101010101" pitchFamily="2" charset="-122"/>
                          <a:cs typeface="宋体" panose="02010600030101010101" pitchFamily="2" charset="-122"/>
                        </a:rPr>
                        <a:t>3</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800" kern="0" dirty="0">
                          <a:effectLst/>
                          <a:latin typeface="Calibri" panose="020F0502020204030204" pitchFamily="34" charset="0"/>
                          <a:ea typeface="宋体" panose="02010600030101010101" pitchFamily="2" charset="-122"/>
                          <a:cs typeface="宋体" panose="02010600030101010101" pitchFamily="2" charset="-122"/>
                        </a:rPr>
                        <a:t>软件评审报告</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975">
                <a:tc>
                  <a:txBody>
                    <a:bodyPr/>
                    <a:lstStyle/>
                    <a:p>
                      <a:pPr algn="just">
                        <a:spcAft>
                          <a:spcPts val="0"/>
                        </a:spcAft>
                      </a:pPr>
                      <a:r>
                        <a:rPr lang="en-US" sz="2800" kern="0">
                          <a:effectLst/>
                          <a:latin typeface="宋体" panose="02010600030101010101" pitchFamily="2" charset="-122"/>
                          <a:ea typeface="宋体" panose="02010600030101010101" pitchFamily="2" charset="-122"/>
                          <a:cs typeface="宋体" panose="02010600030101010101" pitchFamily="2" charset="-122"/>
                        </a:rPr>
                        <a:t>4</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800" kern="0" dirty="0">
                          <a:effectLst/>
                          <a:latin typeface="Calibri" panose="020F0502020204030204" pitchFamily="34" charset="0"/>
                          <a:ea typeface="宋体" panose="02010600030101010101" pitchFamily="2" charset="-122"/>
                          <a:cs typeface="宋体" panose="02010600030101010101" pitchFamily="2" charset="-122"/>
                        </a:rPr>
                        <a:t>软件设计模型及文档</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975">
                <a:tc>
                  <a:txBody>
                    <a:bodyPr/>
                    <a:lstStyle/>
                    <a:p>
                      <a:pPr algn="just">
                        <a:spcAft>
                          <a:spcPts val="0"/>
                        </a:spcAft>
                      </a:pPr>
                      <a:r>
                        <a:rPr lang="en-US" sz="2800" kern="0">
                          <a:effectLst/>
                          <a:latin typeface="宋体" panose="02010600030101010101" pitchFamily="2" charset="-122"/>
                          <a:ea typeface="宋体" panose="02010600030101010101" pitchFamily="2" charset="-122"/>
                          <a:cs typeface="宋体" panose="02010600030101010101" pitchFamily="2" charset="-122"/>
                        </a:rPr>
                        <a:t>5</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800" kern="0" dirty="0">
                          <a:effectLst/>
                          <a:latin typeface="Calibri" panose="020F0502020204030204" pitchFamily="34" charset="0"/>
                          <a:ea typeface="宋体" panose="02010600030101010101" pitchFamily="2" charset="-122"/>
                          <a:cs typeface="宋体" panose="02010600030101010101" pitchFamily="2" charset="-122"/>
                        </a:rPr>
                        <a:t>软件测试分析报告</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975">
                <a:tc>
                  <a:txBody>
                    <a:bodyPr/>
                    <a:lstStyle/>
                    <a:p>
                      <a:pPr algn="just">
                        <a:spcAft>
                          <a:spcPts val="0"/>
                        </a:spcAft>
                      </a:pPr>
                      <a:r>
                        <a:rPr lang="en-US" sz="2800" kern="0">
                          <a:effectLst/>
                          <a:latin typeface="宋体" panose="02010600030101010101" pitchFamily="2" charset="-122"/>
                          <a:ea typeface="宋体" panose="02010600030101010101" pitchFamily="2" charset="-122"/>
                          <a:cs typeface="宋体" panose="02010600030101010101" pitchFamily="2" charset="-122"/>
                        </a:rPr>
                        <a:t>6</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800" kern="0" dirty="0">
                          <a:effectLst/>
                          <a:latin typeface="Calibri" panose="020F0502020204030204" pitchFamily="34" charset="0"/>
                          <a:ea typeface="宋体" panose="02010600030101010101" pitchFamily="2" charset="-122"/>
                          <a:cs typeface="宋体" panose="02010600030101010101" pitchFamily="2" charset="-122"/>
                        </a:rPr>
                        <a:t>软件测试评审报告</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975">
                <a:tc>
                  <a:txBody>
                    <a:bodyPr/>
                    <a:lstStyle/>
                    <a:p>
                      <a:pPr algn="just">
                        <a:spcAft>
                          <a:spcPts val="0"/>
                        </a:spcAft>
                      </a:pPr>
                      <a:r>
                        <a:rPr lang="en-US" sz="2800" kern="0">
                          <a:effectLst/>
                          <a:latin typeface="宋体" panose="02010600030101010101" pitchFamily="2" charset="-122"/>
                          <a:ea typeface="宋体" panose="02010600030101010101" pitchFamily="2" charset="-122"/>
                          <a:cs typeface="宋体" panose="02010600030101010101" pitchFamily="2" charset="-122"/>
                        </a:rPr>
                        <a:t>7</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800" kern="0" dirty="0">
                          <a:effectLst/>
                          <a:latin typeface="Calibri" panose="020F0502020204030204" pitchFamily="34" charset="0"/>
                          <a:ea typeface="宋体" panose="02010600030101010101" pitchFamily="2" charset="-122"/>
                          <a:cs typeface="宋体" panose="02010600030101010101" pitchFamily="2" charset="-122"/>
                        </a:rPr>
                        <a:t>软件进度分析报告</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975">
                <a:tc>
                  <a:txBody>
                    <a:bodyPr/>
                    <a:lstStyle/>
                    <a:p>
                      <a:pPr algn="just">
                        <a:spcAft>
                          <a:spcPts val="0"/>
                        </a:spcAft>
                      </a:pPr>
                      <a:r>
                        <a:rPr lang="en-US" sz="2800" kern="0">
                          <a:effectLst/>
                          <a:latin typeface="宋体" panose="02010600030101010101" pitchFamily="2" charset="-122"/>
                          <a:ea typeface="宋体" panose="02010600030101010101" pitchFamily="2" charset="-122"/>
                          <a:cs typeface="宋体" panose="02010600030101010101" pitchFamily="2" charset="-122"/>
                        </a:rPr>
                        <a:t>8</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800" kern="0" dirty="0">
                          <a:effectLst/>
                          <a:latin typeface="Calibri" panose="020F0502020204030204" pitchFamily="34" charset="0"/>
                          <a:ea typeface="宋体" panose="02010600030101010101" pitchFamily="2" charset="-122"/>
                          <a:cs typeface="宋体" panose="02010600030101010101" pitchFamily="2" charset="-122"/>
                        </a:rPr>
                        <a:t>工作量分析报告</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975">
                <a:tc>
                  <a:txBody>
                    <a:bodyPr/>
                    <a:lstStyle/>
                    <a:p>
                      <a:pPr algn="just">
                        <a:spcAft>
                          <a:spcPts val="0"/>
                        </a:spcAft>
                      </a:pPr>
                      <a:r>
                        <a:rPr lang="en-US" sz="2800" kern="0" dirty="0">
                          <a:effectLst/>
                          <a:latin typeface="宋体" panose="02010600030101010101" pitchFamily="2" charset="-122"/>
                          <a:ea typeface="宋体" panose="02010600030101010101" pitchFamily="2" charset="-122"/>
                          <a:cs typeface="宋体" panose="02010600030101010101" pitchFamily="2" charset="-122"/>
                        </a:rPr>
                        <a:t>10</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800" kern="0" dirty="0">
                          <a:effectLst/>
                          <a:latin typeface="Calibri" panose="020F0502020204030204" pitchFamily="34" charset="0"/>
                          <a:ea typeface="宋体" panose="02010600030101010101" pitchFamily="2" charset="-122"/>
                          <a:cs typeface="宋体" panose="02010600030101010101" pitchFamily="2" charset="-122"/>
                        </a:rPr>
                        <a:t>实验总结</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6"/>
          <p:cNvSpPr>
            <a:spLocks noChangeArrowheads="1"/>
          </p:cNvSpPr>
          <p:nvPr/>
        </p:nvSpPr>
        <p:spPr bwMode="auto">
          <a:xfrm rot="20974871">
            <a:off x="385763" y="444500"/>
            <a:ext cx="1349375" cy="263525"/>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6" name="文本框 5"/>
          <p:cNvSpPr>
            <a:spLocks noChangeArrowheads="1"/>
          </p:cNvSpPr>
          <p:nvPr/>
        </p:nvSpPr>
        <p:spPr bwMode="auto">
          <a:xfrm>
            <a:off x="319088" y="111125"/>
            <a:ext cx="5182302"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4050" dirty="0" smtClean="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rPr>
              <a:t>产品交付</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endParaRPr>
          </a:p>
        </p:txBody>
      </p:sp>
      <p:sp>
        <p:nvSpPr>
          <p:cNvPr id="7" name="矩形 14"/>
          <p:cNvSpPr>
            <a:spLocks noChangeArrowheads="1"/>
          </p:cNvSpPr>
          <p:nvPr/>
        </p:nvSpPr>
        <p:spPr bwMode="auto">
          <a:xfrm>
            <a:off x="0" y="858838"/>
            <a:ext cx="12192000" cy="45719"/>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Tree>
    <p:extLst>
      <p:ext uri="{BB962C8B-B14F-4D97-AF65-F5344CB8AC3E}">
        <p14:creationId xmlns:p14="http://schemas.microsoft.com/office/powerpoint/2010/main" val="2702607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7200" dirty="0" smtClean="0"/>
              <a:t>谢谢</a:t>
            </a:r>
            <a:endParaRPr lang="zh-CN" altLang="zh-CN" sz="7200" dirty="0"/>
          </a:p>
        </p:txBody>
      </p:sp>
      <p:sp>
        <p:nvSpPr>
          <p:cNvPr id="4" name="矩形 6"/>
          <p:cNvSpPr>
            <a:spLocks noChangeArrowheads="1"/>
          </p:cNvSpPr>
          <p:nvPr/>
        </p:nvSpPr>
        <p:spPr bwMode="auto">
          <a:xfrm rot="20974871">
            <a:off x="385763" y="444500"/>
            <a:ext cx="1349375" cy="263525"/>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 name="文本框 5"/>
          <p:cNvSpPr>
            <a:spLocks noChangeArrowheads="1"/>
          </p:cNvSpPr>
          <p:nvPr/>
        </p:nvSpPr>
        <p:spPr bwMode="auto">
          <a:xfrm>
            <a:off x="319088" y="111125"/>
            <a:ext cx="5182302"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4050" dirty="0" smtClean="0">
                <a:solidFill>
                  <a:schemeClr val="tx1">
                    <a:lumMod val="65000"/>
                    <a:lumOff val="35000"/>
                  </a:schemeClr>
                </a:solidFill>
                <a:latin typeface="微软雅黑" panose="020B0503020204020204" pitchFamily="34" charset="-122"/>
                <a:ea typeface="微软雅黑" panose="020B0503020204020204" pitchFamily="34" charset="-122"/>
              </a:rPr>
              <a:t>结束</a:t>
            </a:r>
            <a:endParaRPr lang="zh-CN" altLang="en-US" sz="4050" dirty="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endParaRPr>
          </a:p>
        </p:txBody>
      </p:sp>
      <p:sp>
        <p:nvSpPr>
          <p:cNvPr id="6" name="矩形 14"/>
          <p:cNvSpPr>
            <a:spLocks noChangeArrowheads="1"/>
          </p:cNvSpPr>
          <p:nvPr/>
        </p:nvSpPr>
        <p:spPr bwMode="auto">
          <a:xfrm>
            <a:off x="0" y="858838"/>
            <a:ext cx="12192000" cy="45719"/>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Tree>
    <p:extLst>
      <p:ext uri="{BB962C8B-B14F-4D97-AF65-F5344CB8AC3E}">
        <p14:creationId xmlns:p14="http://schemas.microsoft.com/office/powerpoint/2010/main" val="1945920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795645"/>
            <a:ext cx="10515600" cy="4351338"/>
          </a:xfrm>
        </p:spPr>
        <p:txBody>
          <a:bodyPr/>
          <a:lstStyle/>
          <a:p>
            <a:pPr marL="0" indent="720000">
              <a:lnSpc>
                <a:spcPct val="150000"/>
              </a:lnSpc>
              <a:buNone/>
            </a:pPr>
            <a:r>
              <a:rPr lang="en-US" altLang="zh-CN" dirty="0" err="1" smtClean="0">
                <a:latin typeface="微软雅黑" panose="020B0503020204020204" pitchFamily="34" charset="-122"/>
                <a:ea typeface="微软雅黑" panose="020B0503020204020204" pitchFamily="34" charset="-122"/>
              </a:rPr>
              <a:t>Lucene</a:t>
            </a:r>
            <a:r>
              <a:rPr lang="en-US" altLang="zh-CN" dirty="0" smtClean="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是一个基于</a:t>
            </a:r>
            <a:r>
              <a:rPr lang="en-US" altLang="zh-CN" dirty="0">
                <a:latin typeface="微软雅黑" panose="020B0503020204020204" pitchFamily="34" charset="-122"/>
                <a:ea typeface="微软雅黑" panose="020B0503020204020204" pitchFamily="34" charset="-122"/>
              </a:rPr>
              <a:t> Java </a:t>
            </a:r>
            <a:r>
              <a:rPr lang="zh-CN" altLang="zh-CN" dirty="0">
                <a:latin typeface="微软雅黑" panose="020B0503020204020204" pitchFamily="34" charset="-122"/>
                <a:ea typeface="微软雅黑" panose="020B0503020204020204" pitchFamily="34" charset="-122"/>
              </a:rPr>
              <a:t>的全文信息检索工具包，它不是一个完整的搜索应用程序，而是为你的应用程序提供索引和搜索功能。</a:t>
            </a:r>
            <a:r>
              <a:rPr lang="en-US" altLang="zh-CN" dirty="0" err="1">
                <a:latin typeface="微软雅黑" panose="020B0503020204020204" pitchFamily="34" charset="-122"/>
                <a:ea typeface="微软雅黑" panose="020B0503020204020204" pitchFamily="34" charset="-122"/>
              </a:rPr>
              <a:t>Lucene</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目前是</a:t>
            </a:r>
            <a:r>
              <a:rPr lang="en-US" altLang="zh-CN" dirty="0">
                <a:latin typeface="微软雅黑" panose="020B0503020204020204" pitchFamily="34" charset="-122"/>
                <a:ea typeface="微软雅黑" panose="020B0503020204020204" pitchFamily="34" charset="-122"/>
              </a:rPr>
              <a:t> Apache Jakarta </a:t>
            </a:r>
            <a:r>
              <a:rPr lang="zh-CN" altLang="zh-CN" dirty="0">
                <a:latin typeface="微软雅黑" panose="020B0503020204020204" pitchFamily="34" charset="-122"/>
                <a:ea typeface="微软雅黑" panose="020B0503020204020204" pitchFamily="34" charset="-122"/>
              </a:rPr>
              <a:t>家族中的一个开源项目。也是目前最为流行的基于</a:t>
            </a:r>
            <a:r>
              <a:rPr lang="en-US" altLang="zh-CN" dirty="0">
                <a:latin typeface="微软雅黑" panose="020B0503020204020204" pitchFamily="34" charset="-122"/>
                <a:ea typeface="微软雅黑" panose="020B0503020204020204" pitchFamily="34" charset="-122"/>
              </a:rPr>
              <a:t> Java </a:t>
            </a:r>
            <a:r>
              <a:rPr lang="zh-CN" altLang="zh-CN" dirty="0">
                <a:latin typeface="微软雅黑" panose="020B0503020204020204" pitchFamily="34" charset="-122"/>
                <a:ea typeface="微软雅黑" panose="020B0503020204020204" pitchFamily="34" charset="-122"/>
              </a:rPr>
              <a:t>开源全文检索工具包。</a:t>
            </a:r>
          </a:p>
          <a:p>
            <a:pPr marL="0" indent="720000">
              <a:lnSpc>
                <a:spcPct val="150000"/>
              </a:lnSpc>
              <a:buNone/>
            </a:pPr>
            <a:endParaRPr lang="en-US" altLang="zh-CN" dirty="0" smtClean="0">
              <a:latin typeface="微软雅黑" panose="020B0503020204020204" pitchFamily="34" charset="-122"/>
              <a:ea typeface="微软雅黑" panose="020B0503020204020204" pitchFamily="34" charset="-122"/>
            </a:endParaRPr>
          </a:p>
          <a:p>
            <a:pPr indent="720000">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rot="20974871">
            <a:off x="385763" y="444500"/>
            <a:ext cx="1349375" cy="263525"/>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 name="文本框 5"/>
          <p:cNvSpPr>
            <a:spLocks noChangeArrowheads="1"/>
          </p:cNvSpPr>
          <p:nvPr/>
        </p:nvSpPr>
        <p:spPr bwMode="auto">
          <a:xfrm>
            <a:off x="319088" y="111125"/>
            <a:ext cx="5182302"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defRPr/>
            </a:pPr>
            <a:r>
              <a:rPr lang="zh-CN" altLang="en-US" sz="4050" dirty="0" smtClean="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rPr>
              <a:t>项目简述</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endParaRPr>
          </a:p>
        </p:txBody>
      </p:sp>
      <p:sp>
        <p:nvSpPr>
          <p:cNvPr id="6" name="矩形 14"/>
          <p:cNvSpPr>
            <a:spLocks noChangeArrowheads="1"/>
          </p:cNvSpPr>
          <p:nvPr/>
        </p:nvSpPr>
        <p:spPr bwMode="auto">
          <a:xfrm>
            <a:off x="0" y="858838"/>
            <a:ext cx="12192000" cy="45719"/>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Tree>
    <p:extLst>
      <p:ext uri="{BB962C8B-B14F-4D97-AF65-F5344CB8AC3E}">
        <p14:creationId xmlns:p14="http://schemas.microsoft.com/office/powerpoint/2010/main" val="237763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90911"/>
            <a:ext cx="10515600" cy="4351338"/>
          </a:xfrm>
        </p:spPr>
        <p:txBody>
          <a:bodyPr>
            <a:normAutofit fontScale="92500"/>
          </a:bodyPr>
          <a:lstStyle/>
          <a:p>
            <a:pPr marL="0" indent="720000">
              <a:lnSpc>
                <a:spcPct val="150000"/>
              </a:lnSpc>
              <a:buNone/>
            </a:pPr>
            <a:r>
              <a:rPr lang="en-US" altLang="zh-CN" dirty="0" err="1">
                <a:latin typeface="微软雅黑" panose="020B0503020204020204" pitchFamily="34" charset="-122"/>
                <a:ea typeface="微软雅黑" panose="020B0503020204020204" pitchFamily="34" charset="-122"/>
              </a:rPr>
              <a:t>Lucene</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能够为</a:t>
            </a:r>
            <a:r>
              <a:rPr lang="zh-CN" altLang="zh-CN" dirty="0">
                <a:solidFill>
                  <a:srgbClr val="FF0000"/>
                </a:solidFill>
                <a:latin typeface="微软雅黑" panose="020B0503020204020204" pitchFamily="34" charset="-122"/>
                <a:ea typeface="微软雅黑" panose="020B0503020204020204" pitchFamily="34" charset="-122"/>
              </a:rPr>
              <a:t>文本类型</a:t>
            </a:r>
            <a:r>
              <a:rPr lang="zh-CN" altLang="zh-CN" dirty="0">
                <a:latin typeface="微软雅黑" panose="020B0503020204020204" pitchFamily="34" charset="-122"/>
                <a:ea typeface="微软雅黑" panose="020B0503020204020204" pitchFamily="34" charset="-122"/>
              </a:rPr>
              <a:t>的数据建立索引，所以你只要能把你要索引的数据格式转化的文本的，</a:t>
            </a:r>
            <a:r>
              <a:rPr lang="en-US" altLang="zh-CN" dirty="0" err="1">
                <a:latin typeface="微软雅黑" panose="020B0503020204020204" pitchFamily="34" charset="-122"/>
                <a:ea typeface="微软雅黑" panose="020B0503020204020204" pitchFamily="34" charset="-122"/>
              </a:rPr>
              <a:t>Lucene</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就能对你的文档进行索引和搜索。比如你要对一些</a:t>
            </a:r>
            <a:r>
              <a:rPr lang="en-US" altLang="zh-CN" dirty="0">
                <a:latin typeface="微软雅黑" panose="020B0503020204020204" pitchFamily="34" charset="-122"/>
                <a:ea typeface="微软雅黑" panose="020B0503020204020204" pitchFamily="34" charset="-122"/>
              </a:rPr>
              <a:t> HTML </a:t>
            </a:r>
            <a:r>
              <a:rPr lang="zh-CN" altLang="zh-CN" dirty="0">
                <a:latin typeface="微软雅黑" panose="020B0503020204020204" pitchFamily="34" charset="-122"/>
                <a:ea typeface="微软雅黑" panose="020B0503020204020204" pitchFamily="34" charset="-122"/>
              </a:rPr>
              <a:t>文档，</a:t>
            </a:r>
            <a:r>
              <a:rPr lang="en-US" altLang="zh-CN" dirty="0">
                <a:latin typeface="微软雅黑" panose="020B0503020204020204" pitchFamily="34" charset="-122"/>
                <a:ea typeface="微软雅黑" panose="020B0503020204020204" pitchFamily="34" charset="-122"/>
              </a:rPr>
              <a:t>PDF </a:t>
            </a:r>
            <a:r>
              <a:rPr lang="zh-CN" altLang="zh-CN" dirty="0">
                <a:latin typeface="微软雅黑" panose="020B0503020204020204" pitchFamily="34" charset="-122"/>
                <a:ea typeface="微软雅黑" panose="020B0503020204020204" pitchFamily="34" charset="-122"/>
              </a:rPr>
              <a:t>文档进行索引的话你就首先需要把</a:t>
            </a:r>
            <a:r>
              <a:rPr lang="en-US" altLang="zh-CN" dirty="0">
                <a:latin typeface="微软雅黑" panose="020B0503020204020204" pitchFamily="34" charset="-122"/>
                <a:ea typeface="微软雅黑" panose="020B0503020204020204" pitchFamily="34" charset="-122"/>
              </a:rPr>
              <a:t> HTML </a:t>
            </a:r>
            <a:r>
              <a:rPr lang="zh-CN" altLang="zh-CN" dirty="0">
                <a:latin typeface="微软雅黑" panose="020B0503020204020204" pitchFamily="34" charset="-122"/>
                <a:ea typeface="微软雅黑" panose="020B0503020204020204" pitchFamily="34" charset="-122"/>
              </a:rPr>
              <a:t>文档和</a:t>
            </a:r>
            <a:r>
              <a:rPr lang="en-US" altLang="zh-CN" dirty="0">
                <a:latin typeface="微软雅黑" panose="020B0503020204020204" pitchFamily="34" charset="-122"/>
                <a:ea typeface="微软雅黑" panose="020B0503020204020204" pitchFamily="34" charset="-122"/>
              </a:rPr>
              <a:t> PDF </a:t>
            </a:r>
            <a:r>
              <a:rPr lang="zh-CN" altLang="zh-CN" dirty="0">
                <a:latin typeface="微软雅黑" panose="020B0503020204020204" pitchFamily="34" charset="-122"/>
                <a:ea typeface="微软雅黑" panose="020B0503020204020204" pitchFamily="34" charset="-122"/>
              </a:rPr>
              <a:t>文档转化成文本格式的，然后将转化后的内容交给</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Lucene</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进行索引，然后把创建好的索引文件保存到</a:t>
            </a:r>
            <a:r>
              <a:rPr lang="zh-CN" altLang="zh-CN" dirty="0">
                <a:solidFill>
                  <a:srgbClr val="FF0000"/>
                </a:solidFill>
                <a:latin typeface="微软雅黑" panose="020B0503020204020204" pitchFamily="34" charset="-122"/>
                <a:ea typeface="微软雅黑" panose="020B0503020204020204" pitchFamily="34" charset="-122"/>
              </a:rPr>
              <a:t>磁盘</a:t>
            </a:r>
            <a:r>
              <a:rPr lang="zh-CN" altLang="zh-CN" dirty="0">
                <a:latin typeface="微软雅黑" panose="020B0503020204020204" pitchFamily="34" charset="-122"/>
                <a:ea typeface="微软雅黑" panose="020B0503020204020204" pitchFamily="34" charset="-122"/>
              </a:rPr>
              <a:t>或者</a:t>
            </a:r>
            <a:r>
              <a:rPr lang="zh-CN" altLang="zh-CN" dirty="0">
                <a:solidFill>
                  <a:srgbClr val="FF0000"/>
                </a:solidFill>
                <a:latin typeface="微软雅黑" panose="020B0503020204020204" pitchFamily="34" charset="-122"/>
                <a:ea typeface="微软雅黑" panose="020B0503020204020204" pitchFamily="34" charset="-122"/>
              </a:rPr>
              <a:t>内存</a:t>
            </a:r>
            <a:r>
              <a:rPr lang="zh-CN" altLang="zh-CN" dirty="0">
                <a:latin typeface="微软雅黑" panose="020B0503020204020204" pitchFamily="34" charset="-122"/>
                <a:ea typeface="微软雅黑" panose="020B0503020204020204" pitchFamily="34" charset="-122"/>
              </a:rPr>
              <a:t>中，最后根据用户输入的查询条件在索引文件上进行查询。不指定要索引的文档的格式也使</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Lucene</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能够</a:t>
            </a:r>
            <a:r>
              <a:rPr lang="zh-CN" altLang="zh-CN" dirty="0">
                <a:solidFill>
                  <a:srgbClr val="FF0000"/>
                </a:solidFill>
                <a:latin typeface="微软雅黑" panose="020B0503020204020204" pitchFamily="34" charset="-122"/>
                <a:ea typeface="微软雅黑" panose="020B0503020204020204" pitchFamily="34" charset="-122"/>
              </a:rPr>
              <a:t>几乎适用于所有的搜索应用程序</a:t>
            </a:r>
            <a:r>
              <a:rPr lang="zh-CN" altLang="zh-CN" dirty="0" smtClean="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rot="20974871">
            <a:off x="385763" y="444500"/>
            <a:ext cx="1349375" cy="263525"/>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 name="文本框 5"/>
          <p:cNvSpPr>
            <a:spLocks noChangeArrowheads="1"/>
          </p:cNvSpPr>
          <p:nvPr/>
        </p:nvSpPr>
        <p:spPr bwMode="auto">
          <a:xfrm>
            <a:off x="319088" y="111125"/>
            <a:ext cx="5182302"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defRPr/>
            </a:pPr>
            <a:r>
              <a:rPr lang="zh-CN" altLang="en-US" sz="4050" dirty="0" smtClean="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rPr>
              <a:t>工作方式</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endParaRPr>
          </a:p>
        </p:txBody>
      </p:sp>
      <p:sp>
        <p:nvSpPr>
          <p:cNvPr id="6" name="矩形 14"/>
          <p:cNvSpPr>
            <a:spLocks noChangeArrowheads="1"/>
          </p:cNvSpPr>
          <p:nvPr/>
        </p:nvSpPr>
        <p:spPr bwMode="auto">
          <a:xfrm>
            <a:off x="0" y="858838"/>
            <a:ext cx="12192000" cy="45719"/>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Tree>
    <p:extLst>
      <p:ext uri="{BB962C8B-B14F-4D97-AF65-F5344CB8AC3E}">
        <p14:creationId xmlns:p14="http://schemas.microsoft.com/office/powerpoint/2010/main" val="2416295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 1. 搜索应用程序和 Lucene 之间的关系"/>
          <p:cNvPicPr/>
          <p:nvPr/>
        </p:nvPicPr>
        <p:blipFill>
          <a:blip r:embed="rId3">
            <a:extLst>
              <a:ext uri="{28A0092B-C50C-407E-A947-70E740481C1C}">
                <a14:useLocalDpi xmlns:a14="http://schemas.microsoft.com/office/drawing/2010/main" val="0"/>
              </a:ext>
            </a:extLst>
          </a:blip>
          <a:srcRect/>
          <a:stretch>
            <a:fillRect/>
          </a:stretch>
        </p:blipFill>
        <p:spPr bwMode="auto">
          <a:xfrm>
            <a:off x="2528950" y="1229195"/>
            <a:ext cx="7134099" cy="5344252"/>
          </a:xfrm>
          <a:prstGeom prst="rect">
            <a:avLst/>
          </a:prstGeom>
          <a:noFill/>
          <a:ln>
            <a:noFill/>
          </a:ln>
        </p:spPr>
      </p:pic>
      <p:sp>
        <p:nvSpPr>
          <p:cNvPr id="3" name="矩形 6"/>
          <p:cNvSpPr>
            <a:spLocks noChangeArrowheads="1"/>
          </p:cNvSpPr>
          <p:nvPr/>
        </p:nvSpPr>
        <p:spPr bwMode="auto">
          <a:xfrm rot="20974871">
            <a:off x="385763" y="444500"/>
            <a:ext cx="1349375" cy="263525"/>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 name="文本框 5"/>
          <p:cNvSpPr>
            <a:spLocks noChangeArrowheads="1"/>
          </p:cNvSpPr>
          <p:nvPr/>
        </p:nvSpPr>
        <p:spPr bwMode="auto">
          <a:xfrm>
            <a:off x="319088" y="111125"/>
            <a:ext cx="5182302"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defRPr/>
            </a:pPr>
            <a:r>
              <a:rPr lang="zh-CN" altLang="en-US" sz="4050" dirty="0" smtClean="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rPr>
              <a:t>工作方式</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endParaRPr>
          </a:p>
        </p:txBody>
      </p:sp>
      <p:sp>
        <p:nvSpPr>
          <p:cNvPr id="6" name="矩形 14"/>
          <p:cNvSpPr>
            <a:spLocks noChangeArrowheads="1"/>
          </p:cNvSpPr>
          <p:nvPr/>
        </p:nvSpPr>
        <p:spPr bwMode="auto">
          <a:xfrm>
            <a:off x="0" y="858838"/>
            <a:ext cx="12192000" cy="45719"/>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Tree>
    <p:extLst>
      <p:ext uri="{BB962C8B-B14F-4D97-AF65-F5344CB8AC3E}">
        <p14:creationId xmlns:p14="http://schemas.microsoft.com/office/powerpoint/2010/main" val="231723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795645"/>
            <a:ext cx="5697583" cy="4351338"/>
          </a:xfrm>
        </p:spPr>
        <p:txBody>
          <a:bodyPr/>
          <a:lstStyle/>
          <a:p>
            <a:pPr>
              <a:lnSpc>
                <a:spcPct val="150000"/>
              </a:lnSpc>
            </a:pPr>
            <a:r>
              <a:rPr lang="zh-CN" altLang="en-US" sz="2600" dirty="0" smtClean="0">
                <a:latin typeface="微软雅黑" panose="020B0503020204020204" pitchFamily="34" charset="-122"/>
                <a:ea typeface="微软雅黑" panose="020B0503020204020204" pitchFamily="34" charset="-122"/>
              </a:rPr>
              <a:t>功能：索引</a:t>
            </a:r>
            <a:r>
              <a:rPr lang="zh-CN" altLang="en-US" sz="2600" dirty="0">
                <a:latin typeface="微软雅黑" panose="020B0503020204020204" pitchFamily="34" charset="-122"/>
                <a:ea typeface="微软雅黑" panose="020B0503020204020204" pitchFamily="34" charset="-122"/>
              </a:rPr>
              <a:t>，使用索引可快速访问数据库表中的特定信息</a:t>
            </a:r>
            <a:r>
              <a:rPr lang="zh-CN" altLang="en-US" sz="2600" dirty="0" smtClean="0">
                <a:latin typeface="微软雅黑" panose="020B0503020204020204" pitchFamily="34" charset="-122"/>
                <a:ea typeface="微软雅黑" panose="020B0503020204020204" pitchFamily="34" charset="-122"/>
              </a:rPr>
              <a:t>。</a:t>
            </a:r>
            <a:endParaRPr lang="en-US" altLang="zh-CN" sz="2600" dirty="0" smtClean="0">
              <a:latin typeface="微软雅黑" panose="020B0503020204020204" pitchFamily="34" charset="-122"/>
              <a:ea typeface="微软雅黑" panose="020B0503020204020204" pitchFamily="34" charset="-122"/>
            </a:endParaRPr>
          </a:p>
          <a:p>
            <a:pPr>
              <a:lnSpc>
                <a:spcPct val="150000"/>
              </a:lnSpc>
            </a:pPr>
            <a:r>
              <a:rPr lang="zh-CN" altLang="en-US" sz="2600" dirty="0" smtClean="0">
                <a:latin typeface="微软雅黑" panose="020B0503020204020204" pitchFamily="34" charset="-122"/>
                <a:ea typeface="微软雅黑" panose="020B0503020204020204" pitchFamily="34" charset="-122"/>
              </a:rPr>
              <a:t>结构：索引</a:t>
            </a:r>
            <a:r>
              <a:rPr lang="zh-CN" altLang="en-US" sz="2600" dirty="0">
                <a:latin typeface="微软雅黑" panose="020B0503020204020204" pitchFamily="34" charset="-122"/>
                <a:ea typeface="微软雅黑" panose="020B0503020204020204" pitchFamily="34" charset="-122"/>
              </a:rPr>
              <a:t>是一个单独的、物理的数据库结构，它是某个表中一列或若干列值的集合和相应的指向表中物理标识这些值的数据页的</a:t>
            </a:r>
            <a:r>
              <a:rPr lang="zh-CN" altLang="en-US" sz="2600" dirty="0" smtClean="0">
                <a:latin typeface="微软雅黑" panose="020B0503020204020204" pitchFamily="34" charset="-122"/>
                <a:ea typeface="微软雅黑" panose="020B0503020204020204" pitchFamily="34" charset="-122"/>
              </a:rPr>
              <a:t>逻辑指针清单</a:t>
            </a:r>
            <a:r>
              <a:rPr lang="zh-CN" altLang="en-US" sz="2600" dirty="0">
                <a:latin typeface="微软雅黑" panose="020B0503020204020204" pitchFamily="34" charset="-122"/>
                <a:ea typeface="微软雅黑" panose="020B0503020204020204" pitchFamily="34" charset="-122"/>
              </a:rPr>
              <a:t>。</a:t>
            </a:r>
            <a:endParaRPr lang="en-US" altLang="zh-CN" sz="2600" dirty="0">
              <a:latin typeface="微软雅黑" panose="020B0503020204020204" pitchFamily="34" charset="-122"/>
              <a:ea typeface="微软雅黑" panose="020B0503020204020204" pitchFamily="34" charset="-122"/>
            </a:endParaRPr>
          </a:p>
          <a:p>
            <a:pPr indent="720000">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rot="20974871">
            <a:off x="385763" y="444500"/>
            <a:ext cx="1349375" cy="263525"/>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 name="文本框 5"/>
          <p:cNvSpPr>
            <a:spLocks noChangeArrowheads="1"/>
          </p:cNvSpPr>
          <p:nvPr/>
        </p:nvSpPr>
        <p:spPr bwMode="auto">
          <a:xfrm>
            <a:off x="319088" y="111125"/>
            <a:ext cx="5182302"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defRPr/>
            </a:pPr>
            <a:r>
              <a:rPr lang="zh-CN" altLang="en-US" sz="4050" dirty="0" smtClean="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rPr>
              <a:t>索引和搜索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endParaRPr>
          </a:p>
        </p:txBody>
      </p:sp>
      <p:sp>
        <p:nvSpPr>
          <p:cNvPr id="6" name="矩形 14"/>
          <p:cNvSpPr>
            <a:spLocks noChangeArrowheads="1"/>
          </p:cNvSpPr>
          <p:nvPr/>
        </p:nvSpPr>
        <p:spPr bwMode="auto">
          <a:xfrm>
            <a:off x="0" y="858838"/>
            <a:ext cx="12192000" cy="45719"/>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1595" y="1795645"/>
            <a:ext cx="5430405" cy="4064318"/>
          </a:xfrm>
          <a:prstGeom prst="rect">
            <a:avLst/>
          </a:prstGeom>
        </p:spPr>
      </p:pic>
    </p:spTree>
    <p:extLst>
      <p:ext uri="{BB962C8B-B14F-4D97-AF65-F5344CB8AC3E}">
        <p14:creationId xmlns:p14="http://schemas.microsoft.com/office/powerpoint/2010/main" val="617624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zh-CN" dirty="0">
                <a:latin typeface="微软雅黑" panose="020B0503020204020204" pitchFamily="34" charset="-122"/>
                <a:ea typeface="微软雅黑" panose="020B0503020204020204" pitchFamily="34" charset="-122"/>
              </a:rPr>
              <a:t>索引是现代搜索引擎的核心，建立索引的过程就是把源数据处理成非常方便查询的索引文件的过程</a:t>
            </a:r>
            <a:r>
              <a:rPr lang="zh-CN"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zh-CN" dirty="0" smtClean="0">
                <a:latin typeface="微软雅黑" panose="020B0503020204020204" pitchFamily="34" charset="-122"/>
                <a:ea typeface="微软雅黑" panose="020B0503020204020204" pitchFamily="34" charset="-122"/>
              </a:rPr>
              <a:t>索引能够</a:t>
            </a:r>
            <a:r>
              <a:rPr lang="zh-CN" altLang="zh-CN" dirty="0">
                <a:latin typeface="微软雅黑" panose="020B0503020204020204" pitchFamily="34" charset="-122"/>
                <a:ea typeface="微软雅黑" panose="020B0503020204020204" pitchFamily="34" charset="-122"/>
              </a:rPr>
              <a:t>使你快速的随机访问存储在索引中的</a:t>
            </a:r>
            <a:r>
              <a:rPr lang="zh-CN" altLang="zh-CN" dirty="0" smtClean="0">
                <a:latin typeface="微软雅黑" panose="020B0503020204020204" pitchFamily="34" charset="-122"/>
                <a:ea typeface="微软雅黑" panose="020B0503020204020204" pitchFamily="34" charset="-122"/>
              </a:rPr>
              <a:t>关键词</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err="1">
                <a:latin typeface="微软雅黑" panose="020B0503020204020204" pitchFamily="34" charset="-122"/>
                <a:ea typeface="微软雅黑" panose="020B0503020204020204" pitchFamily="34" charset="-122"/>
              </a:rPr>
              <a:t>Lucene</a:t>
            </a:r>
            <a:r>
              <a:rPr lang="en-US" altLang="zh-CN" dirty="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采用</a:t>
            </a:r>
            <a:r>
              <a:rPr lang="zh-CN" altLang="en-US" dirty="0">
                <a:latin typeface="微软雅黑" panose="020B0503020204020204" pitchFamily="34" charset="-122"/>
                <a:ea typeface="微软雅黑" panose="020B0503020204020204" pitchFamily="34" charset="-122"/>
              </a:rPr>
              <a:t>了</a:t>
            </a:r>
            <a:r>
              <a:rPr lang="zh-CN" altLang="zh-CN" dirty="0" smtClean="0">
                <a:latin typeface="微软雅黑" panose="020B0503020204020204" pitchFamily="34" charset="-122"/>
                <a:ea typeface="微软雅黑" panose="020B0503020204020204" pitchFamily="34" charset="-122"/>
              </a:rPr>
              <a:t>一</a:t>
            </a:r>
            <a:r>
              <a:rPr lang="zh-CN" altLang="zh-CN" dirty="0">
                <a:latin typeface="微软雅黑" panose="020B0503020204020204" pitchFamily="34" charset="-122"/>
                <a:ea typeface="微软雅黑" panose="020B0503020204020204" pitchFamily="34" charset="-122"/>
              </a:rPr>
              <a:t>种称为倒排索引（</a:t>
            </a:r>
            <a:r>
              <a:rPr lang="en-US" altLang="zh-CN" dirty="0">
                <a:latin typeface="微软雅黑" panose="020B0503020204020204" pitchFamily="34" charset="-122"/>
                <a:ea typeface="微软雅黑" panose="020B0503020204020204" pitchFamily="34" charset="-122"/>
              </a:rPr>
              <a:t>inverted index</a:t>
            </a:r>
            <a:r>
              <a:rPr lang="zh-CN" altLang="zh-CN" dirty="0">
                <a:latin typeface="微软雅黑" panose="020B0503020204020204" pitchFamily="34" charset="-122"/>
                <a:ea typeface="微软雅黑" panose="020B0503020204020204" pitchFamily="34" charset="-122"/>
              </a:rPr>
              <a:t>）的机制。</a:t>
            </a:r>
            <a:endParaRPr lang="zh-CN" altLang="en-US"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rot="20974871">
            <a:off x="385763" y="444500"/>
            <a:ext cx="1349375" cy="263525"/>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 name="文本框 5"/>
          <p:cNvSpPr>
            <a:spLocks noChangeArrowheads="1"/>
          </p:cNvSpPr>
          <p:nvPr/>
        </p:nvSpPr>
        <p:spPr bwMode="auto">
          <a:xfrm>
            <a:off x="319088" y="111125"/>
            <a:ext cx="5182302"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defRPr/>
            </a:pPr>
            <a:r>
              <a:rPr lang="zh-CN" altLang="en-US" sz="4050" dirty="0" smtClean="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rPr>
              <a:t>索引和搜索</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endParaRPr>
          </a:p>
        </p:txBody>
      </p:sp>
      <p:sp>
        <p:nvSpPr>
          <p:cNvPr id="6" name="矩形 14"/>
          <p:cNvSpPr>
            <a:spLocks noChangeArrowheads="1"/>
          </p:cNvSpPr>
          <p:nvPr/>
        </p:nvSpPr>
        <p:spPr bwMode="auto">
          <a:xfrm>
            <a:off x="0" y="858838"/>
            <a:ext cx="12192000" cy="45719"/>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Tree>
    <p:extLst>
      <p:ext uri="{BB962C8B-B14F-4D97-AF65-F5344CB8AC3E}">
        <p14:creationId xmlns:p14="http://schemas.microsoft.com/office/powerpoint/2010/main" val="2047343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02228"/>
            <a:ext cx="10515600" cy="4709886"/>
          </a:xfrm>
        </p:spPr>
        <p:txBody>
          <a:bodyPr>
            <a:noAutofit/>
          </a:bodyPr>
          <a:lstStyle/>
          <a:p>
            <a:pPr>
              <a:lnSpc>
                <a:spcPct val="100000"/>
              </a:lnSpc>
            </a:pPr>
            <a:r>
              <a:rPr lang="en-US" altLang="zh-CN" dirty="0">
                <a:latin typeface="微软雅黑" panose="020B0503020204020204" pitchFamily="34" charset="-122"/>
                <a:ea typeface="微软雅黑" panose="020B0503020204020204" pitchFamily="34" charset="-122"/>
              </a:rPr>
              <a:t>Package: </a:t>
            </a:r>
            <a:r>
              <a:rPr lang="en-US" altLang="zh-CN" dirty="0" err="1">
                <a:latin typeface="微软雅黑" panose="020B0503020204020204" pitchFamily="34" charset="-122"/>
                <a:ea typeface="微软雅黑" panose="020B0503020204020204" pitchFamily="34" charset="-122"/>
              </a:rPr>
              <a:t>org.apache.lucene.document</a:t>
            </a:r>
            <a:endParaRPr lang="en-US" altLang="zh-CN" dirty="0">
              <a:latin typeface="微软雅黑" panose="020B0503020204020204" pitchFamily="34" charset="-122"/>
              <a:ea typeface="微软雅黑" panose="020B0503020204020204" pitchFamily="34" charset="-122"/>
            </a:endParaRPr>
          </a:p>
          <a:p>
            <a:pPr marL="230400" indent="0">
              <a:lnSpc>
                <a:spcPct val="100000"/>
              </a:lnSpc>
              <a:buNone/>
            </a:pPr>
            <a:r>
              <a:rPr lang="zh-CN" altLang="zh-CN" dirty="0" smtClean="0">
                <a:latin typeface="微软雅黑" panose="020B0503020204020204" pitchFamily="34" charset="-122"/>
                <a:ea typeface="微软雅黑" panose="020B0503020204020204" pitchFamily="34" charset="-122"/>
              </a:rPr>
              <a:t>提供</a:t>
            </a:r>
            <a:r>
              <a:rPr lang="zh-CN" altLang="zh-CN" dirty="0">
                <a:latin typeface="微软雅黑" panose="020B0503020204020204" pitchFamily="34" charset="-122"/>
                <a:ea typeface="微软雅黑" panose="020B0503020204020204" pitchFamily="34" charset="-122"/>
              </a:rPr>
              <a:t>封装</a:t>
            </a:r>
            <a:r>
              <a:rPr lang="zh-CN" altLang="en-US" dirty="0">
                <a:latin typeface="微软雅黑" panose="020B0503020204020204" pitchFamily="34" charset="-122"/>
                <a:ea typeface="微软雅黑" panose="020B0503020204020204" pitchFamily="34" charset="-122"/>
              </a:rPr>
              <a:t>待</a:t>
            </a:r>
            <a:r>
              <a:rPr lang="zh-CN" altLang="zh-CN" dirty="0">
                <a:latin typeface="微软雅黑" panose="020B0503020204020204" pitchFamily="34" charset="-122"/>
                <a:ea typeface="微软雅黑" panose="020B0503020204020204" pitchFamily="34" charset="-122"/>
              </a:rPr>
              <a:t>索引文档的类，</a:t>
            </a:r>
            <a:r>
              <a:rPr lang="zh-CN" altLang="en-US" dirty="0">
                <a:latin typeface="微软雅黑" panose="020B0503020204020204" pitchFamily="34" charset="-122"/>
                <a:ea typeface="微软雅黑" panose="020B0503020204020204" pitchFamily="34" charset="-122"/>
              </a:rPr>
              <a:t>将文档</a:t>
            </a:r>
            <a:r>
              <a:rPr lang="zh-CN" altLang="zh-CN" dirty="0">
                <a:latin typeface="微软雅黑" panose="020B0503020204020204" pitchFamily="34" charset="-122"/>
                <a:ea typeface="微软雅黑" panose="020B0503020204020204" pitchFamily="34" charset="-122"/>
              </a:rPr>
              <a:t>封装成</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 Document </a:t>
            </a:r>
            <a:r>
              <a:rPr lang="zh-CN" altLang="zh-CN" dirty="0">
                <a:latin typeface="微软雅黑" panose="020B0503020204020204" pitchFamily="34" charset="-122"/>
                <a:ea typeface="微软雅黑" panose="020B0503020204020204" pitchFamily="34" charset="-122"/>
              </a:rPr>
              <a:t>对象。</a:t>
            </a:r>
            <a:endParaRPr lang="en-US" altLang="zh-CN" dirty="0">
              <a:latin typeface="微软雅黑" panose="020B0503020204020204" pitchFamily="34" charset="-122"/>
              <a:ea typeface="微软雅黑" panose="020B0503020204020204" pitchFamily="34" charset="-122"/>
            </a:endParaRPr>
          </a:p>
          <a:p>
            <a:pPr>
              <a:lnSpc>
                <a:spcPct val="100000"/>
              </a:lnSpc>
            </a:pPr>
            <a:r>
              <a:rPr lang="en-US" altLang="zh-CN" dirty="0">
                <a:latin typeface="微软雅黑" panose="020B0503020204020204" pitchFamily="34" charset="-122"/>
                <a:ea typeface="微软雅黑" panose="020B0503020204020204" pitchFamily="34" charset="-122"/>
              </a:rPr>
              <a:t>Package: </a:t>
            </a:r>
            <a:r>
              <a:rPr lang="en-US" altLang="zh-CN" dirty="0" err="1">
                <a:latin typeface="微软雅黑" panose="020B0503020204020204" pitchFamily="34" charset="-122"/>
                <a:ea typeface="微软雅黑" panose="020B0503020204020204" pitchFamily="34" charset="-122"/>
              </a:rPr>
              <a:t>org.apache.lucene.analysis</a:t>
            </a:r>
            <a:endParaRPr lang="en-US" altLang="zh-CN" dirty="0">
              <a:latin typeface="微软雅黑" panose="020B0503020204020204" pitchFamily="34" charset="-122"/>
              <a:ea typeface="微软雅黑" panose="020B0503020204020204" pitchFamily="34" charset="-122"/>
            </a:endParaRPr>
          </a:p>
          <a:p>
            <a:pPr marL="230400" indent="0">
              <a:lnSpc>
                <a:spcPct val="100000"/>
              </a:lnSpc>
              <a:buNone/>
            </a:pPr>
            <a:r>
              <a:rPr lang="zh-CN" altLang="zh-CN" dirty="0" smtClean="0">
                <a:latin typeface="微软雅黑" panose="020B0503020204020204" pitchFamily="34" charset="-122"/>
                <a:ea typeface="微软雅黑" panose="020B0503020204020204" pitchFamily="34" charset="-122"/>
              </a:rPr>
              <a:t>对</a:t>
            </a:r>
            <a:r>
              <a:rPr lang="zh-CN" altLang="zh-CN" dirty="0">
                <a:latin typeface="微软雅黑" panose="020B0503020204020204" pitchFamily="34" charset="-122"/>
                <a:ea typeface="微软雅黑" panose="020B0503020204020204" pitchFamily="34" charset="-122"/>
              </a:rPr>
              <a:t>文档进行分词</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00000"/>
              </a:lnSpc>
            </a:pPr>
            <a:r>
              <a:rPr lang="en-US" altLang="zh-CN" dirty="0">
                <a:latin typeface="微软雅黑" panose="020B0503020204020204" pitchFamily="34" charset="-122"/>
                <a:ea typeface="微软雅黑" panose="020B0503020204020204" pitchFamily="34" charset="-122"/>
              </a:rPr>
              <a:t>Package: </a:t>
            </a:r>
            <a:r>
              <a:rPr lang="en-US" altLang="zh-CN" dirty="0" err="1">
                <a:latin typeface="微软雅黑" panose="020B0503020204020204" pitchFamily="34" charset="-122"/>
                <a:ea typeface="微软雅黑" panose="020B0503020204020204" pitchFamily="34" charset="-122"/>
              </a:rPr>
              <a:t>org.apache.lucene.index</a:t>
            </a:r>
            <a:endParaRPr lang="en-US" altLang="zh-CN" dirty="0">
              <a:latin typeface="微软雅黑" panose="020B0503020204020204" pitchFamily="34" charset="-122"/>
              <a:ea typeface="微软雅黑" panose="020B0503020204020204" pitchFamily="34" charset="-122"/>
            </a:endParaRPr>
          </a:p>
          <a:p>
            <a:pPr marL="230400" indent="0">
              <a:lnSpc>
                <a:spcPct val="100000"/>
              </a:lnSpc>
              <a:buNone/>
            </a:pPr>
            <a:r>
              <a:rPr lang="zh-CN" altLang="zh-CN" dirty="0" smtClean="0">
                <a:latin typeface="微软雅黑" panose="020B0503020204020204" pitchFamily="34" charset="-122"/>
                <a:ea typeface="微软雅黑" panose="020B0503020204020204" pitchFamily="34" charset="-122"/>
              </a:rPr>
              <a:t>协助</a:t>
            </a:r>
            <a:r>
              <a:rPr lang="zh-CN" altLang="zh-CN" dirty="0">
                <a:latin typeface="微软雅黑" panose="020B0503020204020204" pitchFamily="34" charset="-122"/>
                <a:ea typeface="微软雅黑" panose="020B0503020204020204" pitchFamily="34" charset="-122"/>
              </a:rPr>
              <a:t>创建索引以及对创建好的索引进行更新。</a:t>
            </a:r>
            <a:endParaRPr lang="en-US" altLang="zh-CN" dirty="0">
              <a:latin typeface="微软雅黑" panose="020B0503020204020204" pitchFamily="34" charset="-122"/>
              <a:ea typeface="微软雅黑" panose="020B0503020204020204" pitchFamily="34" charset="-122"/>
            </a:endParaRPr>
          </a:p>
          <a:p>
            <a:pPr>
              <a:lnSpc>
                <a:spcPct val="100000"/>
              </a:lnSpc>
            </a:pPr>
            <a:r>
              <a:rPr lang="en-US" altLang="zh-CN" dirty="0">
                <a:latin typeface="微软雅黑" panose="020B0503020204020204" pitchFamily="34" charset="-122"/>
                <a:ea typeface="微软雅黑" panose="020B0503020204020204" pitchFamily="34" charset="-122"/>
              </a:rPr>
              <a:t>Package: </a:t>
            </a:r>
            <a:r>
              <a:rPr lang="en-US" altLang="zh-CN" dirty="0" err="1">
                <a:latin typeface="微软雅黑" panose="020B0503020204020204" pitchFamily="34" charset="-122"/>
                <a:ea typeface="微软雅黑" panose="020B0503020204020204" pitchFamily="34" charset="-122"/>
              </a:rPr>
              <a:t>org.apache.lucene.search</a:t>
            </a:r>
            <a:endParaRPr lang="en-US" altLang="zh-CN" dirty="0">
              <a:latin typeface="微软雅黑" panose="020B0503020204020204" pitchFamily="34" charset="-122"/>
              <a:ea typeface="微软雅黑" panose="020B0503020204020204" pitchFamily="34" charset="-122"/>
            </a:endParaRPr>
          </a:p>
          <a:p>
            <a:pPr marL="230400" indent="0">
              <a:lnSpc>
                <a:spcPct val="100000"/>
              </a:lnSpc>
              <a:buNone/>
            </a:pPr>
            <a:r>
              <a:rPr lang="zh-CN" altLang="zh-CN" dirty="0" smtClean="0">
                <a:latin typeface="微软雅黑" panose="020B0503020204020204" pitchFamily="34" charset="-122"/>
                <a:ea typeface="微软雅黑" panose="020B0503020204020204" pitchFamily="34" charset="-122"/>
              </a:rPr>
              <a:t>在</a:t>
            </a:r>
            <a:r>
              <a:rPr lang="zh-CN" altLang="zh-CN" dirty="0">
                <a:latin typeface="微软雅黑" panose="020B0503020204020204" pitchFamily="34" charset="-122"/>
                <a:ea typeface="微软雅黑" panose="020B0503020204020204" pitchFamily="34" charset="-122"/>
              </a:rPr>
              <a:t>建立好的索引上进行搜索</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rot="20974871">
            <a:off x="385763" y="444500"/>
            <a:ext cx="1349375" cy="263525"/>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 name="文本框 5"/>
          <p:cNvSpPr>
            <a:spLocks noChangeArrowheads="1"/>
          </p:cNvSpPr>
          <p:nvPr/>
        </p:nvSpPr>
        <p:spPr bwMode="auto">
          <a:xfrm>
            <a:off x="319088" y="111125"/>
            <a:ext cx="5182302"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defRPr/>
            </a:pPr>
            <a:r>
              <a:rPr lang="zh-CN" altLang="en-US" sz="4050" dirty="0" smtClean="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rPr>
              <a:t>软件包形式</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endParaRPr>
          </a:p>
        </p:txBody>
      </p:sp>
      <p:sp>
        <p:nvSpPr>
          <p:cNvPr id="6" name="矩形 14"/>
          <p:cNvSpPr>
            <a:spLocks noChangeArrowheads="1"/>
          </p:cNvSpPr>
          <p:nvPr/>
        </p:nvSpPr>
        <p:spPr bwMode="auto">
          <a:xfrm>
            <a:off x="0" y="858838"/>
            <a:ext cx="12192000" cy="45719"/>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Tree>
    <p:extLst>
      <p:ext uri="{BB962C8B-B14F-4D97-AF65-F5344CB8AC3E}">
        <p14:creationId xmlns:p14="http://schemas.microsoft.com/office/powerpoint/2010/main" val="3068831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02228"/>
            <a:ext cx="10515600" cy="4709886"/>
          </a:xfrm>
        </p:spPr>
        <p:txBody>
          <a:bodyPr>
            <a:noAutofit/>
          </a:bodyPr>
          <a:lstStyle/>
          <a:p>
            <a:pPr>
              <a:lnSpc>
                <a:spcPct val="100000"/>
              </a:lnSpc>
            </a:pPr>
            <a:r>
              <a:rPr lang="zh-CN" altLang="en-US" dirty="0" smtClean="0">
                <a:latin typeface="微软雅黑" panose="020B0503020204020204" pitchFamily="34" charset="-122"/>
                <a:ea typeface="微软雅黑" panose="020B0503020204020204" pitchFamily="34" charset="-122"/>
              </a:rPr>
              <a:t>文本检索</a:t>
            </a:r>
            <a:endParaRPr lang="en-US" altLang="zh-CN" dirty="0" smtClean="0">
              <a:latin typeface="微软雅黑" panose="020B0503020204020204" pitchFamily="34" charset="-122"/>
              <a:ea typeface="微软雅黑" panose="020B0503020204020204" pitchFamily="34" charset="-122"/>
            </a:endParaRPr>
          </a:p>
          <a:p>
            <a:pPr lvl="1">
              <a:lnSpc>
                <a:spcPct val="100000"/>
              </a:lnSpc>
            </a:pPr>
            <a:r>
              <a:rPr lang="zh-CN" altLang="en-US" dirty="0" smtClean="0">
                <a:latin typeface="微软雅黑" panose="020B0503020204020204" pitchFamily="34" charset="-122"/>
                <a:ea typeface="微软雅黑" panose="020B0503020204020204" pitchFamily="34" charset="-122"/>
              </a:rPr>
              <a:t>根据关键词进行文本检索</a:t>
            </a:r>
            <a:endParaRPr lang="en-US" altLang="zh-CN" dirty="0" smtClean="0">
              <a:latin typeface="微软雅黑" panose="020B0503020204020204" pitchFamily="34" charset="-122"/>
              <a:ea typeface="微软雅黑" panose="020B0503020204020204" pitchFamily="34" charset="-122"/>
            </a:endParaRPr>
          </a:p>
          <a:p>
            <a:pPr>
              <a:lnSpc>
                <a:spcPct val="100000"/>
              </a:lnSpc>
            </a:pPr>
            <a:r>
              <a:rPr lang="zh-CN" altLang="en-US" dirty="0" smtClean="0">
                <a:latin typeface="微软雅黑" panose="020B0503020204020204" pitchFamily="34" charset="-122"/>
                <a:ea typeface="微软雅黑" panose="020B0503020204020204" pitchFamily="34" charset="-122"/>
              </a:rPr>
              <a:t>摘要生成</a:t>
            </a:r>
            <a:endParaRPr lang="en-US" altLang="zh-CN" dirty="0" smtClean="0">
              <a:latin typeface="微软雅黑" panose="020B0503020204020204" pitchFamily="34" charset="-122"/>
              <a:ea typeface="微软雅黑" panose="020B0503020204020204" pitchFamily="34" charset="-122"/>
            </a:endParaRPr>
          </a:p>
          <a:p>
            <a:pPr lvl="1">
              <a:lnSpc>
                <a:spcPct val="100000"/>
              </a:lnSpc>
            </a:pPr>
            <a:r>
              <a:rPr lang="zh-CN" altLang="en-US" dirty="0" smtClean="0">
                <a:latin typeface="微软雅黑" panose="020B0503020204020204" pitchFamily="34" charset="-122"/>
                <a:ea typeface="微软雅黑" panose="020B0503020204020204" pitchFamily="34" charset="-122"/>
              </a:rPr>
              <a:t>通过文本中出现的高频词，自动生成摘要</a:t>
            </a:r>
            <a:endParaRPr lang="en-US" altLang="zh-CN" dirty="0" smtClean="0">
              <a:latin typeface="微软雅黑" panose="020B0503020204020204" pitchFamily="34" charset="-122"/>
              <a:ea typeface="微软雅黑" panose="020B0503020204020204" pitchFamily="34" charset="-122"/>
            </a:endParaRPr>
          </a:p>
          <a:p>
            <a:pPr>
              <a:lnSpc>
                <a:spcPct val="100000"/>
              </a:lnSpc>
            </a:pPr>
            <a:r>
              <a:rPr lang="zh-CN" altLang="en-US" dirty="0">
                <a:latin typeface="微软雅黑" panose="020B0503020204020204" pitchFamily="34" charset="-122"/>
                <a:ea typeface="微软雅黑" panose="020B0503020204020204" pitchFamily="34" charset="-122"/>
              </a:rPr>
              <a:t>非</a:t>
            </a:r>
            <a:r>
              <a:rPr lang="zh-CN" altLang="en-US" dirty="0" smtClean="0">
                <a:latin typeface="微软雅黑" panose="020B0503020204020204" pitchFamily="34" charset="-122"/>
                <a:ea typeface="微软雅黑" panose="020B0503020204020204" pitchFamily="34" charset="-122"/>
              </a:rPr>
              <a:t>结构化数据管理</a:t>
            </a:r>
            <a:endParaRPr lang="en-US" altLang="zh-CN" dirty="0" smtClean="0">
              <a:latin typeface="微软雅黑" panose="020B0503020204020204" pitchFamily="34" charset="-122"/>
              <a:ea typeface="微软雅黑" panose="020B0503020204020204" pitchFamily="34" charset="-122"/>
            </a:endParaRPr>
          </a:p>
          <a:p>
            <a:pPr lvl="1">
              <a:lnSpc>
                <a:spcPct val="100000"/>
              </a:lnSpc>
            </a:pPr>
            <a:r>
              <a:rPr lang="zh-CN" altLang="en-US" dirty="0" smtClean="0">
                <a:latin typeface="微软雅黑" panose="020B0503020204020204" pitchFamily="34" charset="-122"/>
                <a:ea typeface="微软雅黑" panose="020B0503020204020204" pitchFamily="34" charset="-122"/>
              </a:rPr>
              <a:t>将非结构化数据转化成结构化数据，例如四面体结构，更加有效管理信息</a:t>
            </a:r>
            <a:endParaRPr lang="en-US" altLang="zh-CN"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rot="20974871">
            <a:off x="385763" y="444500"/>
            <a:ext cx="1349375" cy="263525"/>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 name="文本框 5"/>
          <p:cNvSpPr>
            <a:spLocks noChangeArrowheads="1"/>
          </p:cNvSpPr>
          <p:nvPr/>
        </p:nvSpPr>
        <p:spPr bwMode="auto">
          <a:xfrm>
            <a:off x="319088" y="111125"/>
            <a:ext cx="5182302"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defRPr/>
            </a:pPr>
            <a:r>
              <a:rPr lang="zh-CN" altLang="en-US" sz="4050" dirty="0" smtClean="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rPr>
              <a:t>解决问题</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endParaRPr>
          </a:p>
        </p:txBody>
      </p:sp>
      <p:sp>
        <p:nvSpPr>
          <p:cNvPr id="6" name="矩形 14"/>
          <p:cNvSpPr>
            <a:spLocks noChangeArrowheads="1"/>
          </p:cNvSpPr>
          <p:nvPr/>
        </p:nvSpPr>
        <p:spPr bwMode="auto">
          <a:xfrm>
            <a:off x="0" y="858838"/>
            <a:ext cx="12192000" cy="45719"/>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Tree>
    <p:extLst>
      <p:ext uri="{BB962C8B-B14F-4D97-AF65-F5344CB8AC3E}">
        <p14:creationId xmlns:p14="http://schemas.microsoft.com/office/powerpoint/2010/main" val="1393928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02228"/>
            <a:ext cx="10515600" cy="4990012"/>
          </a:xfrm>
        </p:spPr>
        <p:txBody>
          <a:bodyPr>
            <a:noAutofit/>
          </a:bodyPr>
          <a:lstStyle/>
          <a:p>
            <a:pPr>
              <a:lnSpc>
                <a:spcPct val="100000"/>
              </a:lnSpc>
            </a:pPr>
            <a:r>
              <a:rPr lang="zh-CN" altLang="en-US" dirty="0" smtClean="0">
                <a:latin typeface="微软雅黑" panose="020B0503020204020204" pitchFamily="34" charset="-122"/>
                <a:ea typeface="微软雅黑" panose="020B0503020204020204" pitchFamily="34" charset="-122"/>
              </a:rPr>
              <a:t>索引过程</a:t>
            </a:r>
            <a:endParaRPr lang="en-US" altLang="zh-CN" dirty="0" smtClean="0">
              <a:latin typeface="微软雅黑" panose="020B0503020204020204" pitchFamily="34" charset="-122"/>
              <a:ea typeface="微软雅黑" panose="020B0503020204020204" pitchFamily="34" charset="-122"/>
            </a:endParaRPr>
          </a:p>
          <a:p>
            <a:pPr lvl="1">
              <a:lnSpc>
                <a:spcPct val="100000"/>
              </a:lnSpc>
            </a:pPr>
            <a:r>
              <a:rPr lang="zh-CN" altLang="en-US" dirty="0" smtClean="0">
                <a:latin typeface="微软雅黑" panose="020B0503020204020204" pitchFamily="34" charset="-122"/>
                <a:ea typeface="微软雅黑" panose="020B0503020204020204" pitchFamily="34" charset="-122"/>
              </a:rPr>
              <a:t>采用合理的编码方式，节省存储空间</a:t>
            </a:r>
            <a:endParaRPr lang="en-US" altLang="zh-CN" dirty="0" smtClean="0">
              <a:latin typeface="微软雅黑" panose="020B0503020204020204" pitchFamily="34" charset="-122"/>
              <a:ea typeface="微软雅黑" panose="020B0503020204020204" pitchFamily="34" charset="-122"/>
            </a:endParaRPr>
          </a:p>
          <a:p>
            <a:pPr>
              <a:lnSpc>
                <a:spcPct val="100000"/>
              </a:lnSpc>
            </a:pPr>
            <a:r>
              <a:rPr lang="zh-CN" altLang="en-US" dirty="0" smtClean="0">
                <a:latin typeface="微软雅黑" panose="020B0503020204020204" pitchFamily="34" charset="-122"/>
                <a:ea typeface="微软雅黑" panose="020B0503020204020204" pitchFamily="34" charset="-122"/>
              </a:rPr>
              <a:t>搜索过程</a:t>
            </a:r>
            <a:endParaRPr lang="en-US" altLang="zh-CN" dirty="0" smtClean="0">
              <a:latin typeface="微软雅黑" panose="020B0503020204020204" pitchFamily="34" charset="-122"/>
              <a:ea typeface="微软雅黑" panose="020B0503020204020204" pitchFamily="34" charset="-122"/>
            </a:endParaRPr>
          </a:p>
          <a:p>
            <a:pPr lvl="1">
              <a:lnSpc>
                <a:spcPct val="100000"/>
              </a:lnSpc>
            </a:pPr>
            <a:r>
              <a:rPr lang="zh-CN" altLang="en-US" dirty="0" smtClean="0">
                <a:latin typeface="微软雅黑" panose="020B0503020204020204" pitchFamily="34" charset="-122"/>
                <a:ea typeface="微软雅黑" panose="020B0503020204020204" pitchFamily="34" charset="-122"/>
              </a:rPr>
              <a:t>减低检索时间；改善匹配规则，增加准确性</a:t>
            </a:r>
            <a:endParaRPr lang="en-US" altLang="zh-CN" dirty="0" smtClean="0">
              <a:latin typeface="微软雅黑" panose="020B0503020204020204" pitchFamily="34" charset="-122"/>
              <a:ea typeface="微软雅黑" panose="020B0503020204020204" pitchFamily="34" charset="-122"/>
            </a:endParaRPr>
          </a:p>
          <a:p>
            <a:pPr>
              <a:lnSpc>
                <a:spcPct val="100000"/>
              </a:lnSpc>
            </a:pPr>
            <a:r>
              <a:rPr lang="zh-CN" altLang="en-US" dirty="0" smtClean="0">
                <a:latin typeface="微软雅黑" panose="020B0503020204020204" pitchFamily="34" charset="-122"/>
                <a:ea typeface="微软雅黑" panose="020B0503020204020204" pitchFamily="34" charset="-122"/>
              </a:rPr>
              <a:t>段合并</a:t>
            </a:r>
            <a:endParaRPr lang="en-US" altLang="zh-CN" dirty="0" smtClean="0">
              <a:latin typeface="微软雅黑" panose="020B0503020204020204" pitchFamily="34" charset="-122"/>
              <a:ea typeface="微软雅黑" panose="020B0503020204020204" pitchFamily="34" charset="-122"/>
            </a:endParaRPr>
          </a:p>
          <a:p>
            <a:pPr lvl="1">
              <a:lnSpc>
                <a:spcPct val="100000"/>
              </a:lnSpc>
            </a:pPr>
            <a:r>
              <a:rPr lang="zh-CN" altLang="en-US" dirty="0">
                <a:latin typeface="微软雅黑" panose="020B0503020204020204" pitchFamily="34" charset="-122"/>
                <a:ea typeface="微软雅黑" panose="020B0503020204020204" pitchFamily="34" charset="-122"/>
              </a:rPr>
              <a:t>适用于</a:t>
            </a:r>
            <a:r>
              <a:rPr lang="zh-CN" altLang="en-US" dirty="0" smtClean="0">
                <a:latin typeface="微软雅黑" panose="020B0503020204020204" pitchFamily="34" charset="-122"/>
                <a:ea typeface="微软雅黑" panose="020B0503020204020204" pitchFamily="34" charset="-122"/>
              </a:rPr>
              <a:t>分布式系统</a:t>
            </a:r>
            <a:endParaRPr lang="en-US" altLang="zh-CN" dirty="0" smtClean="0">
              <a:latin typeface="微软雅黑" panose="020B0503020204020204" pitchFamily="34" charset="-122"/>
              <a:ea typeface="微软雅黑" panose="020B0503020204020204" pitchFamily="34" charset="-122"/>
            </a:endParaRPr>
          </a:p>
          <a:p>
            <a:pPr>
              <a:lnSpc>
                <a:spcPct val="100000"/>
              </a:lnSpc>
            </a:pPr>
            <a:r>
              <a:rPr lang="zh-CN" altLang="en-US" dirty="0">
                <a:latin typeface="微软雅黑" panose="020B0503020204020204" pitchFamily="34" charset="-122"/>
                <a:ea typeface="微软雅黑" panose="020B0503020204020204" pitchFamily="34" charset="-122"/>
              </a:rPr>
              <a:t>分词</a:t>
            </a:r>
            <a:r>
              <a:rPr lang="zh-CN" altLang="en-US" dirty="0" smtClean="0">
                <a:latin typeface="微软雅黑" panose="020B0503020204020204" pitchFamily="34" charset="-122"/>
                <a:ea typeface="微软雅黑" panose="020B0503020204020204" pitchFamily="34" charset="-122"/>
              </a:rPr>
              <a:t>器</a:t>
            </a:r>
            <a:endParaRPr lang="en-US" altLang="zh-CN" dirty="0" smtClean="0">
              <a:latin typeface="微软雅黑" panose="020B0503020204020204" pitchFamily="34" charset="-122"/>
              <a:ea typeface="微软雅黑" panose="020B0503020204020204" pitchFamily="34" charset="-122"/>
            </a:endParaRPr>
          </a:p>
          <a:p>
            <a:pPr lvl="1">
              <a:lnSpc>
                <a:spcPct val="100000"/>
              </a:lnSpc>
            </a:pPr>
            <a:r>
              <a:rPr lang="zh-CN" altLang="en-US" dirty="0" smtClean="0">
                <a:latin typeface="微软雅黑" panose="020B0503020204020204" pitchFamily="34" charset="-122"/>
                <a:ea typeface="微软雅黑" panose="020B0503020204020204" pitchFamily="34" charset="-122"/>
              </a:rPr>
              <a:t>更加适用于中文分词</a:t>
            </a:r>
            <a:endParaRPr lang="en-US" altLang="zh-CN" dirty="0" smtClean="0">
              <a:latin typeface="微软雅黑" panose="020B0503020204020204" pitchFamily="34" charset="-122"/>
              <a:ea typeface="微软雅黑" panose="020B0503020204020204" pitchFamily="34" charset="-122"/>
            </a:endParaRPr>
          </a:p>
          <a:p>
            <a:pPr>
              <a:lnSpc>
                <a:spcPct val="100000"/>
              </a:lnSpc>
            </a:pPr>
            <a:r>
              <a:rPr lang="zh-CN" altLang="en-US" dirty="0" smtClean="0">
                <a:latin typeface="微软雅黑" panose="020B0503020204020204" pitchFamily="34" charset="-122"/>
                <a:ea typeface="微软雅黑" panose="020B0503020204020204" pitchFamily="34" charset="-122"/>
              </a:rPr>
              <a:t>安全性</a:t>
            </a:r>
            <a:endParaRPr lang="en-US" altLang="zh-CN" dirty="0" smtClean="0">
              <a:latin typeface="微软雅黑" panose="020B0503020204020204" pitchFamily="34" charset="-122"/>
              <a:ea typeface="微软雅黑" panose="020B0503020204020204" pitchFamily="34" charset="-122"/>
            </a:endParaRPr>
          </a:p>
          <a:p>
            <a:pPr lvl="1">
              <a:lnSpc>
                <a:spcPct val="100000"/>
              </a:lnSpc>
            </a:pPr>
            <a:r>
              <a:rPr lang="zh-CN" altLang="en-US" dirty="0" smtClean="0">
                <a:latin typeface="微软雅黑" panose="020B0503020204020204" pitchFamily="34" charset="-122"/>
                <a:ea typeface="微软雅黑" panose="020B0503020204020204" pitchFamily="34" charset="-122"/>
              </a:rPr>
              <a:t>对于索引进行加密，校检等</a:t>
            </a:r>
            <a:endParaRPr lang="en-US" altLang="zh-CN"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rot="20974871">
            <a:off x="385763" y="444500"/>
            <a:ext cx="1349375" cy="263525"/>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 name="文本框 5"/>
          <p:cNvSpPr>
            <a:spLocks noChangeArrowheads="1"/>
          </p:cNvSpPr>
          <p:nvPr/>
        </p:nvSpPr>
        <p:spPr bwMode="auto">
          <a:xfrm>
            <a:off x="319088" y="111125"/>
            <a:ext cx="5182302"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defRPr/>
            </a:pPr>
            <a:r>
              <a:rPr lang="zh-CN" altLang="en-US" sz="4050" dirty="0" smtClean="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rPr>
              <a:t>改进</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方正中等线简体" charset="-122"/>
            </a:endParaRPr>
          </a:p>
        </p:txBody>
      </p:sp>
      <p:sp>
        <p:nvSpPr>
          <p:cNvPr id="6" name="矩形 14"/>
          <p:cNvSpPr>
            <a:spLocks noChangeArrowheads="1"/>
          </p:cNvSpPr>
          <p:nvPr/>
        </p:nvSpPr>
        <p:spPr bwMode="auto">
          <a:xfrm>
            <a:off x="0" y="858838"/>
            <a:ext cx="12192000" cy="45719"/>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ndParaRPr>
          </a:p>
        </p:txBody>
      </p:sp>
    </p:spTree>
    <p:extLst>
      <p:ext uri="{BB962C8B-B14F-4D97-AF65-F5344CB8AC3E}">
        <p14:creationId xmlns:p14="http://schemas.microsoft.com/office/powerpoint/2010/main" val="26562899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761</Words>
  <Application>Microsoft Office PowerPoint</Application>
  <PresentationFormat>宽屏</PresentationFormat>
  <Paragraphs>107</Paragraphs>
  <Slides>17</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方正中等线简体</vt:lpstr>
      <vt:lpstr>宋体</vt:lpstr>
      <vt:lpstr>宋体-WinCharSetFFFF-H</vt:lpstr>
      <vt:lpstr>微软雅黑</vt:lpstr>
      <vt:lpstr>Arial</vt:lpstr>
      <vt:lpstr>Calibri</vt:lpstr>
      <vt:lpstr>Calibri Light</vt:lpstr>
      <vt:lpstr>Times New Roman</vt:lpstr>
      <vt:lpstr>Office 主题</vt:lpstr>
      <vt:lpstr>基于Lucene的分析与应用 项目计划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基于Lucene的分析与应用 项目计划</dc:title>
  <dc:creator>Young</dc:creator>
  <cp:lastModifiedBy>dell</cp:lastModifiedBy>
  <cp:revision>19</cp:revision>
  <dcterms:created xsi:type="dcterms:W3CDTF">2016-03-17T12:20:47Z</dcterms:created>
  <dcterms:modified xsi:type="dcterms:W3CDTF">2016-03-18T08:48:06Z</dcterms:modified>
</cp:coreProperties>
</file>