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5"/>
  </p:notesMasterIdLst>
  <p:sldIdLst>
    <p:sldId id="280" r:id="rId4"/>
    <p:sldId id="282" r:id="rId6"/>
    <p:sldId id="316" r:id="rId7"/>
    <p:sldId id="284" r:id="rId8"/>
    <p:sldId id="353" r:id="rId9"/>
    <p:sldId id="320" r:id="rId10"/>
    <p:sldId id="360" r:id="rId11"/>
    <p:sldId id="358" r:id="rId12"/>
    <p:sldId id="354" r:id="rId13"/>
    <p:sldId id="368" r:id="rId14"/>
    <p:sldId id="321" r:id="rId15"/>
    <p:sldId id="365" r:id="rId16"/>
    <p:sldId id="367" r:id="rId17"/>
    <p:sldId id="332" r:id="rId18"/>
    <p:sldId id="369" r:id="rId19"/>
    <p:sldId id="371" r:id="rId20"/>
    <p:sldId id="372" r:id="rId21"/>
    <p:sldId id="370" r:id="rId22"/>
    <p:sldId id="373" r:id="rId23"/>
    <p:sldId id="379" r:id="rId24"/>
    <p:sldId id="292" r:id="rId25"/>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2" autoAdjust="0"/>
    <p:restoredTop sz="80589" autoAdjust="0"/>
  </p:normalViewPr>
  <p:slideViewPr>
    <p:cSldViewPr snapToGrid="0" snapToObjects="1">
      <p:cViewPr varScale="1">
        <p:scale>
          <a:sx n="92" d="100"/>
          <a:sy n="92" d="100"/>
        </p:scale>
        <p:origin x="954" y="78"/>
      </p:cViewPr>
      <p:guideLst>
        <p:guide orient="horz" pos="2160"/>
        <p:guide pos="3834"/>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35DC29-DDAA-423A-A28B-AF44C4DCFC2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428E25-A374-47B0-9ACA-DD4102E8633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428E25-A374-47B0-9ACA-DD4102E8633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849511" y="-12701"/>
            <a:ext cx="10492980" cy="6858001"/>
          </a:xfrm>
          <a:prstGeom prst="rect">
            <a:avLst/>
          </a:prstGeom>
        </p:spPr>
      </p:pic>
      <p:sp>
        <p:nvSpPr>
          <p:cNvPr id="4" name="文本占位符 7"/>
          <p:cNvSpPr>
            <a:spLocks noGrp="1"/>
          </p:cNvSpPr>
          <p:nvPr>
            <p:ph type="body" sz="quarter" idx="10"/>
          </p:nvPr>
        </p:nvSpPr>
        <p:spPr>
          <a:xfrm>
            <a:off x="522699" y="2307026"/>
            <a:ext cx="11146607" cy="937764"/>
          </a:xfrm>
          <a:prstGeom prst="rect">
            <a:avLst/>
          </a:prstGeom>
          <a:ln w="12700" cmpd="sng">
            <a:noFill/>
          </a:ln>
        </p:spPr>
        <p:txBody>
          <a:bodyPr vert="horz" anchor="ctr"/>
          <a:lstStyle>
            <a:lvl1pPr marL="0" indent="0" algn="ctr">
              <a:buNone/>
              <a:defRPr sz="48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1"/>
          </p:nvPr>
        </p:nvSpPr>
        <p:spPr>
          <a:xfrm>
            <a:off x="3155231" y="3669185"/>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7" name="文本占位符 7"/>
          <p:cNvSpPr>
            <a:spLocks noGrp="1"/>
          </p:cNvSpPr>
          <p:nvPr>
            <p:ph type="body" sz="quarter" idx="12"/>
          </p:nvPr>
        </p:nvSpPr>
        <p:spPr>
          <a:xfrm>
            <a:off x="6742691" y="3669184"/>
            <a:ext cx="2294080" cy="549890"/>
          </a:xfrm>
          <a:prstGeom prst="rect">
            <a:avLst/>
          </a:prstGeom>
          <a:solidFill>
            <a:schemeClr val="bg1"/>
          </a:solidFill>
          <a:ln w="12700" cmpd="sng">
            <a:solidFill>
              <a:schemeClr val="tx1">
                <a:lumMod val="50000"/>
                <a:lumOff val="50000"/>
              </a:schemeClr>
            </a:solidFill>
          </a:ln>
        </p:spPr>
        <p:txBody>
          <a:bodyPr vert="horz" anchor="t"/>
          <a:lstStyle>
            <a:lvl1pPr marL="0" indent="0" algn="ctr">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8" name="文本占位符 7"/>
          <p:cNvSpPr>
            <a:spLocks noGrp="1"/>
          </p:cNvSpPr>
          <p:nvPr>
            <p:ph type="body" sz="quarter" idx="13"/>
          </p:nvPr>
        </p:nvSpPr>
        <p:spPr>
          <a:xfrm>
            <a:off x="3155231" y="4448647"/>
            <a:ext cx="5881540" cy="508364"/>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10" name="文本占位符 7"/>
          <p:cNvSpPr>
            <a:spLocks noGrp="1"/>
          </p:cNvSpPr>
          <p:nvPr>
            <p:ph type="body" sz="quarter" idx="14"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4" y="759873"/>
            <a:ext cx="646331" cy="369332"/>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标注</a:t>
            </a:r>
            <a:endParaRPr kumimoji="0" lang="zh-CN" altLang="en-US" sz="18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92" y="759875"/>
            <a:ext cx="1402001" cy="3453253"/>
          </a:xfrm>
          <a:prstGeom prst="rect">
            <a:avLst/>
          </a:prstGeom>
        </p:spPr>
        <p:txBody>
          <a:bodyPr wrap="square">
            <a:spAutoFit/>
          </a:bodyPr>
          <a:lstStyle/>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字体使用 </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行距</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背景图片出处</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声明</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3" y="759876"/>
            <a:ext cx="7074345" cy="4239879"/>
          </a:xfrm>
          <a:prstGeom prst="rect">
            <a:avLst/>
          </a:prstGeom>
        </p:spPr>
        <p:txBody>
          <a:bodyPr wrap="square">
            <a:spAutoFit/>
          </a:bodyPr>
          <a:lstStyle/>
          <a:p>
            <a:pPr marL="0" marR="0" lvl="0" indent="0" defTabSz="9137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英文 </a:t>
            </a:r>
            <a:r>
              <a:rPr kumimoji="0" lang="is-IS" altLang="zh-CN"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rPr>
              <a:t>Microsoft YaHei</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正文 </a:t>
            </a:r>
            <a:r>
              <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rPr>
              <a:t>1.3</a:t>
            </a: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en-US" altLang="zh-CN"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r>
              <a:rPr kumimoji="0" lang="en-US" altLang="zh-CN" sz="1400" b="0" i="0" u="none" strike="noStrike" kern="0" cap="none" spc="0" normalizeH="0" baseline="0" noProof="0" dirty="0" err="1">
                <a:ln>
                  <a:noFill/>
                </a:ln>
                <a:solidFill>
                  <a:srgbClr val="FFFFFF"/>
                </a:solidFill>
                <a:effectLst/>
                <a:uLnTx/>
                <a:uFillTx/>
                <a:latin typeface="Segoe UI Light" panose="020B0502040204020203"/>
                <a:ea typeface="微软雅黑" panose="020B0503020204020204" charset="-122"/>
                <a:cs typeface="Segoe UI Light" panose="020B0502040204020203"/>
              </a:rPr>
              <a:t>cn.bing.com</a:t>
            </a: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defTabSz="608965" eaLnBrk="1" fontAlgn="auto" latinLnBrk="0" hangingPunct="1">
              <a:lnSpc>
                <a:spcPct val="130000"/>
              </a:lnSpc>
              <a:spcBef>
                <a:spcPts val="0"/>
              </a:spcBef>
              <a:spcAft>
                <a:spcPts val="0"/>
              </a:spcAft>
              <a:buClrTx/>
              <a:buSzTx/>
              <a:buFontTx/>
              <a:buNone/>
              <a:defRPr/>
            </a:pPr>
            <a:endParaRPr kumimoji="0" lang="zh-CN" altLang="en-US" sz="1400" b="0" i="0" u="none" strike="noStrike" kern="0" cap="none" spc="0" normalizeH="0" baseline="0" noProof="0" dirty="0">
              <a:ln>
                <a:noFill/>
              </a:ln>
              <a:solidFill>
                <a:srgbClr val="FFFFFF"/>
              </a:solidFill>
              <a:effectLst/>
              <a:uLnTx/>
              <a:uFillTx/>
              <a:latin typeface="Segoe UI Light" panose="020B0502040204020203"/>
              <a:ea typeface="微软雅黑" panose="020B0503020204020204" charset="-122"/>
              <a:cs typeface="Segoe UI Light" panose="020B0502040204020203"/>
            </a:endParaRPr>
          </a:p>
          <a:p>
            <a:pPr marL="0" marR="0" lvl="0" indent="0" algn="l" defTabSz="608965"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6" y="182449"/>
            <a:ext cx="777777" cy="246221"/>
          </a:xfrm>
          <a:prstGeom prst="rect">
            <a:avLst/>
          </a:prstGeom>
        </p:spPr>
        <p:txBody>
          <a:bodyPr wrap="none">
            <a:spAutoFit/>
          </a:bodyPr>
          <a:lstStyle/>
          <a:p>
            <a:pPr marL="0" marR="0" lvl="0" indent="0" defTabSz="608965" eaLnBrk="1" fontAlgn="auto" latinLnBrk="0" hangingPunct="1">
              <a:lnSpc>
                <a:spcPct val="100000"/>
              </a:lnSpc>
              <a:spcBef>
                <a:spcPts val="0"/>
              </a:spcBef>
              <a:spcAft>
                <a:spcPts val="0"/>
              </a:spcAft>
              <a:buClrTx/>
              <a:buSzTx/>
              <a:buFontTx/>
              <a:buNone/>
              <a:defRPr/>
            </a:pPr>
            <a:r>
              <a:rPr kumimoji="1" lang="en-US" altLang="zh-CN"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rPr>
              <a:t>OfficePLUS</a:t>
            </a:r>
            <a:endParaRPr kumimoji="0" lang="zh-CN" altLang="en-US" sz="1000" b="0" i="0" u="none" strike="noStrike" kern="0" cap="none" spc="0" normalizeH="0" baseline="0" noProof="0" dirty="0">
              <a:ln>
                <a:noFill/>
              </a:ln>
              <a:solidFill>
                <a:prstClr val="white"/>
              </a:solidFill>
              <a:effectLst/>
              <a:uLnTx/>
              <a:uFillTx/>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8965"/>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6" y="182449"/>
            <a:ext cx="777777" cy="246221"/>
          </a:xfrm>
          <a:prstGeom prst="rect">
            <a:avLst/>
          </a:prstGeom>
        </p:spPr>
        <p:txBody>
          <a:bodyPr wrap="none">
            <a:spAutoFit/>
          </a:bodyPr>
          <a:lstStyle/>
          <a:p>
            <a:pPr defTabSz="608965"/>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8" y="4458725"/>
            <a:ext cx="3296095" cy="297454"/>
          </a:xfrm>
          <a:prstGeom prst="rect">
            <a:avLst/>
          </a:prstGeom>
          <a:noFill/>
        </p:spPr>
        <p:txBody>
          <a:bodyPr wrap="none" rtlCol="0">
            <a:spAutoFit/>
          </a:bodyPr>
          <a:lstStyle/>
          <a:p>
            <a:pPr marL="0" marR="0" lvl="0" indent="0" algn="ctr" defTabSz="608965" eaLnBrk="1" fontAlgn="auto" latinLnBrk="0" hangingPunct="1">
              <a:lnSpc>
                <a:spcPct val="100000"/>
              </a:lnSpc>
              <a:spcBef>
                <a:spcPts val="0"/>
              </a:spcBef>
              <a:spcAft>
                <a:spcPts val="0"/>
              </a:spcAft>
              <a:buClrTx/>
              <a:buSzTx/>
              <a:buFontTx/>
              <a:buNone/>
              <a:defRPr/>
            </a:pP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点击</a:t>
            </a:r>
            <a:r>
              <a:rPr kumimoji="1" lang="en-US" altLang="zh-CN" sz="1335" b="0" i="0" u="none" strike="noStrike" kern="0" cap="none" spc="0" normalizeH="0" baseline="0" noProof="0" dirty="0">
                <a:ln>
                  <a:noFill/>
                </a:ln>
                <a:solidFill>
                  <a:srgbClr val="000000"/>
                </a:solidFill>
                <a:effectLst/>
                <a:uLnTx/>
                <a:uFillTx/>
                <a:latin typeface="Segoe UI Light" panose="020B0502040204020203" charset="0"/>
                <a:ea typeface="Segoe UI Light" panose="020B0502040204020203" charset="0"/>
                <a:cs typeface="Segoe UI Light" panose="020B0502040204020203" charset="0"/>
              </a:rPr>
              <a:t>Logo</a:t>
            </a:r>
            <a:r>
              <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rPr>
              <a:t>获取更多优质模板（放映模式）</a:t>
            </a:r>
            <a:endParaRPr kumimoji="1" lang="zh-CN" altLang="en-US" sz="1335" b="0" i="0" u="none" strike="noStrike" kern="0" cap="none" spc="0" normalizeH="0" baseline="0" noProof="0" dirty="0">
              <a:ln>
                <a:noFill/>
              </a:ln>
              <a:solidFill>
                <a:srgbClr val="000000"/>
              </a:solidFill>
              <a:effectLst/>
              <a:uLnTx/>
              <a:uFillTx/>
              <a:latin typeface="Century Gothic" panose="020B0502020202020204"/>
              <a:ea typeface="微软雅黑" panose="020B0503020204020204"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60"/>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3" y="2413004"/>
            <a:ext cx="9272339"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1459834"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1459834"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9" name="文本占位符 6"/>
          <p:cNvSpPr>
            <a:spLocks noGrp="1"/>
          </p:cNvSpPr>
          <p:nvPr>
            <p:ph type="body" sz="quarter" idx="16" hasCustomPrompt="1"/>
          </p:nvPr>
        </p:nvSpPr>
        <p:spPr>
          <a:xfrm>
            <a:off x="8433257"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0" name="文本占位符 6"/>
          <p:cNvSpPr>
            <a:spLocks noGrp="1"/>
          </p:cNvSpPr>
          <p:nvPr>
            <p:ph type="body" sz="quarter" idx="17" hasCustomPrompt="1"/>
          </p:nvPr>
        </p:nvSpPr>
        <p:spPr>
          <a:xfrm>
            <a:off x="8433256"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4946545"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4946544"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60"/>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3" y="2413004"/>
            <a:ext cx="9272339"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79522"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21"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1" name="文本占位符 6"/>
          <p:cNvSpPr>
            <a:spLocks noGrp="1"/>
          </p:cNvSpPr>
          <p:nvPr>
            <p:ph type="body" sz="quarter" idx="18" hasCustomPrompt="1"/>
          </p:nvPr>
        </p:nvSpPr>
        <p:spPr>
          <a:xfrm>
            <a:off x="3484485" y="416732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32" name="文本占位符 6"/>
          <p:cNvSpPr>
            <a:spLocks noGrp="1"/>
          </p:cNvSpPr>
          <p:nvPr>
            <p:ph type="body" sz="quarter" idx="19" hasCustomPrompt="1"/>
          </p:nvPr>
        </p:nvSpPr>
        <p:spPr>
          <a:xfrm>
            <a:off x="3483073" y="462280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4" name="文本占位符 6"/>
          <p:cNvSpPr>
            <a:spLocks noGrp="1"/>
          </p:cNvSpPr>
          <p:nvPr>
            <p:ph type="body" sz="quarter" idx="20" hasCustomPrompt="1"/>
          </p:nvPr>
        </p:nvSpPr>
        <p:spPr>
          <a:xfrm>
            <a:off x="6389447"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5" name="文本占位符 6"/>
          <p:cNvSpPr>
            <a:spLocks noGrp="1"/>
          </p:cNvSpPr>
          <p:nvPr>
            <p:ph type="body" sz="quarter" idx="21" hasCustomPrompt="1"/>
          </p:nvPr>
        </p:nvSpPr>
        <p:spPr>
          <a:xfrm>
            <a:off x="6390858"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6" name="文本占位符 6"/>
          <p:cNvSpPr>
            <a:spLocks noGrp="1"/>
          </p:cNvSpPr>
          <p:nvPr>
            <p:ph type="body" sz="quarter" idx="22" hasCustomPrompt="1"/>
          </p:nvPr>
        </p:nvSpPr>
        <p:spPr>
          <a:xfrm>
            <a:off x="9294410" y="4171304"/>
            <a:ext cx="2297865" cy="455476"/>
          </a:xfrm>
          <a:prstGeom prst="rect">
            <a:avLst/>
          </a:prstGeom>
        </p:spPr>
        <p:txBody>
          <a:bodyPr/>
          <a:lstStyle>
            <a:lvl1pPr marL="0" indent="0" algn="ctr">
              <a:buNone/>
              <a:defRPr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7" name="文本占位符 6"/>
          <p:cNvSpPr>
            <a:spLocks noGrp="1"/>
          </p:cNvSpPr>
          <p:nvPr>
            <p:ph type="body" sz="quarter" idx="23" hasCustomPrompt="1"/>
          </p:nvPr>
        </p:nvSpPr>
        <p:spPr>
          <a:xfrm>
            <a:off x="9294410" y="4626780"/>
            <a:ext cx="2297865" cy="455476"/>
          </a:xfrm>
          <a:prstGeom prst="rect">
            <a:avLst/>
          </a:prstGeom>
        </p:spPr>
        <p:txBody>
          <a:bodyPr/>
          <a:lstStyle>
            <a:lvl1pPr marL="0" indent="0" algn="ctr">
              <a:buNone/>
              <a:defRPr sz="18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60"/>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3" y="2413004"/>
            <a:ext cx="9272339" cy="1059969"/>
          </a:xfrm>
          <a:prstGeom prst="rect">
            <a:avLst/>
          </a:prstGeom>
          <a:ln w="12700" cmpd="sng">
            <a:noFill/>
          </a:ln>
        </p:spPr>
        <p:txBody>
          <a:bodyPr vert="horz" anchor="t"/>
          <a:lstStyle>
            <a:lvl1pPr marL="0" indent="0" algn="ctr">
              <a:lnSpc>
                <a:spcPct val="130000"/>
              </a:lnSpc>
              <a:buNone/>
              <a:defRPr sz="1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7" name="文本占位符 6"/>
          <p:cNvSpPr>
            <a:spLocks noGrp="1"/>
          </p:cNvSpPr>
          <p:nvPr>
            <p:ph type="body" sz="quarter" idx="14" hasCustomPrompt="1"/>
          </p:nvPr>
        </p:nvSpPr>
        <p:spPr>
          <a:xfrm>
            <a:off x="579522"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79521"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892018"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892015"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5204514"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5204514"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517010" y="4167324"/>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517010" y="4622800"/>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29506" y="4165951"/>
            <a:ext cx="180533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29505" y="4621427"/>
            <a:ext cx="180533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558800" y="4165951"/>
            <a:ext cx="2413000" cy="2413000"/>
          </a:xfrm>
          <a:prstGeom prst="ellipse">
            <a:avLst/>
          </a:prstGeom>
        </p:spPr>
      </p:pic>
      <p:pic>
        <p:nvPicPr>
          <p:cNvPr id="4" name="图片 3"/>
          <p:cNvPicPr>
            <a:picLocks noChangeAspect="1"/>
          </p:cNvPicPr>
          <p:nvPr userDrawn="1"/>
        </p:nvPicPr>
        <p:blipFill rotWithShape="1">
          <a:blip r:embed="rId2"/>
          <a:srcRect l="61489" t="25058" r="12143" b="25081"/>
          <a:stretch>
            <a:fillRect/>
          </a:stretch>
        </p:blipFill>
        <p:spPr>
          <a:xfrm>
            <a:off x="7378700" y="203200"/>
            <a:ext cx="4419600" cy="4419600"/>
          </a:xfrm>
          <a:prstGeom prst="ellipse">
            <a:avLst/>
          </a:prstGeom>
        </p:spPr>
      </p:pic>
      <p:sp>
        <p:nvSpPr>
          <p:cNvPr id="5"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3801979" y="1020160"/>
            <a:ext cx="4588044" cy="888855"/>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r>
              <a:rPr kumimoji="1" lang="zh-CN" altLang="en-US" dirty="0"/>
              <a:t>目录</a:t>
            </a:r>
            <a:endParaRPr kumimoji="1" lang="zh-CN" altLang="en-US" dirty="0"/>
          </a:p>
        </p:txBody>
      </p:sp>
      <p:sp>
        <p:nvSpPr>
          <p:cNvPr id="8" name="文本占位符 7"/>
          <p:cNvSpPr>
            <a:spLocks noGrp="1"/>
          </p:cNvSpPr>
          <p:nvPr>
            <p:ph type="body" sz="quarter" idx="12" hasCustomPrompt="1"/>
          </p:nvPr>
        </p:nvSpPr>
        <p:spPr>
          <a:xfrm>
            <a:off x="3801979" y="1909012"/>
            <a:ext cx="4588044" cy="401052"/>
          </a:xfrm>
          <a:prstGeom prst="rect">
            <a:avLst/>
          </a:prstGeom>
          <a:ln w="12700" cmpd="sng">
            <a:noFill/>
          </a:ln>
        </p:spPr>
        <p:txBody>
          <a:bodyPr vert="horz" anchor="ctr"/>
          <a:lstStyle>
            <a:lvl1pPr marL="0" indent="0" algn="ctr">
              <a:buNone/>
              <a:defRPr sz="2000" b="0">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CONTENTS</a:t>
            </a:r>
            <a:endParaRPr kumimoji="1" lang="zh-CN" altLang="en-US" dirty="0"/>
          </a:p>
        </p:txBody>
      </p:sp>
      <p:sp>
        <p:nvSpPr>
          <p:cNvPr id="9" name="文本占位符 7"/>
          <p:cNvSpPr>
            <a:spLocks noGrp="1"/>
          </p:cNvSpPr>
          <p:nvPr>
            <p:ph type="body" sz="quarter" idx="13"/>
          </p:nvPr>
        </p:nvSpPr>
        <p:spPr>
          <a:xfrm>
            <a:off x="1459833" y="2413004"/>
            <a:ext cx="9272339" cy="1059969"/>
          </a:xfrm>
          <a:prstGeom prst="rect">
            <a:avLst/>
          </a:prstGeom>
          <a:ln w="12700" cmpd="sng">
            <a:noFill/>
          </a:ln>
        </p:spPr>
        <p:txBody>
          <a:bodyPr vert="horz" anchor="t"/>
          <a:lstStyle>
            <a:lvl1pPr>
              <a:defRPr kumimoji="1" lang="zh-CN" altLang="en-US" sz="1400" b="0" dirty="0">
                <a:latin typeface="微软雅黑" panose="020B0503020204020204" charset="-122"/>
                <a:ea typeface="微软雅黑" panose="020B0503020204020204" charset="-122"/>
                <a:cs typeface="微软雅黑" panose="020B0503020204020204" charset="-122"/>
              </a:defRPr>
            </a:lvl1pPr>
          </a:lstStyle>
          <a:p>
            <a:pPr marL="0" lvl="0" indent="0" algn="ctr">
              <a:lnSpc>
                <a:spcPct val="130000"/>
              </a:lnSpc>
              <a:buNone/>
            </a:pPr>
            <a:endParaRPr kumimoji="1" lang="zh-CN" altLang="en-US" dirty="0"/>
          </a:p>
        </p:txBody>
      </p:sp>
      <p:sp>
        <p:nvSpPr>
          <p:cNvPr id="7" name="文本占位符 6"/>
          <p:cNvSpPr>
            <a:spLocks noGrp="1"/>
          </p:cNvSpPr>
          <p:nvPr>
            <p:ph type="body" sz="quarter" idx="14" hasCustomPrompt="1"/>
          </p:nvPr>
        </p:nvSpPr>
        <p:spPr>
          <a:xfrm>
            <a:off x="558802" y="4167324"/>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8" name="文本占位符 6"/>
          <p:cNvSpPr>
            <a:spLocks noGrp="1"/>
          </p:cNvSpPr>
          <p:nvPr>
            <p:ph type="body" sz="quarter" idx="15" hasCustomPrompt="1"/>
          </p:nvPr>
        </p:nvSpPr>
        <p:spPr>
          <a:xfrm>
            <a:off x="558801" y="4622800"/>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8" name="文本占位符 6"/>
          <p:cNvSpPr>
            <a:spLocks noGrp="1"/>
          </p:cNvSpPr>
          <p:nvPr>
            <p:ph type="body" sz="quarter" idx="16" hasCustomPrompt="1"/>
          </p:nvPr>
        </p:nvSpPr>
        <p:spPr>
          <a:xfrm>
            <a:off x="2408799" y="4165951"/>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19" name="文本占位符 6"/>
          <p:cNvSpPr>
            <a:spLocks noGrp="1"/>
          </p:cNvSpPr>
          <p:nvPr>
            <p:ph type="body" sz="quarter" idx="17" hasCustomPrompt="1"/>
          </p:nvPr>
        </p:nvSpPr>
        <p:spPr>
          <a:xfrm>
            <a:off x="2408799" y="4621427"/>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0" name="文本占位符 6"/>
          <p:cNvSpPr>
            <a:spLocks noGrp="1"/>
          </p:cNvSpPr>
          <p:nvPr>
            <p:ph type="body" sz="quarter" idx="18" hasCustomPrompt="1"/>
          </p:nvPr>
        </p:nvSpPr>
        <p:spPr>
          <a:xfrm>
            <a:off x="4258795" y="4165951"/>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1" name="文本占位符 6"/>
          <p:cNvSpPr>
            <a:spLocks noGrp="1"/>
          </p:cNvSpPr>
          <p:nvPr>
            <p:ph type="body" sz="quarter" idx="19" hasCustomPrompt="1"/>
          </p:nvPr>
        </p:nvSpPr>
        <p:spPr>
          <a:xfrm>
            <a:off x="4258795" y="4621427"/>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2" name="文本占位符 6"/>
          <p:cNvSpPr>
            <a:spLocks noGrp="1"/>
          </p:cNvSpPr>
          <p:nvPr>
            <p:ph type="body" sz="quarter" idx="20" hasCustomPrompt="1"/>
          </p:nvPr>
        </p:nvSpPr>
        <p:spPr>
          <a:xfrm>
            <a:off x="7958790" y="4167324"/>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3" name="文本占位符 6"/>
          <p:cNvSpPr>
            <a:spLocks noGrp="1"/>
          </p:cNvSpPr>
          <p:nvPr>
            <p:ph type="body" sz="quarter" idx="21" hasCustomPrompt="1"/>
          </p:nvPr>
        </p:nvSpPr>
        <p:spPr>
          <a:xfrm>
            <a:off x="7954763" y="4622800"/>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4" name="文本占位符 6"/>
          <p:cNvSpPr>
            <a:spLocks noGrp="1"/>
          </p:cNvSpPr>
          <p:nvPr>
            <p:ph type="body" sz="quarter" idx="22" hasCustomPrompt="1"/>
          </p:nvPr>
        </p:nvSpPr>
        <p:spPr>
          <a:xfrm>
            <a:off x="9808786" y="4165951"/>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5" name="文本占位符 6"/>
          <p:cNvSpPr>
            <a:spLocks noGrp="1"/>
          </p:cNvSpPr>
          <p:nvPr>
            <p:ph type="body" sz="quarter" idx="23" hasCustomPrompt="1"/>
          </p:nvPr>
        </p:nvSpPr>
        <p:spPr>
          <a:xfrm>
            <a:off x="9808785" y="4621427"/>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6" name="文本占位符 6"/>
          <p:cNvSpPr>
            <a:spLocks noGrp="1"/>
          </p:cNvSpPr>
          <p:nvPr>
            <p:ph type="body" sz="quarter" idx="24" hasCustomPrompt="1"/>
          </p:nvPr>
        </p:nvSpPr>
        <p:spPr>
          <a:xfrm>
            <a:off x="6108793" y="4165951"/>
            <a:ext cx="1846775" cy="455476"/>
          </a:xfrm>
          <a:prstGeom prst="rect">
            <a:avLst/>
          </a:prstGeom>
        </p:spPr>
        <p:txBody>
          <a:bodyPr/>
          <a:lstStyle>
            <a:lvl1pPr marL="0" indent="0" algn="ctr">
              <a:buNone/>
              <a:defRPr sz="2000" b="1"/>
            </a:lvl1pPr>
          </a:lstStyle>
          <a:p>
            <a:pPr lvl="0"/>
            <a:r>
              <a:rPr kumimoji="1" lang="en-US" altLang="zh-CN" dirty="0"/>
              <a:t>TITLE</a:t>
            </a:r>
            <a:r>
              <a:rPr kumimoji="1" lang="zh-CN" altLang="en-US" dirty="0"/>
              <a:t> </a:t>
            </a:r>
            <a:r>
              <a:rPr kumimoji="1" lang="en-US" altLang="zh-CN" dirty="0"/>
              <a:t>HERE</a:t>
            </a:r>
            <a:endParaRPr kumimoji="1" lang="zh-CN" altLang="en-US" dirty="0"/>
          </a:p>
        </p:txBody>
      </p:sp>
      <p:sp>
        <p:nvSpPr>
          <p:cNvPr id="27" name="文本占位符 6"/>
          <p:cNvSpPr>
            <a:spLocks noGrp="1"/>
          </p:cNvSpPr>
          <p:nvPr>
            <p:ph type="body" sz="quarter" idx="25" hasCustomPrompt="1"/>
          </p:nvPr>
        </p:nvSpPr>
        <p:spPr>
          <a:xfrm>
            <a:off x="6108793" y="4621427"/>
            <a:ext cx="1846775" cy="455476"/>
          </a:xfrm>
          <a:prstGeom prst="rect">
            <a:avLst/>
          </a:prstGeom>
        </p:spPr>
        <p:txBody>
          <a:bodyPr/>
          <a:lstStyle>
            <a:lvl1pPr marL="0" indent="0" algn="ctr">
              <a:buNone/>
              <a:defRPr sz="1400" b="0">
                <a:latin typeface="+mn-lt"/>
              </a:defRPr>
            </a:lvl1pPr>
          </a:lstStyle>
          <a:p>
            <a:pPr lvl="0"/>
            <a:r>
              <a:rPr kumimoji="1" lang="en-US" altLang="zh-CN" dirty="0"/>
              <a:t>TITLE</a:t>
            </a:r>
            <a:r>
              <a:rPr kumimoji="1" lang="zh-CN" altLang="en-US" dirty="0"/>
              <a:t> </a:t>
            </a:r>
            <a:r>
              <a:rPr kumimoji="1" lang="en-US" altLang="zh-CN" dirty="0"/>
              <a:t>HERE</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5" y="1181451"/>
            <a:ext cx="4495104" cy="4495104"/>
          </a:xfrm>
          <a:prstGeom prst="ellipse">
            <a:avLst/>
          </a:prstGeom>
        </p:spPr>
      </p:pic>
      <p:sp>
        <p:nvSpPr>
          <p:cNvPr id="4"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1"/>
          </p:nvPr>
        </p:nvSpPr>
        <p:spPr>
          <a:xfrm>
            <a:off x="2326105" y="2470485"/>
            <a:ext cx="7539792" cy="1074822"/>
          </a:xfrm>
          <a:prstGeom prst="rect">
            <a:avLst/>
          </a:prstGeom>
          <a:ln w="12700" cmpd="sng">
            <a:noFill/>
          </a:ln>
        </p:spPr>
        <p:txBody>
          <a:bodyPr vert="horz" anchor="ctr"/>
          <a:lstStyle>
            <a:lvl1pPr marL="0" indent="0" algn="ctr">
              <a:buNone/>
              <a:defRPr sz="6000" b="1">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
        <p:nvSpPr>
          <p:cNvPr id="6" name="文本占位符 7"/>
          <p:cNvSpPr>
            <a:spLocks noGrp="1"/>
          </p:cNvSpPr>
          <p:nvPr>
            <p:ph type="body" sz="quarter" idx="12"/>
          </p:nvPr>
        </p:nvSpPr>
        <p:spPr>
          <a:xfrm>
            <a:off x="2326105" y="3545308"/>
            <a:ext cx="7539792" cy="707725"/>
          </a:xfrm>
          <a:prstGeom prst="rect">
            <a:avLst/>
          </a:prstGeom>
          <a:ln w="12700" cmpd="sng">
            <a:noFill/>
          </a:ln>
        </p:spPr>
        <p:txBody>
          <a:bodyPr vert="horz" anchor="ctr"/>
          <a:lstStyle>
            <a:lvl1pPr marL="0" indent="0" algn="ctr">
              <a:buNone/>
              <a:defRPr sz="4400" b="0">
                <a:latin typeface="微软雅黑" panose="020B0503020204020204" charset="-122"/>
                <a:ea typeface="微软雅黑" panose="020B0503020204020204" charset="-122"/>
                <a:cs typeface="微软雅黑" panose="020B0503020204020204" charset="-122"/>
              </a:defRPr>
            </a:lvl1pPr>
          </a:lstStyle>
          <a:p>
            <a:pPr lvl="0"/>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7" y="-12700"/>
            <a:ext cx="4189443" cy="6858000"/>
          </a:xfrm>
          <a:prstGeom prst="rect">
            <a:avLst/>
          </a:prstGeom>
        </p:spPr>
      </p:pic>
      <p:sp>
        <p:nvSpPr>
          <p:cNvPr id="4"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1" y="-12700"/>
            <a:ext cx="4189443" cy="6858000"/>
          </a:xfrm>
          <a:prstGeom prst="rect">
            <a:avLst/>
          </a:prstGeom>
        </p:spPr>
      </p:pic>
      <p:sp>
        <p:nvSpPr>
          <p:cNvPr id="3" name="文本占位符 7"/>
          <p:cNvSpPr>
            <a:spLocks noGrp="1"/>
          </p:cNvSpPr>
          <p:nvPr>
            <p:ph type="body" sz="quarter" idx="10" hasCustomPrompt="1"/>
          </p:nvPr>
        </p:nvSpPr>
        <p:spPr>
          <a:xfrm>
            <a:off x="8583805" y="220137"/>
            <a:ext cx="3303395" cy="389467"/>
          </a:xfrm>
          <a:prstGeom prst="rect">
            <a:avLst/>
          </a:prstGeom>
          <a:ln w="12700" cmpd="sng">
            <a:noFill/>
          </a:ln>
        </p:spPr>
        <p:txBody>
          <a:bodyPr vert="horz" anchor="ctr"/>
          <a:lstStyle>
            <a:lvl1pPr marL="0" indent="0" algn="r">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4" y="4"/>
            <a:ext cx="4452788" cy="6862813"/>
          </a:xfrm>
          <a:prstGeom prst="rect">
            <a:avLst/>
          </a:prstGeom>
        </p:spPr>
      </p:pic>
      <p:sp>
        <p:nvSpPr>
          <p:cNvPr id="4" name="文本占位符 7"/>
          <p:cNvSpPr>
            <a:spLocks noGrp="1"/>
          </p:cNvSpPr>
          <p:nvPr>
            <p:ph type="body" sz="quarter" idx="10" hasCustomPrompt="1"/>
          </p:nvPr>
        </p:nvSpPr>
        <p:spPr>
          <a:xfrm>
            <a:off x="265305" y="220137"/>
            <a:ext cx="3303395" cy="389467"/>
          </a:xfrm>
          <a:prstGeom prst="rect">
            <a:avLst/>
          </a:prstGeom>
          <a:ln w="12700" cmpd="sng">
            <a:noFill/>
          </a:ln>
        </p:spPr>
        <p:txBody>
          <a:bodyPr vert="horz" anchor="ctr"/>
          <a:lstStyle>
            <a:lvl1pPr marL="0" indent="0" algn="l">
              <a:buNone/>
              <a:defRPr sz="1400" b="1">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6282" y="1941179"/>
            <a:ext cx="11762068" cy="937764"/>
          </a:xfrm>
        </p:spPr>
        <p:txBody>
          <a:bodyPr/>
          <a:lstStyle/>
          <a:p>
            <a:pPr defTabSz="-635">
              <a:lnSpc>
                <a:spcPct val="125000"/>
              </a:lnSpc>
              <a:tabLst>
                <a:tab pos="238760" algn="l"/>
                <a:tab pos="266065" algn="l"/>
              </a:tabLst>
            </a:pPr>
            <a:r>
              <a:rPr lang="zh-CN" altLang="en-US" sz="4400" dirty="0">
                <a:latin typeface="Times New Roman" panose="02020603050405020304" pitchFamily="18" charset="0"/>
                <a:ea typeface="华文细黑" panose="02010600040101010101" pitchFamily="2" charset="-122"/>
              </a:rPr>
              <a:t>本周工作总结报告</a:t>
            </a:r>
            <a:endParaRPr lang="zh-CN" altLang="zh-CN" sz="2000" dirty="0">
              <a:latin typeface="Times New Roman" panose="02020603050405020304" pitchFamily="18" charset="0"/>
              <a:ea typeface="宋体" panose="02010600030101010101" pitchFamily="2" charset="-122"/>
            </a:endParaRPr>
          </a:p>
        </p:txBody>
      </p:sp>
      <p:sp>
        <p:nvSpPr>
          <p:cNvPr id="4" name="文本占位符 3"/>
          <p:cNvSpPr>
            <a:spLocks noGrp="1"/>
          </p:cNvSpPr>
          <p:nvPr>
            <p:ph type="body" sz="quarter" idx="12"/>
          </p:nvPr>
        </p:nvSpPr>
        <p:spPr>
          <a:xfrm>
            <a:off x="4682590" y="4199252"/>
            <a:ext cx="4602924" cy="778125"/>
          </a:xfrm>
          <a:noFill/>
          <a:ln>
            <a:noFill/>
          </a:ln>
        </p:spPr>
        <p:txBody>
          <a:bodyPr/>
          <a:lstStyle/>
          <a:p>
            <a:pPr>
              <a:lnSpc>
                <a:spcPct val="125000"/>
              </a:lnSpc>
              <a:spcBef>
                <a:spcPts val="0"/>
              </a:spcBef>
              <a:defRPr/>
            </a:pPr>
            <a:r>
              <a:rPr lang="zh-CN" altLang="en-US" sz="1800" kern="0" dirty="0">
                <a:latin typeface="Segoe UI" panose="020B0502040204020203"/>
                <a:ea typeface="微软雅黑" panose="020B0503020204020204" charset="-122"/>
              </a:rPr>
              <a:t>报告人</a:t>
            </a:r>
            <a:r>
              <a:rPr lang="zh-CN" altLang="en-US" sz="1800" kern="0" dirty="0">
                <a:latin typeface="Segoe UI" panose="020B0502040204020203"/>
              </a:rPr>
              <a:t>：胡勇、郭炜锋</a:t>
            </a:r>
            <a:r>
              <a:rPr lang="zh-CN" altLang="en-US" sz="1800" kern="0" dirty="0">
                <a:latin typeface="Segoe UI" panose="020B0502040204020203"/>
                <a:ea typeface="微软雅黑" panose="020B0503020204020204" charset="-122"/>
              </a:rPr>
              <a:t>、武丁泽宇、王益飞</a:t>
            </a:r>
            <a:endParaRPr lang="en-US" altLang="zh-CN" sz="1800" kern="0" dirty="0">
              <a:latin typeface="Segoe UI" panose="020B0502040204020203"/>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800" advTm="6098">
        <p:circle/>
      </p:transition>
    </mc:Choice>
    <mc:Fallback>
      <p:transition spd="slow" advTm="6098">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总结</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830997"/>
          </a:xfrm>
          <a:prstGeom prst="rect">
            <a:avLst/>
          </a:prstGeom>
        </p:spPr>
        <p:txBody>
          <a:bodyPr wrap="square">
            <a:spAutoFit/>
          </a:bodyPr>
          <a:lstStyle/>
          <a:p>
            <a:pPr lvl="0" algn="just">
              <a:spcBef>
                <a:spcPts val="1200"/>
              </a:spcBef>
              <a:spcAft>
                <a:spcPts val="0"/>
              </a:spcAft>
            </a:pPr>
            <a:r>
              <a:rPr lang="zh-CN" altLang="en-US" sz="1600" kern="100" dirty="0">
                <a:latin typeface="+mn-ea"/>
                <a:cs typeface="Times New Roman" panose="02020603050405020304" pitchFamily="18" charset="0"/>
              </a:rPr>
              <a:t>在本次试验的配置管理过程中运用的工具是</a:t>
            </a:r>
            <a:r>
              <a:rPr lang="en-US" altLang="zh-CN" sz="1600" kern="100" dirty="0">
                <a:latin typeface="+mn-ea"/>
                <a:cs typeface="Times New Roman" panose="02020603050405020304" pitchFamily="18" charset="0"/>
              </a:rPr>
              <a:t>GitHub</a:t>
            </a:r>
            <a:r>
              <a:rPr lang="zh-CN" altLang="en-US" sz="1600" kern="100" dirty="0">
                <a:latin typeface="+mn-ea"/>
                <a:cs typeface="Times New Roman" panose="02020603050405020304" pitchFamily="18" charset="0"/>
              </a:rPr>
              <a:t>，</a:t>
            </a:r>
            <a:r>
              <a:rPr lang="en-US" altLang="zh-CN" sz="1600" kern="100" dirty="0">
                <a:latin typeface="+mn-ea"/>
                <a:cs typeface="Times New Roman" panose="02020603050405020304" pitchFamily="18" charset="0"/>
              </a:rPr>
              <a:t>GitHub</a:t>
            </a:r>
            <a:r>
              <a:rPr lang="zh-CN" altLang="en-US" sz="1600" kern="100" dirty="0">
                <a:latin typeface="+mn-ea"/>
                <a:cs typeface="Times New Roman" panose="02020603050405020304" pitchFamily="18" charset="0"/>
              </a:rPr>
              <a:t>上可以体现组员之间的工作量，便于监督，同时也提高了组员之间的工作效率；但是，</a:t>
            </a:r>
            <a:r>
              <a:rPr lang="en-US" altLang="zh-CN" sz="1600" kern="100" dirty="0">
                <a:latin typeface="+mn-ea"/>
                <a:cs typeface="Times New Roman" panose="02020603050405020304" pitchFamily="18" charset="0"/>
              </a:rPr>
              <a:t>GitHub</a:t>
            </a:r>
            <a:r>
              <a:rPr lang="zh-CN" altLang="en-US" sz="1600" kern="100" dirty="0">
                <a:latin typeface="+mn-ea"/>
                <a:cs typeface="Times New Roman" panose="02020603050405020304" pitchFamily="18" charset="0"/>
              </a:rPr>
              <a:t>也不能完全体现各组员之间的所有工作量，不能将提交次数少的组员等同于不工作的情况</a:t>
            </a:r>
            <a:endParaRPr lang="zh-CN" altLang="en-US" sz="16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工作量估计统计分析</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7" name="矩形 6"/>
          <p:cNvSpPr/>
          <p:nvPr/>
        </p:nvSpPr>
        <p:spPr>
          <a:xfrm>
            <a:off x="4889820" y="4381146"/>
            <a:ext cx="2412367" cy="113341"/>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C000"/>
              </a:solidFill>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文本占位符 2"/>
          <p:cNvSpPr>
            <a:spLocks noGrp="1"/>
          </p:cNvSpPr>
          <p:nvPr>
            <p:ph type="body" sz="quarter" idx="11"/>
          </p:nvPr>
        </p:nvSpPr>
        <p:spPr/>
        <p:txBody>
          <a:bodyPr/>
          <a:lstStyle/>
          <a:p>
            <a:endParaRPr lang="zh-CN" altLang="en-US"/>
          </a:p>
        </p:txBody>
      </p:sp>
      <p:sp>
        <p:nvSpPr>
          <p:cNvPr id="4" name="文本占位符 3"/>
          <p:cNvSpPr>
            <a:spLocks noGrp="1"/>
          </p:cNvSpPr>
          <p:nvPr>
            <p:ph type="body" sz="quarter" idx="12"/>
          </p:nvPr>
        </p:nvSpPr>
        <p:spPr/>
        <p:txBody>
          <a:bodyPr/>
          <a:lstStyle/>
          <a:p>
            <a:endParaRPr lang="zh-CN" altLang="en-US"/>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5742" y="1276879"/>
            <a:ext cx="992505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stretch>
            <a:fillRect/>
          </a:stretch>
        </p:blipFill>
        <p:spPr>
          <a:xfrm>
            <a:off x="1244735" y="1059225"/>
            <a:ext cx="8851558" cy="47972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项目计划</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FOUR</a:t>
            </a:r>
            <a:endParaRPr kumimoji="1" lang="zh-CN" altLang="en-US" dirty="0"/>
          </a:p>
        </p:txBody>
      </p:sp>
      <p:sp>
        <p:nvSpPr>
          <p:cNvPr id="5" name="矩形 4"/>
          <p:cNvSpPr/>
          <p:nvPr/>
        </p:nvSpPr>
        <p:spPr>
          <a:xfrm>
            <a:off x="4889820" y="4364006"/>
            <a:ext cx="2447151" cy="137193"/>
          </a:xfrm>
          <a:prstGeom prst="rect">
            <a:avLst/>
          </a:prstGeom>
          <a:solidFill>
            <a:srgbClr val="00B05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sz="2000" kern="0">
              <a:latin typeface="Segoe UI" panose="020B0502040204020203"/>
              <a:ea typeface="微软雅黑" panose="020B0503020204020204" charset="-122"/>
            </a:endParaRPr>
          </a:p>
        </p:txBody>
      </p:sp>
    </p:spTree>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进度的影响因素、控制策略</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4678204"/>
          </a:xfrm>
          <a:prstGeom prst="rect">
            <a:avLst/>
          </a:prstGeom>
        </p:spPr>
        <p:txBody>
          <a:bodyPr wrap="square">
            <a:spAutoFit/>
          </a:bodyPr>
          <a:lstStyle/>
          <a:p>
            <a:pPr lvl="0" algn="just">
              <a:spcBef>
                <a:spcPts val="1200"/>
              </a:spcBef>
              <a:spcAft>
                <a:spcPts val="0"/>
              </a:spcAft>
            </a:pPr>
            <a:r>
              <a:rPr lang="zh-CN" altLang="en-US" sz="1600" kern="100" dirty="0">
                <a:latin typeface="+mn-ea"/>
                <a:cs typeface="Times New Roman" panose="02020603050405020304" pitchFamily="18" charset="0"/>
              </a:rPr>
              <a:t>进度的影响因素主要有：</a:t>
            </a:r>
            <a:endParaRPr lang="en-US" altLang="zh-CN"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对工作内容的不理解和不熟悉</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预定的工作计划在中途发生了变更等</a:t>
            </a:r>
            <a:endParaRPr lang="en-US" altLang="zh-CN"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endParaRPr lang="en-US" altLang="zh-CN" sz="1600" kern="100" dirty="0">
              <a:latin typeface="+mn-ea"/>
              <a:cs typeface="Times New Roman" panose="02020603050405020304" pitchFamily="18" charset="0"/>
            </a:endParaRPr>
          </a:p>
          <a:p>
            <a:pPr lvl="0" algn="just">
              <a:spcBef>
                <a:spcPts val="1200"/>
              </a:spcBef>
              <a:spcAft>
                <a:spcPts val="0"/>
              </a:spcAft>
            </a:pPr>
            <a:r>
              <a:rPr lang="zh-CN" altLang="en-US" sz="1600" kern="100" dirty="0">
                <a:latin typeface="+mn-ea"/>
                <a:cs typeface="Times New Roman" panose="02020603050405020304" pitchFamily="18" charset="0"/>
              </a:rPr>
              <a:t>针对上面提出的影响因素可以进行如下控制：</a:t>
            </a:r>
            <a:endParaRPr lang="en-US" altLang="zh-CN"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每周召开小组会议讨论本周的具体内容，可以在每周工作之前熟悉本周的工作内容。</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每周五晚上在小组会议召开之后，根据本周的具体工作内容进行工作计划，可以进行进度的控制。此外，如果大的实验计划发生变化也会由老师在周五的课堂上提出，所以周五的线下会议可以及时做出反应，修改后续的计划。</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每周二会进行微信讨论，根据本周工作的进度进行具体的协调，防止出现特殊情况而耽误本周具体的工作进度。</a:t>
            </a:r>
            <a:endParaRPr lang="zh-CN" altLang="en-US" sz="1600" kern="100" dirty="0">
              <a:latin typeface="+mn-ea"/>
              <a:cs typeface="Times New Roman" panose="02020603050405020304" pitchFamily="18" charset="0"/>
            </a:endParaRPr>
          </a:p>
          <a:p>
            <a:pPr lvl="0" algn="just">
              <a:spcBef>
                <a:spcPts val="1200"/>
              </a:spcBef>
              <a:spcAft>
                <a:spcPts val="0"/>
              </a:spcAft>
            </a:pPr>
            <a:endParaRPr lang="zh-CN" altLang="en-US" sz="1600" kern="100" dirty="0">
              <a:latin typeface="+mn-ea"/>
              <a:cs typeface="Times New Roman" panose="02020603050405020304" pitchFamily="18" charset="0"/>
            </a:endParaRPr>
          </a:p>
          <a:p>
            <a:pPr lvl="0" algn="just">
              <a:spcBef>
                <a:spcPts val="1200"/>
              </a:spcBef>
              <a:spcAft>
                <a:spcPts val="0"/>
              </a:spcAft>
            </a:pPr>
            <a:endParaRPr lang="en-US" altLang="zh-CN" sz="16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效果分析和评价</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1077218"/>
          </a:xfrm>
          <a:prstGeom prst="rect">
            <a:avLst/>
          </a:prstGeom>
        </p:spPr>
        <p:txBody>
          <a:bodyPr wrap="square">
            <a:spAutoFit/>
          </a:bodyPr>
          <a:lstStyle/>
          <a:p>
            <a:pPr lvl="0" algn="just">
              <a:spcBef>
                <a:spcPts val="1200"/>
              </a:spcBef>
              <a:spcAft>
                <a:spcPts val="0"/>
              </a:spcAft>
            </a:pPr>
            <a:r>
              <a:rPr lang="zh-CN" altLang="en-US" sz="1600" kern="100" dirty="0">
                <a:latin typeface="+mn-ea"/>
                <a:cs typeface="Times New Roman" panose="02020603050405020304" pitchFamily="18" charset="0"/>
              </a:rPr>
              <a:t>目前的效果从项目计划的完成情况看应该还是不错的，目前为止每周的计划都基本完成。但是依然在这个过程中暴露出了很多问题，许多问题并不涉及到具体某一个实验的内容，所以在具体的实验过程没有体现出来，比如最开始的两周的项目计划</a:t>
            </a:r>
            <a:r>
              <a:rPr lang="en-US" altLang="zh-CN" sz="1600" kern="100" dirty="0" err="1">
                <a:latin typeface="+mn-ea"/>
                <a:cs typeface="Times New Roman" panose="02020603050405020304" pitchFamily="18" charset="0"/>
              </a:rPr>
              <a:t>mpp</a:t>
            </a:r>
            <a:r>
              <a:rPr lang="zh-CN" altLang="en-US" sz="1600" kern="100" dirty="0">
                <a:latin typeface="+mn-ea"/>
                <a:cs typeface="Times New Roman" panose="02020603050405020304" pitchFamily="18" charset="0"/>
              </a:rPr>
              <a:t>文件中没有加入实际开始时间、实际完成时间、实际工期、实际工时等。其次，后来添加了这些项目以后，也没有指定合适的实际工作信息的记录方法。</a:t>
            </a:r>
            <a:endParaRPr lang="en-US" altLang="zh-CN" sz="16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计划工作中存在的问题和在后续计划工作的改进措施</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1938992"/>
          </a:xfrm>
          <a:prstGeom prst="rect">
            <a:avLst/>
          </a:prstGeom>
        </p:spPr>
        <p:txBody>
          <a:bodyPr wrap="square">
            <a:spAutoFit/>
          </a:bodyPr>
          <a:lstStyle/>
          <a:p>
            <a:pPr lvl="0" algn="just">
              <a:spcBef>
                <a:spcPts val="1200"/>
              </a:spcBef>
              <a:spcAft>
                <a:spcPts val="0"/>
              </a:spcAft>
            </a:pPr>
            <a:r>
              <a:rPr lang="zh-CN" altLang="en-US" sz="1600" kern="100" dirty="0">
                <a:latin typeface="+mn-ea"/>
                <a:cs typeface="Times New Roman" panose="02020603050405020304" pitchFamily="18" charset="0"/>
              </a:rPr>
              <a:t>对实验六、七、八目前的处理办法是否能够满足实验的要求不确定。在不能满足的情况下如何处理？</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解决办法：就希望在下次课后找老师详细讨论确定一下。</a:t>
            </a:r>
            <a:endParaRPr lang="en-US" altLang="zh-CN"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endParaRPr lang="zh-CN" altLang="en-US" sz="1600" kern="100" dirty="0">
              <a:latin typeface="+mn-ea"/>
              <a:cs typeface="Times New Roman" panose="02020603050405020304" pitchFamily="18" charset="0"/>
            </a:endParaRPr>
          </a:p>
          <a:p>
            <a:pPr lvl="0" algn="just">
              <a:spcBef>
                <a:spcPts val="1200"/>
              </a:spcBef>
              <a:spcAft>
                <a:spcPts val="0"/>
              </a:spcAft>
            </a:pPr>
            <a:r>
              <a:rPr lang="zh-CN" altLang="en-US" sz="1600" kern="100" dirty="0">
                <a:latin typeface="+mn-ea"/>
                <a:cs typeface="Times New Roman" panose="02020603050405020304" pitchFamily="18" charset="0"/>
              </a:rPr>
              <a:t>目前对每个人每个任务实际完成信息的记录落实的不好。</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解决办法：每人每周产出工作日志记录，强制性的要求记录这些信息，这样既可以落实进去了。</a:t>
            </a:r>
            <a:endParaRPr lang="zh-CN" altLang="en-US" sz="16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如何证明你们的计划能力？能力的提高？</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338554"/>
          </a:xfrm>
          <a:prstGeom prst="rect">
            <a:avLst/>
          </a:prstGeom>
        </p:spPr>
        <p:txBody>
          <a:bodyPr wrap="square">
            <a:spAutoFit/>
          </a:bodyPr>
          <a:lstStyle/>
          <a:p>
            <a:pPr lvl="0" algn="just">
              <a:spcBef>
                <a:spcPts val="1200"/>
              </a:spcBef>
              <a:spcAft>
                <a:spcPts val="0"/>
              </a:spcAft>
            </a:pPr>
            <a:r>
              <a:rPr lang="zh-CN" altLang="en-US" sz="1600" kern="100" dirty="0">
                <a:latin typeface="+mn-ea"/>
                <a:cs typeface="Times New Roman" panose="02020603050405020304" pitchFamily="18" charset="0"/>
              </a:rPr>
              <a:t>对</a:t>
            </a:r>
            <a:r>
              <a:rPr lang="en-US" altLang="zh-CN" sz="1600" kern="100" dirty="0">
                <a:latin typeface="+mn-ea"/>
                <a:cs typeface="Times New Roman" panose="02020603050405020304" pitchFamily="18" charset="0"/>
              </a:rPr>
              <a:t>MS Project</a:t>
            </a:r>
            <a:r>
              <a:rPr lang="zh-CN" altLang="en-US" sz="1600" kern="100" dirty="0">
                <a:latin typeface="+mn-ea"/>
                <a:cs typeface="Times New Roman" panose="02020603050405020304" pitchFamily="18" charset="0"/>
              </a:rPr>
              <a:t>的掌握更加熟练应该也是能力上的一种提高。其他目前想不到可以有效的证明能力。</a:t>
            </a:r>
            <a:endParaRPr lang="en-US" altLang="zh-CN" sz="16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如何证明你们的进度计划与实际执行情况的符合程度</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338554"/>
          </a:xfrm>
          <a:prstGeom prst="rect">
            <a:avLst/>
          </a:prstGeom>
        </p:spPr>
        <p:txBody>
          <a:bodyPr wrap="square">
            <a:spAutoFit/>
          </a:bodyPr>
          <a:lstStyle/>
          <a:p>
            <a:pPr lvl="0" algn="just">
              <a:spcBef>
                <a:spcPts val="1200"/>
              </a:spcBef>
              <a:spcAft>
                <a:spcPts val="0"/>
              </a:spcAft>
            </a:pPr>
            <a:r>
              <a:rPr lang="zh-CN" altLang="en-US" sz="1600" kern="100" dirty="0">
                <a:latin typeface="+mn-ea"/>
                <a:cs typeface="Times New Roman" panose="02020603050405020304" pitchFamily="18" charset="0"/>
              </a:rPr>
              <a:t>可以从每周项目完成情况已计划的符合程度可以说明我们的计划进度和实际执行情况是基本符合的。</a:t>
            </a:r>
            <a:endParaRPr lang="en-US" altLang="zh-CN" sz="16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工作回顾</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ONE</a:t>
            </a:r>
            <a:endParaRPr kumimoji="1" lang="zh-CN" altLang="en-US" dirty="0"/>
          </a:p>
        </p:txBody>
      </p:sp>
      <p:sp>
        <p:nvSpPr>
          <p:cNvPr id="7" name="矩形 6"/>
          <p:cNvSpPr/>
          <p:nvPr/>
        </p:nvSpPr>
        <p:spPr>
          <a:xfrm>
            <a:off x="4889820" y="4381146"/>
            <a:ext cx="2412367" cy="113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advTm="1112">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8323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讨论核心需求</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1541145"/>
          </a:xfrm>
          <a:prstGeom prst="rect">
            <a:avLst/>
          </a:prstGeom>
        </p:spPr>
        <p:txBody>
          <a:bodyPr wrap="square">
            <a:spAutoFit/>
          </a:bodyPr>
          <a:lstStyle/>
          <a:p>
            <a:pPr marL="285750" lvl="0" indent="-285750" algn="just">
              <a:spcBef>
                <a:spcPts val="1200"/>
              </a:spcBef>
              <a:spcAft>
                <a:spcPts val="0"/>
              </a:spcAft>
              <a:buFont typeface="Arial" panose="020B0604020202020204" pitchFamily="34" charset="0"/>
              <a:buChar char="•"/>
            </a:pPr>
            <a:r>
              <a:rPr lang="zh-CN" sz="1600" kern="100" dirty="0">
                <a:latin typeface="+mn-ea"/>
                <a:cs typeface="Times New Roman" panose="02020603050405020304" pitchFamily="18" charset="0"/>
                <a:sym typeface="+mn-ea"/>
              </a:rPr>
              <a:t>关于网页过滤器</a:t>
            </a:r>
            <a:endParaRPr lang="zh-CN" sz="1600" kern="100" dirty="0">
              <a:latin typeface="+mn-ea"/>
              <a:cs typeface="Times New Roman" panose="02020603050405020304" pitchFamily="18" charset="0"/>
              <a:sym typeface="+mn-ea"/>
            </a:endParaRPr>
          </a:p>
          <a:p>
            <a:pPr marL="285750" lvl="0" indent="-285750" algn="just">
              <a:spcBef>
                <a:spcPts val="1200"/>
              </a:spcBef>
              <a:spcAft>
                <a:spcPts val="0"/>
              </a:spcAft>
              <a:buFont typeface="Arial" panose="020B0604020202020204" pitchFamily="34" charset="0"/>
              <a:buChar char="•"/>
            </a:pPr>
            <a:r>
              <a:rPr lang="zh-CN" sz="1600" kern="100" dirty="0">
                <a:latin typeface="+mn-ea"/>
                <a:cs typeface="Times New Roman" panose="02020603050405020304" pitchFamily="18" charset="0"/>
              </a:rPr>
              <a:t>关于网页解析器</a:t>
            </a:r>
            <a:endParaRPr lang="zh-CN"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sz="1600" kern="100" dirty="0">
                <a:latin typeface="+mn-ea"/>
                <a:cs typeface="Times New Roman" panose="02020603050405020304" pitchFamily="18" charset="0"/>
              </a:rPr>
              <a:t>关于下载中间件的</a:t>
            </a:r>
            <a:r>
              <a:rPr lang="en-US" altLang="zh-CN" sz="1600" kern="100" dirty="0">
                <a:latin typeface="+mn-ea"/>
                <a:cs typeface="Times New Roman" panose="02020603050405020304" pitchFamily="18" charset="0"/>
              </a:rPr>
              <a:t>Ip</a:t>
            </a:r>
            <a:r>
              <a:rPr lang="zh-CN" altLang="en-US" sz="1600" kern="100" dirty="0">
                <a:latin typeface="+mn-ea"/>
                <a:cs typeface="Times New Roman" panose="02020603050405020304" pitchFamily="18" charset="0"/>
              </a:rPr>
              <a:t>代理，反爬工作</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关于下载方式</a:t>
            </a:r>
            <a:endParaRPr lang="zh-CN" altLang="en-US" sz="1600" kern="100" dirty="0">
              <a:latin typeface="+mn-ea"/>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426335" y="3846830"/>
            <a:ext cx="5525135" cy="1722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22699" y="2369018"/>
            <a:ext cx="11146607" cy="937764"/>
          </a:xfrm>
        </p:spPr>
        <p:txBody>
          <a:bodyPr/>
          <a:lstStyle/>
          <a:p>
            <a:r>
              <a:rPr lang="en-US" altLang="zh-CN" dirty="0">
                <a:latin typeface="Segoe UI" panose="020B0502040204020203"/>
                <a:ea typeface="微软雅黑" panose="020B0503020204020204" charset="-122"/>
              </a:rPr>
              <a:t>THANK</a:t>
            </a:r>
            <a:r>
              <a:rPr lang="zh-CN" altLang="en-US" dirty="0">
                <a:latin typeface="Segoe UI" panose="020B0502040204020203"/>
                <a:ea typeface="微软雅黑" panose="020B0503020204020204" charset="-122"/>
              </a:rPr>
              <a:t> </a:t>
            </a:r>
            <a:r>
              <a:rPr lang="en-US" altLang="zh-CN" dirty="0">
                <a:latin typeface="Segoe UI" panose="020B0502040204020203"/>
                <a:ea typeface="微软雅黑" panose="020B0503020204020204" charset="-122"/>
              </a:rPr>
              <a:t>YOU</a:t>
            </a:r>
            <a:r>
              <a:rPr lang="zh-CN" altLang="en-US" dirty="0">
                <a:latin typeface="Segoe UI" panose="020B0502040204020203"/>
                <a:ea typeface="微软雅黑" panose="020B0503020204020204" charset="-122"/>
              </a:rPr>
              <a:t> </a:t>
            </a:r>
            <a:r>
              <a:rPr lang="en-US" altLang="zh-CN" dirty="0">
                <a:latin typeface="Segoe UI" panose="020B0502040204020203"/>
                <a:ea typeface="微软雅黑" panose="020B0503020204020204" charset="-122"/>
              </a:rPr>
              <a:t>FOR</a:t>
            </a:r>
            <a:r>
              <a:rPr lang="zh-CN" altLang="en-US" dirty="0">
                <a:latin typeface="Segoe UI" panose="020B0502040204020203"/>
                <a:ea typeface="微软雅黑" panose="020B0503020204020204" charset="-122"/>
              </a:rPr>
              <a:t> </a:t>
            </a:r>
            <a:r>
              <a:rPr lang="en-US" altLang="zh-CN" dirty="0">
                <a:latin typeface="Segoe UI" panose="020B0502040204020203"/>
                <a:ea typeface="微软雅黑" panose="020B0503020204020204" charset="-122"/>
              </a:rPr>
              <a:t>WATCHING</a:t>
            </a:r>
            <a:endParaRPr lang="en-US" altLang="zh-CN" dirty="0">
              <a:latin typeface="Segoe UI" panose="020B0502040204020203"/>
              <a:ea typeface="微软雅黑" panose="020B0503020204020204" charset="-122"/>
            </a:endParaRPr>
          </a:p>
        </p:txBody>
      </p:sp>
      <p:sp>
        <p:nvSpPr>
          <p:cNvPr id="9" name="文本占位符 8"/>
          <p:cNvSpPr>
            <a:spLocks noGrp="1"/>
          </p:cNvSpPr>
          <p:nvPr>
            <p:ph type="body" sz="quarter" idx="13"/>
          </p:nvPr>
        </p:nvSpPr>
        <p:spPr>
          <a:xfrm>
            <a:off x="3149139" y="1706486"/>
            <a:ext cx="5881540" cy="508364"/>
          </a:xfrm>
        </p:spPr>
        <p:txBody>
          <a:bodyPr/>
          <a:lstStyle/>
          <a:p>
            <a:r>
              <a:rPr lang="zh-CN" altLang="en-US" sz="4000" dirty="0"/>
              <a:t> </a:t>
            </a:r>
            <a:endParaRPr lang="zh-CN" altLang="en-US" sz="4000" dirty="0"/>
          </a:p>
        </p:txBody>
      </p:sp>
      <p:sp>
        <p:nvSpPr>
          <p:cNvPr id="10" name="文本占位符 9"/>
          <p:cNvSpPr>
            <a:spLocks noGrp="1"/>
          </p:cNvSpPr>
          <p:nvPr>
            <p:ph type="body" sz="quarter" idx="14"/>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工作回顾</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2333625"/>
          </a:xfrm>
          <a:prstGeom prst="rect">
            <a:avLst/>
          </a:prstGeom>
        </p:spPr>
        <p:txBody>
          <a:bodyPr wrap="square">
            <a:spAutoFit/>
          </a:bodyPr>
          <a:lstStyle/>
          <a:p>
            <a:pPr lvl="0" indent="0" algn="just">
              <a:spcBef>
                <a:spcPts val="1200"/>
              </a:spcBef>
              <a:spcAft>
                <a:spcPts val="0"/>
              </a:spcAft>
              <a:buFont typeface="Arial" panose="020B0604020202020204" pitchFamily="34" charset="0"/>
              <a:buNone/>
            </a:pPr>
            <a:r>
              <a:rPr lang="en-US" altLang="zh-CN" sz="1600" kern="100" dirty="0">
                <a:latin typeface="+mn-ea"/>
                <a:cs typeface="Times New Roman" panose="02020603050405020304" pitchFamily="18" charset="0"/>
              </a:rPr>
              <a:t>1  </a:t>
            </a:r>
            <a:r>
              <a:rPr lang="zh-CN" altLang="en-US" sz="1600" kern="100" dirty="0">
                <a:latin typeface="+mn-ea"/>
                <a:cs typeface="Times New Roman" panose="02020603050405020304" pitchFamily="18" charset="0"/>
              </a:rPr>
              <a:t>实验</a:t>
            </a:r>
            <a:r>
              <a:rPr lang="en-US" altLang="zh-CN" sz="1600" kern="100" dirty="0">
                <a:latin typeface="+mn-ea"/>
                <a:cs typeface="Times New Roman" panose="02020603050405020304" pitchFamily="18" charset="0"/>
              </a:rPr>
              <a:t>6-8</a:t>
            </a:r>
            <a:r>
              <a:rPr lang="zh-CN" altLang="en-US" sz="1600" kern="100" dirty="0">
                <a:latin typeface="+mn-ea"/>
                <a:cs typeface="Times New Roman" panose="02020603050405020304" pitchFamily="18" charset="0"/>
              </a:rPr>
              <a:t>完善</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项目计划</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项目追踪</a:t>
            </a:r>
            <a:endParaRPr lang="zh-CN" altLang="en-US" sz="1600" kern="100" dirty="0">
              <a:latin typeface="+mn-ea"/>
              <a:cs typeface="Times New Roman" panose="02020603050405020304" pitchFamily="18" charset="0"/>
            </a:endParaRPr>
          </a:p>
          <a:p>
            <a:pPr lvl="0" indent="0" algn="just">
              <a:spcBef>
                <a:spcPts val="1200"/>
              </a:spcBef>
              <a:spcAft>
                <a:spcPts val="0"/>
              </a:spcAft>
              <a:buFont typeface="Arial" panose="020B0604020202020204" pitchFamily="34" charset="0"/>
              <a:buNone/>
            </a:pPr>
            <a:r>
              <a:rPr lang="en-US" altLang="zh-CN" sz="1600" kern="100" dirty="0">
                <a:latin typeface="+mn-ea"/>
                <a:cs typeface="Times New Roman" panose="02020603050405020304" pitchFamily="18" charset="0"/>
              </a:rPr>
              <a:t>2  </a:t>
            </a:r>
            <a:r>
              <a:rPr lang="zh-CN" altLang="en-US" sz="1600" kern="100" dirty="0">
                <a:latin typeface="+mn-ea"/>
                <a:cs typeface="Times New Roman" panose="02020603050405020304" pitchFamily="18" charset="0"/>
              </a:rPr>
              <a:t>需求规格说明书优化</a:t>
            </a:r>
            <a:endParaRPr lang="zh-CN" altLang="en-US" sz="1600" kern="100" dirty="0">
              <a:latin typeface="+mn-ea"/>
              <a:cs typeface="Times New Roman" panose="02020603050405020304" pitchFamily="18" charset="0"/>
            </a:endParaRPr>
          </a:p>
          <a:p>
            <a:pPr lvl="0" indent="0" algn="just">
              <a:spcBef>
                <a:spcPts val="1200"/>
              </a:spcBef>
              <a:spcAft>
                <a:spcPts val="0"/>
              </a:spcAft>
              <a:buFont typeface="Arial" panose="020B0604020202020204" pitchFamily="34" charset="0"/>
              <a:buNone/>
            </a:pPr>
            <a:r>
              <a:rPr lang="en-US" altLang="zh-CN" sz="1600" kern="100" dirty="0">
                <a:latin typeface="+mn-ea"/>
                <a:cs typeface="Times New Roman" panose="02020603050405020304" pitchFamily="18" charset="0"/>
              </a:rPr>
              <a:t>3  </a:t>
            </a:r>
            <a:r>
              <a:rPr lang="zh-CN" altLang="en-US" sz="1600" kern="100" dirty="0">
                <a:latin typeface="+mn-ea"/>
                <a:cs typeface="Times New Roman" panose="02020603050405020304" pitchFamily="18" charset="0"/>
              </a:rPr>
              <a:t>讨论核心需求</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endParaRPr lang="zh-CN" altLang="en-US" sz="16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需求规格说明书</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TWO</a:t>
            </a:r>
            <a:endParaRPr kumimoji="1" lang="zh-CN" altLang="en-US" dirty="0"/>
          </a:p>
        </p:txBody>
      </p:sp>
      <p:sp>
        <p:nvSpPr>
          <p:cNvPr id="7" name="矩形 6"/>
          <p:cNvSpPr/>
          <p:nvPr/>
        </p:nvSpPr>
        <p:spPr>
          <a:xfrm>
            <a:off x="4889820" y="4381146"/>
            <a:ext cx="2412367" cy="1133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advTm="12670">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040224" y="0"/>
            <a:ext cx="6111551"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kumimoji="1" lang="zh-CN" altLang="en-US" dirty="0"/>
              <a:t>配置管理</a:t>
            </a:r>
            <a:endParaRPr kumimoji="1" lang="zh-CN" altLang="en-US" dirty="0"/>
          </a:p>
        </p:txBody>
      </p:sp>
      <p:sp>
        <p:nvSpPr>
          <p:cNvPr id="4" name="文本占位符 3"/>
          <p:cNvSpPr>
            <a:spLocks noGrp="1"/>
          </p:cNvSpPr>
          <p:nvPr>
            <p:ph type="body" sz="quarter" idx="12"/>
          </p:nvPr>
        </p:nvSpPr>
        <p:spPr/>
        <p:txBody>
          <a:bodyPr/>
          <a:lstStyle/>
          <a:p>
            <a:r>
              <a:rPr kumimoji="1" lang="en-US" altLang="zh-CN" dirty="0"/>
              <a:t>PART</a:t>
            </a:r>
            <a:r>
              <a:rPr kumimoji="1" lang="zh-CN" altLang="en-US" dirty="0"/>
              <a:t> </a:t>
            </a:r>
            <a:r>
              <a:rPr kumimoji="1" lang="en-US" altLang="zh-CN" dirty="0"/>
              <a:t>THREE</a:t>
            </a:r>
            <a:endParaRPr kumimoji="1" lang="zh-CN" altLang="en-US" dirty="0"/>
          </a:p>
        </p:txBody>
      </p:sp>
      <p:sp>
        <p:nvSpPr>
          <p:cNvPr id="7" name="矩形 6"/>
          <p:cNvSpPr/>
          <p:nvPr/>
        </p:nvSpPr>
        <p:spPr>
          <a:xfrm>
            <a:off x="4889820" y="4381146"/>
            <a:ext cx="2412367" cy="1133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solidFill>
                <a:srgbClr val="FFFFFF"/>
              </a:solidFil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53380" y="128271"/>
            <a:ext cx="3418396" cy="4152784"/>
          </a:xfrm>
          <a:prstGeom prst="rect">
            <a:avLst/>
          </a:prstGeom>
        </p:spPr>
      </p:pic>
      <p:pic>
        <p:nvPicPr>
          <p:cNvPr id="4" name="图片 3"/>
          <p:cNvPicPr>
            <a:picLocks noChangeAspect="1"/>
          </p:cNvPicPr>
          <p:nvPr/>
        </p:nvPicPr>
        <p:blipFill>
          <a:blip r:embed="rId2"/>
          <a:stretch>
            <a:fillRect/>
          </a:stretch>
        </p:blipFill>
        <p:spPr>
          <a:xfrm>
            <a:off x="653380" y="4267200"/>
            <a:ext cx="3418396" cy="2576945"/>
          </a:xfrm>
          <a:prstGeom prst="rect">
            <a:avLst/>
          </a:prstGeom>
        </p:spPr>
      </p:pic>
      <p:pic>
        <p:nvPicPr>
          <p:cNvPr id="5" name="图片 4"/>
          <p:cNvPicPr>
            <a:picLocks noChangeAspect="1"/>
          </p:cNvPicPr>
          <p:nvPr/>
        </p:nvPicPr>
        <p:blipFill>
          <a:blip r:embed="rId3"/>
          <a:stretch>
            <a:fillRect/>
          </a:stretch>
        </p:blipFill>
        <p:spPr>
          <a:xfrm>
            <a:off x="4071776" y="128271"/>
            <a:ext cx="3762375" cy="2571750"/>
          </a:xfrm>
          <a:prstGeom prst="rect">
            <a:avLst/>
          </a:prstGeom>
        </p:spPr>
      </p:pic>
      <p:pic>
        <p:nvPicPr>
          <p:cNvPr id="6" name="图片 5"/>
          <p:cNvPicPr>
            <a:picLocks noChangeAspect="1"/>
          </p:cNvPicPr>
          <p:nvPr/>
        </p:nvPicPr>
        <p:blipFill>
          <a:blip r:embed="rId4"/>
          <a:stretch>
            <a:fillRect/>
          </a:stretch>
        </p:blipFill>
        <p:spPr>
          <a:xfrm>
            <a:off x="4128926" y="3681096"/>
            <a:ext cx="3705225" cy="1962150"/>
          </a:xfrm>
          <a:prstGeom prst="rect">
            <a:avLst/>
          </a:prstGeom>
        </p:spPr>
      </p:pic>
      <p:pic>
        <p:nvPicPr>
          <p:cNvPr id="7" name="图片 6"/>
          <p:cNvPicPr>
            <a:picLocks noChangeAspect="1"/>
          </p:cNvPicPr>
          <p:nvPr/>
        </p:nvPicPr>
        <p:blipFill>
          <a:blip r:embed="rId5"/>
          <a:stretch>
            <a:fillRect/>
          </a:stretch>
        </p:blipFill>
        <p:spPr>
          <a:xfrm>
            <a:off x="8088889" y="1414146"/>
            <a:ext cx="3800475" cy="2886075"/>
          </a:xfrm>
          <a:prstGeom prst="rect">
            <a:avLst/>
          </a:prstGeom>
        </p:spPr>
      </p:pic>
      <p:pic>
        <p:nvPicPr>
          <p:cNvPr id="8" name="图片 7"/>
          <p:cNvPicPr>
            <a:picLocks noChangeAspect="1"/>
          </p:cNvPicPr>
          <p:nvPr/>
        </p:nvPicPr>
        <p:blipFill>
          <a:blip r:embed="rId6"/>
          <a:stretch>
            <a:fillRect/>
          </a:stretch>
        </p:blipFill>
        <p:spPr>
          <a:xfrm>
            <a:off x="8102744" y="4267200"/>
            <a:ext cx="3724275" cy="1695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767554" y="0"/>
            <a:ext cx="4656891"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1162879" y="745296"/>
            <a:ext cx="9849678" cy="461665"/>
          </a:xfrm>
          <a:prstGeom prst="rect">
            <a:avLst/>
          </a:prstGeom>
        </p:spPr>
        <p:txBody>
          <a:bodyPr wrap="square">
            <a:spAutoFit/>
          </a:bodyPr>
          <a:lstStyle/>
          <a:p>
            <a:pPr lvl="0" algn="just">
              <a:spcBef>
                <a:spcPts val="1200"/>
              </a:spcBef>
              <a:spcAft>
                <a:spcPts val="0"/>
              </a:spcAft>
            </a:pPr>
            <a:r>
              <a:rPr lang="zh-CN" altLang="en-US" sz="2400" kern="100" dirty="0">
                <a:latin typeface="+mn-ea"/>
                <a:cs typeface="Times New Roman" panose="02020603050405020304" pitchFamily="18" charset="0"/>
              </a:rPr>
              <a:t>分析</a:t>
            </a:r>
            <a:endParaRPr lang="zh-CN" altLang="zh-CN" sz="2400" kern="100" dirty="0">
              <a:latin typeface="+mn-ea"/>
              <a:cs typeface="Times New Roman" panose="02020603050405020304" pitchFamily="18" charset="0"/>
            </a:endParaRPr>
          </a:p>
        </p:txBody>
      </p:sp>
      <p:sp>
        <p:nvSpPr>
          <p:cNvPr id="3" name="矩形 2"/>
          <p:cNvSpPr/>
          <p:nvPr/>
        </p:nvSpPr>
        <p:spPr>
          <a:xfrm>
            <a:off x="1162879" y="1659697"/>
            <a:ext cx="9849678" cy="1538883"/>
          </a:xfrm>
          <a:prstGeom prst="rect">
            <a:avLst/>
          </a:prstGeom>
        </p:spPr>
        <p:txBody>
          <a:bodyPr wrap="square">
            <a:spAutoFit/>
          </a:bodyPr>
          <a:lstStyle/>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郭炜锋组长，主要负责提交工作日志和课堂记录，同时也主要负责对评审的汇总。</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王益飞，主要负责编写项目计划</a:t>
            </a:r>
            <a:r>
              <a:rPr lang="en-US" altLang="zh-CN" sz="1600" kern="100" dirty="0">
                <a:latin typeface="+mn-ea"/>
                <a:cs typeface="Times New Roman" panose="02020603050405020304" pitchFamily="18" charset="0"/>
              </a:rPr>
              <a:t>.</a:t>
            </a:r>
            <a:r>
              <a:rPr lang="en-US" altLang="zh-CN" sz="1600" kern="100" dirty="0" err="1">
                <a:latin typeface="+mn-ea"/>
                <a:cs typeface="Times New Roman" panose="02020603050405020304" pitchFamily="18" charset="0"/>
              </a:rPr>
              <a:t>mpp</a:t>
            </a:r>
            <a:r>
              <a:rPr lang="zh-CN" altLang="en-US" sz="1600" kern="100" dirty="0">
                <a:latin typeface="+mn-ea"/>
                <a:cs typeface="Times New Roman" panose="02020603050405020304" pitchFamily="18" charset="0"/>
              </a:rPr>
              <a:t>文件以及每个组员的工作量统计分析</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胡勇的提交次数比较少，其主要原因在于胡勇主要负责</a:t>
            </a:r>
            <a:r>
              <a:rPr lang="en-US" altLang="zh-CN" sz="1600" kern="100" dirty="0">
                <a:latin typeface="+mn-ea"/>
                <a:cs typeface="Times New Roman" panose="02020603050405020304" pitchFamily="18" charset="0"/>
              </a:rPr>
              <a:t>ppt</a:t>
            </a:r>
            <a:r>
              <a:rPr lang="zh-CN" altLang="en-US" sz="1600" kern="100" dirty="0">
                <a:latin typeface="+mn-ea"/>
                <a:cs typeface="Times New Roman" panose="02020603050405020304" pitchFamily="18" charset="0"/>
              </a:rPr>
              <a:t>的编写和汇报工作</a:t>
            </a:r>
            <a:endParaRPr lang="zh-CN" altLang="en-US" sz="1600" kern="100" dirty="0">
              <a:latin typeface="+mn-ea"/>
              <a:cs typeface="Times New Roman" panose="02020603050405020304" pitchFamily="18" charset="0"/>
            </a:endParaRPr>
          </a:p>
          <a:p>
            <a:pPr marL="285750" lvl="0" indent="-285750" algn="just">
              <a:spcBef>
                <a:spcPts val="1200"/>
              </a:spcBef>
              <a:spcAft>
                <a:spcPts val="0"/>
              </a:spcAft>
              <a:buFont typeface="Arial" panose="020B0604020202020204" pitchFamily="34" charset="0"/>
              <a:buChar char="•"/>
            </a:pPr>
            <a:r>
              <a:rPr lang="zh-CN" altLang="en-US" sz="1600" kern="100" dirty="0">
                <a:latin typeface="+mn-ea"/>
                <a:cs typeface="Times New Roman" panose="02020603050405020304" pitchFamily="18" charset="0"/>
              </a:rPr>
              <a:t>武丁泽宇主要负责说明文档的编写，以及文档中重要部分修改工作</a:t>
            </a:r>
            <a:endParaRPr lang="zh-CN" altLang="en-US" sz="1600" kern="100" dirty="0">
              <a:latin typeface="+mn-ea"/>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模板页面">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1195</Words>
  <Application>WPS 演示</Application>
  <PresentationFormat>宽屏</PresentationFormat>
  <Paragraphs>88</Paragraphs>
  <Slides>21</Slides>
  <Notes>16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Arial</vt:lpstr>
      <vt:lpstr>宋体</vt:lpstr>
      <vt:lpstr>Wingdings</vt:lpstr>
      <vt:lpstr>微软雅黑</vt:lpstr>
      <vt:lpstr>Segoe UI Light</vt:lpstr>
      <vt:lpstr>Century Gothic</vt:lpstr>
      <vt:lpstr>Segoe UI Light</vt:lpstr>
      <vt:lpstr>Times New Roman</vt:lpstr>
      <vt:lpstr>华文细黑</vt:lpstr>
      <vt:lpstr>Segoe UI</vt:lpstr>
      <vt:lpstr>等线</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OfficePLUS</dc:creator>
  <cp:lastModifiedBy>yf</cp:lastModifiedBy>
  <cp:revision>200</cp:revision>
  <dcterms:created xsi:type="dcterms:W3CDTF">2015-08-18T02:51:00Z</dcterms:created>
  <dcterms:modified xsi:type="dcterms:W3CDTF">2017-04-21T12:03:08Z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2052-10.1.0.6374</vt:lpwstr>
  </property>
</Properties>
</file>