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22"/>
  </p:notesMasterIdLst>
  <p:sldIdLst>
    <p:sldId id="280" r:id="rId3"/>
    <p:sldId id="385" r:id="rId4"/>
    <p:sldId id="374" r:id="rId5"/>
    <p:sldId id="387" r:id="rId6"/>
    <p:sldId id="443" r:id="rId7"/>
    <p:sldId id="444" r:id="rId8"/>
    <p:sldId id="445" r:id="rId9"/>
    <p:sldId id="419" r:id="rId10"/>
    <p:sldId id="446" r:id="rId11"/>
    <p:sldId id="431" r:id="rId12"/>
    <p:sldId id="447" r:id="rId13"/>
    <p:sldId id="393" r:id="rId14"/>
    <p:sldId id="448" r:id="rId15"/>
    <p:sldId id="449" r:id="rId16"/>
    <p:sldId id="450" r:id="rId17"/>
    <p:sldId id="451" r:id="rId18"/>
    <p:sldId id="453" r:id="rId19"/>
    <p:sldId id="452" r:id="rId20"/>
    <p:sldId id="454" r:id="rId21"/>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3">
          <p15:clr>
            <a:srgbClr val="A4A3A4"/>
          </p15:clr>
        </p15:guide>
        <p15:guide id="2" pos="383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52" autoAdjust="0"/>
    <p:restoredTop sz="80589" autoAdjust="0"/>
  </p:normalViewPr>
  <p:slideViewPr>
    <p:cSldViewPr snapToGrid="0" snapToObjects="1">
      <p:cViewPr varScale="1">
        <p:scale>
          <a:sx n="92" d="100"/>
          <a:sy n="92" d="100"/>
        </p:scale>
        <p:origin x="954" y="78"/>
      </p:cViewPr>
      <p:guideLst>
        <p:guide orient="horz" pos="2063"/>
        <p:guide pos="3834"/>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35DC29-DDAA-423A-A28B-AF44C4DCFC23}" type="datetimeFigureOut">
              <a:rPr lang="zh-CN" altLang="en-US" smtClean="0"/>
              <a:t>2017/6/23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428E25-A374-47B0-9ACA-DD4102E8633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t>11</a:t>
            </a:fld>
            <a:endParaRPr lang="zh-CN" altLang="en-US"/>
          </a:p>
        </p:txBody>
      </p:sp>
    </p:spTree>
    <p:extLst>
      <p:ext uri="{BB962C8B-B14F-4D97-AF65-F5344CB8AC3E}">
        <p14:creationId xmlns:p14="http://schemas.microsoft.com/office/powerpoint/2010/main" val="3686501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t>13</a:t>
            </a:fld>
            <a:endParaRPr lang="zh-CN" altLang="en-US"/>
          </a:p>
        </p:txBody>
      </p:sp>
    </p:spTree>
    <p:extLst>
      <p:ext uri="{BB962C8B-B14F-4D97-AF65-F5344CB8AC3E}">
        <p14:creationId xmlns:p14="http://schemas.microsoft.com/office/powerpoint/2010/main" val="1657191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t>14</a:t>
            </a:fld>
            <a:endParaRPr lang="zh-CN" altLang="en-US"/>
          </a:p>
        </p:txBody>
      </p:sp>
    </p:spTree>
    <p:extLst>
      <p:ext uri="{BB962C8B-B14F-4D97-AF65-F5344CB8AC3E}">
        <p14:creationId xmlns:p14="http://schemas.microsoft.com/office/powerpoint/2010/main" val="359655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t>16</a:t>
            </a:fld>
            <a:endParaRPr lang="zh-CN" altLang="en-US"/>
          </a:p>
        </p:txBody>
      </p:sp>
    </p:spTree>
    <p:extLst>
      <p:ext uri="{BB962C8B-B14F-4D97-AF65-F5344CB8AC3E}">
        <p14:creationId xmlns:p14="http://schemas.microsoft.com/office/powerpoint/2010/main" val="1135069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t>17</a:t>
            </a:fld>
            <a:endParaRPr lang="zh-CN" altLang="en-US"/>
          </a:p>
        </p:txBody>
      </p:sp>
    </p:spTree>
    <p:extLst>
      <p:ext uri="{BB962C8B-B14F-4D97-AF65-F5344CB8AC3E}">
        <p14:creationId xmlns:p14="http://schemas.microsoft.com/office/powerpoint/2010/main" val="2476314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t>18</a:t>
            </a:fld>
            <a:endParaRPr lang="zh-CN" altLang="en-US"/>
          </a:p>
        </p:txBody>
      </p:sp>
    </p:spTree>
    <p:extLst>
      <p:ext uri="{BB962C8B-B14F-4D97-AF65-F5344CB8AC3E}">
        <p14:creationId xmlns:p14="http://schemas.microsoft.com/office/powerpoint/2010/main" val="3655845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t>19</a:t>
            </a:fld>
            <a:endParaRPr lang="zh-CN" altLang="en-US"/>
          </a:p>
        </p:txBody>
      </p:sp>
    </p:spTree>
    <p:extLst>
      <p:ext uri="{BB962C8B-B14F-4D97-AF65-F5344CB8AC3E}">
        <p14:creationId xmlns:p14="http://schemas.microsoft.com/office/powerpoint/2010/main" val="4153731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t>5</a:t>
            </a:fld>
            <a:endParaRPr lang="zh-CN" altLang="en-US"/>
          </a:p>
        </p:txBody>
      </p:sp>
    </p:spTree>
    <p:extLst>
      <p:ext uri="{BB962C8B-B14F-4D97-AF65-F5344CB8AC3E}">
        <p14:creationId xmlns:p14="http://schemas.microsoft.com/office/powerpoint/2010/main" val="3686550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t>6</a:t>
            </a:fld>
            <a:endParaRPr lang="zh-CN" altLang="en-US"/>
          </a:p>
        </p:txBody>
      </p:sp>
    </p:spTree>
    <p:extLst>
      <p:ext uri="{BB962C8B-B14F-4D97-AF65-F5344CB8AC3E}">
        <p14:creationId xmlns:p14="http://schemas.microsoft.com/office/powerpoint/2010/main" val="1603146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t>7</a:t>
            </a:fld>
            <a:endParaRPr lang="zh-CN" altLang="en-US"/>
          </a:p>
        </p:txBody>
      </p:sp>
    </p:spTree>
    <p:extLst>
      <p:ext uri="{BB962C8B-B14F-4D97-AF65-F5344CB8AC3E}">
        <p14:creationId xmlns:p14="http://schemas.microsoft.com/office/powerpoint/2010/main" val="4221713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t>9</a:t>
            </a:fld>
            <a:endParaRPr lang="zh-CN" altLang="en-US"/>
          </a:p>
        </p:txBody>
      </p:sp>
    </p:spTree>
    <p:extLst>
      <p:ext uri="{BB962C8B-B14F-4D97-AF65-F5344CB8AC3E}">
        <p14:creationId xmlns:p14="http://schemas.microsoft.com/office/powerpoint/2010/main" val="752620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a:fillRect/>
          </a:stretch>
        </p:blipFill>
        <p:spPr>
          <a:xfrm>
            <a:off x="849511" y="-12701"/>
            <a:ext cx="10492980" cy="6858001"/>
          </a:xfrm>
          <a:prstGeom prst="rect">
            <a:avLst/>
          </a:prstGeom>
        </p:spPr>
      </p:pic>
      <p:sp>
        <p:nvSpPr>
          <p:cNvPr id="4" name="文本占位符 7"/>
          <p:cNvSpPr>
            <a:spLocks noGrp="1"/>
          </p:cNvSpPr>
          <p:nvPr>
            <p:ph type="body" sz="quarter" idx="10"/>
          </p:nvPr>
        </p:nvSpPr>
        <p:spPr>
          <a:xfrm>
            <a:off x="522699" y="2307026"/>
            <a:ext cx="11146607" cy="937764"/>
          </a:xfrm>
          <a:prstGeom prst="rect">
            <a:avLst/>
          </a:prstGeom>
          <a:ln w="12700" cmpd="sng">
            <a:noFill/>
          </a:ln>
        </p:spPr>
        <p:txBody>
          <a:bodyPr vert="horz" anchor="ctr"/>
          <a:lstStyle>
            <a:lvl1pPr marL="0" indent="0" algn="ctr">
              <a:buNone/>
              <a:defRPr sz="4800" b="1">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
        <p:nvSpPr>
          <p:cNvPr id="6" name="文本占位符 7"/>
          <p:cNvSpPr>
            <a:spLocks noGrp="1"/>
          </p:cNvSpPr>
          <p:nvPr>
            <p:ph type="body" sz="quarter" idx="11"/>
          </p:nvPr>
        </p:nvSpPr>
        <p:spPr>
          <a:xfrm>
            <a:off x="3155231" y="3669185"/>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
        <p:nvSpPr>
          <p:cNvPr id="7" name="文本占位符 7"/>
          <p:cNvSpPr>
            <a:spLocks noGrp="1"/>
          </p:cNvSpPr>
          <p:nvPr>
            <p:ph type="body" sz="quarter" idx="12"/>
          </p:nvPr>
        </p:nvSpPr>
        <p:spPr>
          <a:xfrm>
            <a:off x="6742691" y="3669184"/>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
        <p:nvSpPr>
          <p:cNvPr id="8" name="文本占位符 7"/>
          <p:cNvSpPr>
            <a:spLocks noGrp="1"/>
          </p:cNvSpPr>
          <p:nvPr>
            <p:ph type="body" sz="quarter" idx="13"/>
          </p:nvPr>
        </p:nvSpPr>
        <p:spPr>
          <a:xfrm>
            <a:off x="3155231" y="4448647"/>
            <a:ext cx="5881540" cy="508364"/>
          </a:xfrm>
          <a:prstGeom prst="rect">
            <a:avLst/>
          </a:prstGeom>
          <a:ln w="12700" cmpd="sng">
            <a:noFill/>
          </a:ln>
        </p:spPr>
        <p:txBody>
          <a:bodyPr vert="horz" anchor="ctr"/>
          <a:lstStyle>
            <a:lvl1pPr marL="0" indent="0" algn="ctr">
              <a:buNone/>
              <a:defRPr sz="2000" b="0">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
        <p:nvSpPr>
          <p:cNvPr id="10" name="文本占位符 7"/>
          <p:cNvSpPr>
            <a:spLocks noGrp="1"/>
          </p:cNvSpPr>
          <p:nvPr>
            <p:ph type="body" sz="quarter" idx="14" hasCustomPrompt="1"/>
          </p:nvPr>
        </p:nvSpPr>
        <p:spPr>
          <a:xfrm>
            <a:off x="265305" y="220137"/>
            <a:ext cx="3303395" cy="389467"/>
          </a:xfrm>
          <a:prstGeom prst="rect">
            <a:avLst/>
          </a:prstGeom>
          <a:ln w="12700" cmpd="sng">
            <a:noFill/>
          </a:ln>
        </p:spPr>
        <p:txBody>
          <a:bodyPr vert="horz" anchor="ctr"/>
          <a:lstStyle>
            <a:lvl1pPr marL="0" indent="0" algn="l">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5" y="220137"/>
            <a:ext cx="3303395" cy="389467"/>
          </a:xfrm>
          <a:prstGeom prst="rect">
            <a:avLst/>
          </a:prstGeom>
          <a:ln w="12700" cmpd="sng">
            <a:noFill/>
          </a:ln>
        </p:spPr>
        <p:txBody>
          <a:bodyPr vert="horz" anchor="ctr"/>
          <a:lstStyle>
            <a:lvl1pPr marL="0" indent="0" algn="l">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4" y="759873"/>
            <a:ext cx="646331" cy="369332"/>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标注</a:t>
            </a:r>
          </a:p>
        </p:txBody>
      </p:sp>
      <p:sp>
        <p:nvSpPr>
          <p:cNvPr id="11" name="矩形 10"/>
          <p:cNvSpPr/>
          <p:nvPr userDrawn="1"/>
        </p:nvSpPr>
        <p:spPr>
          <a:xfrm>
            <a:off x="2572592" y="759875"/>
            <a:ext cx="1402001" cy="3453253"/>
          </a:xfrm>
          <a:prstGeom prst="rect">
            <a:avLst/>
          </a:prstGeom>
        </p:spPr>
        <p:txBody>
          <a:bodyPr wrap="square">
            <a:spAutoFit/>
          </a:bodyPr>
          <a:lstStyle/>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字体使用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行距</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背景图片出处</a:t>
            </a: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3" y="759876"/>
            <a:ext cx="7074345" cy="4239879"/>
          </a:xfrm>
          <a:prstGeom prst="rect">
            <a:avLst/>
          </a:prstGeom>
        </p:spPr>
        <p:txBody>
          <a:bodyPr wrap="square">
            <a:spAutoFit/>
          </a:bodyPr>
          <a:lstStyle/>
          <a:p>
            <a:pPr marL="0" marR="0" lvl="0" indent="0" defTabSz="9137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英文 </a:t>
            </a:r>
            <a:r>
              <a:rPr kumimoji="0" lang="is-IS" altLang="zh-CN"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rPr>
              <a:t>Microsoft YaHei</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正文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1.3</a:t>
            </a: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panose="020B0502040204020203"/>
                <a:ea typeface="微软雅黑" panose="020B0503020204020204" charset="-122"/>
                <a:cs typeface="Segoe UI Light" panose="020B0502040204020203"/>
              </a:rPr>
              <a:t>cn.bing.com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a:ea typeface="Segoe UI Light" panose="020B0502040204020203"/>
                <a:cs typeface="Segoe UI Light" panose="020B0502040204020203"/>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a:ea typeface="Segoe UI Light" panose="020B0502040204020203"/>
                <a:cs typeface="Segoe UI Light" panose="020B0502040204020203"/>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a:ea typeface="Segoe UI Light" panose="020B0502040204020203"/>
                <a:cs typeface="Segoe UI Light" panose="020B0502040204020203"/>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a:ea typeface="Segoe UI Light" panose="020B0502040204020203"/>
                <a:cs typeface="Segoe UI Light" panose="020B0502040204020203"/>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a:ea typeface="Segoe UI Light" panose="020B0502040204020203"/>
                <a:cs typeface="Segoe UI Light" panose="020B0502040204020203"/>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a:ea typeface="Segoe UI Light" panose="020B0502040204020203"/>
                <a:cs typeface="Segoe UI Light" panose="020B0502040204020203"/>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不得被全部或部分的复制、传播、销售，否则将承担法律责任。</a:t>
            </a:r>
          </a:p>
        </p:txBody>
      </p:sp>
      <p:sp>
        <p:nvSpPr>
          <p:cNvPr id="13" name="矩形 12"/>
          <p:cNvSpPr/>
          <p:nvPr userDrawn="1"/>
        </p:nvSpPr>
        <p:spPr>
          <a:xfrm>
            <a:off x="440606" y="182449"/>
            <a:ext cx="777777" cy="246221"/>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p>
        </p:txBody>
      </p:sp>
      <p:sp>
        <p:nvSpPr>
          <p:cNvPr id="5" name="矩形 4"/>
          <p:cNvSpPr/>
          <p:nvPr userDrawn="1"/>
        </p:nvSpPr>
        <p:spPr>
          <a:xfrm>
            <a:off x="440606" y="182449"/>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8" y="4458725"/>
            <a:ext cx="3296095" cy="297454"/>
          </a:xfrm>
          <a:prstGeom prst="rect">
            <a:avLst/>
          </a:prstGeom>
          <a:noFill/>
        </p:spPr>
        <p:txBody>
          <a:bodyPr wrap="none" rtlCol="0">
            <a:spAutoFit/>
          </a:bodyPr>
          <a:lstStyle/>
          <a:p>
            <a:pPr marL="0" marR="0" lvl="0" indent="0" algn="ctr" defTabSz="608965" eaLnBrk="1" fontAlgn="auto" latinLnBrk="0" hangingPunct="1">
              <a:lnSpc>
                <a:spcPct val="100000"/>
              </a:lnSpc>
              <a:spcBef>
                <a:spcPts val="0"/>
              </a:spcBef>
              <a:spcAft>
                <a:spcPts val="0"/>
              </a:spcAft>
              <a:buClrTx/>
              <a:buSzTx/>
              <a:buFontTx/>
              <a:buNone/>
              <a:defRPr/>
            </a:pP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charset="-122"/>
              </a:rPr>
              <a:t>点击</a:t>
            </a:r>
            <a:r>
              <a:rPr kumimoji="1" lang="en-US" altLang="zh-CN" sz="1335" b="0" i="0" u="none" strike="noStrike" kern="0" cap="none" spc="0" normalizeH="0" baseline="0" noProof="0" dirty="0">
                <a:ln>
                  <a:noFill/>
                </a:ln>
                <a:solidFill>
                  <a:srgbClr val="000000"/>
                </a:solidFill>
                <a:effectLst/>
                <a:uLnTx/>
                <a:uFillTx/>
                <a:latin typeface="Segoe UI Light" panose="020B0502040204020203"/>
                <a:ea typeface="Segoe UI Light" panose="020B0502040204020203"/>
                <a:cs typeface="Segoe UI Light" panose="020B0502040204020203"/>
              </a:rPr>
              <a:t>Logo</a:t>
            </a: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charset="-122"/>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a:fillRect/>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5" y="220137"/>
            <a:ext cx="3303395" cy="389467"/>
          </a:xfrm>
          <a:prstGeom prst="rect">
            <a:avLst/>
          </a:prstGeom>
          <a:ln w="12700" cmpd="sng">
            <a:noFill/>
          </a:ln>
        </p:spPr>
        <p:txBody>
          <a:bodyPr vert="horz" anchor="ctr"/>
          <a:lstStyle>
            <a:lvl1pPr marL="0" indent="0" algn="l">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60"/>
            <a:ext cx="4588044" cy="888855"/>
          </a:xfrm>
          <a:prstGeom prst="rect">
            <a:avLst/>
          </a:prstGeom>
          <a:ln w="12700" cmpd="sng">
            <a:noFill/>
          </a:ln>
        </p:spPr>
        <p:txBody>
          <a:bodyPr vert="horz" anchor="ctr"/>
          <a:lstStyle>
            <a:lvl1pPr marL="0" indent="0" algn="ctr">
              <a:buNone/>
              <a:defRPr sz="6000" b="1">
                <a:latin typeface="微软雅黑" panose="020B0503020204020204" charset="-122"/>
                <a:ea typeface="微软雅黑" panose="020B0503020204020204" charset="-122"/>
                <a:cs typeface="微软雅黑" panose="020B0503020204020204" charset="-122"/>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3" y="2413004"/>
            <a:ext cx="9272339" cy="1059969"/>
          </a:xfrm>
          <a:prstGeom prst="rect">
            <a:avLst/>
          </a:prstGeom>
          <a:ln w="12700" cmpd="sng">
            <a:noFill/>
          </a:ln>
        </p:spPr>
        <p:txBody>
          <a:bodyPr vert="horz" anchor="t"/>
          <a:lstStyle>
            <a:lvl1pPr>
              <a:defRPr kumimoji="1" lang="zh-CN" altLang="en-US" sz="1400" b="0" dirty="0">
                <a:latin typeface="微软雅黑" panose="020B0503020204020204" charset="-122"/>
                <a:ea typeface="微软雅黑" panose="020B0503020204020204" charset="-122"/>
                <a:cs typeface="微软雅黑" panose="020B0503020204020204" charset="-122"/>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1459834"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1459834"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9" name="文本占位符 6"/>
          <p:cNvSpPr>
            <a:spLocks noGrp="1"/>
          </p:cNvSpPr>
          <p:nvPr>
            <p:ph type="body" sz="quarter" idx="16" hasCustomPrompt="1"/>
          </p:nvPr>
        </p:nvSpPr>
        <p:spPr>
          <a:xfrm>
            <a:off x="8433257"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0" name="文本占位符 6"/>
          <p:cNvSpPr>
            <a:spLocks noGrp="1"/>
          </p:cNvSpPr>
          <p:nvPr>
            <p:ph type="body" sz="quarter" idx="17" hasCustomPrompt="1"/>
          </p:nvPr>
        </p:nvSpPr>
        <p:spPr>
          <a:xfrm>
            <a:off x="8433256"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4946545"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4946544"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a:fillRect/>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5" y="220137"/>
            <a:ext cx="3303395" cy="389467"/>
          </a:xfrm>
          <a:prstGeom prst="rect">
            <a:avLst/>
          </a:prstGeom>
          <a:ln w="12700" cmpd="sng">
            <a:noFill/>
          </a:ln>
        </p:spPr>
        <p:txBody>
          <a:bodyPr vert="horz" anchor="ctr"/>
          <a:lstStyle>
            <a:lvl1pPr marL="0" indent="0" algn="l">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60"/>
            <a:ext cx="4588044" cy="888855"/>
          </a:xfrm>
          <a:prstGeom prst="rect">
            <a:avLst/>
          </a:prstGeom>
          <a:ln w="12700" cmpd="sng">
            <a:noFill/>
          </a:ln>
        </p:spPr>
        <p:txBody>
          <a:bodyPr vert="horz" anchor="ctr"/>
          <a:lstStyle>
            <a:lvl1pPr marL="0" indent="0" algn="ctr">
              <a:buNone/>
              <a:defRPr sz="6000" b="1">
                <a:latin typeface="微软雅黑" panose="020B0503020204020204" charset="-122"/>
                <a:ea typeface="微软雅黑" panose="020B0503020204020204" charset="-122"/>
                <a:cs typeface="微软雅黑" panose="020B0503020204020204" charset="-122"/>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3" y="2413004"/>
            <a:ext cx="9272339" cy="1059969"/>
          </a:xfrm>
          <a:prstGeom prst="rect">
            <a:avLst/>
          </a:prstGeom>
          <a:ln w="12700" cmpd="sng">
            <a:noFill/>
          </a:ln>
        </p:spPr>
        <p:txBody>
          <a:bodyPr vert="horz" anchor="t"/>
          <a:lstStyle>
            <a:lvl1pPr>
              <a:defRPr kumimoji="1" lang="zh-CN" altLang="en-US" sz="1400" b="0" dirty="0">
                <a:latin typeface="微软雅黑" panose="020B0503020204020204" charset="-122"/>
                <a:ea typeface="微软雅黑" panose="020B0503020204020204" charset="-122"/>
                <a:cs typeface="微软雅黑" panose="020B0503020204020204" charset="-122"/>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7952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2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3484485"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3483073"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4" name="文本占位符 6"/>
          <p:cNvSpPr>
            <a:spLocks noGrp="1"/>
          </p:cNvSpPr>
          <p:nvPr>
            <p:ph type="body" sz="quarter" idx="20" hasCustomPrompt="1"/>
          </p:nvPr>
        </p:nvSpPr>
        <p:spPr>
          <a:xfrm>
            <a:off x="6389447"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5" name="文本占位符 6"/>
          <p:cNvSpPr>
            <a:spLocks noGrp="1"/>
          </p:cNvSpPr>
          <p:nvPr>
            <p:ph type="body" sz="quarter" idx="21" hasCustomPrompt="1"/>
          </p:nvPr>
        </p:nvSpPr>
        <p:spPr>
          <a:xfrm>
            <a:off x="6390858"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6" name="文本占位符 6"/>
          <p:cNvSpPr>
            <a:spLocks noGrp="1"/>
          </p:cNvSpPr>
          <p:nvPr>
            <p:ph type="body" sz="quarter" idx="22" hasCustomPrompt="1"/>
          </p:nvPr>
        </p:nvSpPr>
        <p:spPr>
          <a:xfrm>
            <a:off x="9294410"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7" name="文本占位符 6"/>
          <p:cNvSpPr>
            <a:spLocks noGrp="1"/>
          </p:cNvSpPr>
          <p:nvPr>
            <p:ph type="body" sz="quarter" idx="23" hasCustomPrompt="1"/>
          </p:nvPr>
        </p:nvSpPr>
        <p:spPr>
          <a:xfrm>
            <a:off x="9294410"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a:fillRect/>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5" y="220137"/>
            <a:ext cx="3303395" cy="389467"/>
          </a:xfrm>
          <a:prstGeom prst="rect">
            <a:avLst/>
          </a:prstGeom>
          <a:ln w="12700" cmpd="sng">
            <a:noFill/>
          </a:ln>
        </p:spPr>
        <p:txBody>
          <a:bodyPr vert="horz" anchor="ctr"/>
          <a:lstStyle>
            <a:lvl1pPr marL="0" indent="0" algn="l">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60"/>
            <a:ext cx="4588044" cy="888855"/>
          </a:xfrm>
          <a:prstGeom prst="rect">
            <a:avLst/>
          </a:prstGeom>
          <a:ln w="12700" cmpd="sng">
            <a:noFill/>
          </a:ln>
        </p:spPr>
        <p:txBody>
          <a:bodyPr vert="horz" anchor="ctr"/>
          <a:lstStyle>
            <a:lvl1pPr marL="0" indent="0" algn="ctr">
              <a:buNone/>
              <a:defRPr sz="6000" b="1">
                <a:latin typeface="微软雅黑" panose="020B0503020204020204" charset="-122"/>
                <a:ea typeface="微软雅黑" panose="020B0503020204020204" charset="-122"/>
                <a:cs typeface="微软雅黑" panose="020B0503020204020204" charset="-122"/>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3" y="2413004"/>
            <a:ext cx="9272339" cy="1059969"/>
          </a:xfrm>
          <a:prstGeom prst="rect">
            <a:avLst/>
          </a:prstGeom>
          <a:ln w="12700" cmpd="sng">
            <a:noFill/>
          </a:ln>
        </p:spPr>
        <p:txBody>
          <a:bodyPr vert="horz" anchor="t"/>
          <a:lstStyle>
            <a:lvl1pPr marL="0" indent="0" algn="ctr">
              <a:lnSpc>
                <a:spcPct val="130000"/>
              </a:lnSpc>
              <a:buNone/>
              <a:defRPr sz="1400" b="0">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
        <p:nvSpPr>
          <p:cNvPr id="7" name="文本占位符 6"/>
          <p:cNvSpPr>
            <a:spLocks noGrp="1"/>
          </p:cNvSpPr>
          <p:nvPr>
            <p:ph type="body" sz="quarter" idx="14" hasCustomPrompt="1"/>
          </p:nvPr>
        </p:nvSpPr>
        <p:spPr>
          <a:xfrm>
            <a:off x="579522"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21"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892018"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892015"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5204514"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5204514"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517010"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517010"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29506"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29505"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a:fillRect/>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5" y="220137"/>
            <a:ext cx="3303395" cy="389467"/>
          </a:xfrm>
          <a:prstGeom prst="rect">
            <a:avLst/>
          </a:prstGeom>
          <a:ln w="12700" cmpd="sng">
            <a:noFill/>
          </a:ln>
        </p:spPr>
        <p:txBody>
          <a:bodyPr vert="horz" anchor="ctr"/>
          <a:lstStyle>
            <a:lvl1pPr marL="0" indent="0" algn="l">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60"/>
            <a:ext cx="4588044" cy="888855"/>
          </a:xfrm>
          <a:prstGeom prst="rect">
            <a:avLst/>
          </a:prstGeom>
          <a:ln w="12700" cmpd="sng">
            <a:noFill/>
          </a:ln>
        </p:spPr>
        <p:txBody>
          <a:bodyPr vert="horz" anchor="ctr"/>
          <a:lstStyle>
            <a:lvl1pPr marL="0" indent="0" algn="ctr">
              <a:buNone/>
              <a:defRPr sz="6000" b="1">
                <a:latin typeface="微软雅黑" panose="020B0503020204020204" charset="-122"/>
                <a:ea typeface="微软雅黑" panose="020B0503020204020204" charset="-122"/>
                <a:cs typeface="微软雅黑" panose="020B0503020204020204" charset="-122"/>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3" y="2413004"/>
            <a:ext cx="9272339" cy="1059969"/>
          </a:xfrm>
          <a:prstGeom prst="rect">
            <a:avLst/>
          </a:prstGeom>
          <a:ln w="12700" cmpd="sng">
            <a:noFill/>
          </a:ln>
        </p:spPr>
        <p:txBody>
          <a:bodyPr vert="horz" anchor="t"/>
          <a:lstStyle>
            <a:lvl1pPr>
              <a:defRPr kumimoji="1" lang="zh-CN" altLang="en-US" sz="1400" b="0" dirty="0">
                <a:latin typeface="微软雅黑" panose="020B0503020204020204" charset="-122"/>
                <a:ea typeface="微软雅黑" panose="020B0503020204020204" charset="-122"/>
                <a:cs typeface="微软雅黑" panose="020B0503020204020204" charset="-122"/>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58802" y="4167324"/>
            <a:ext cx="184677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58801" y="4622800"/>
            <a:ext cx="184677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408799" y="4165951"/>
            <a:ext cx="184677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408799" y="4621427"/>
            <a:ext cx="184677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4258795" y="4165951"/>
            <a:ext cx="184677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4258795" y="4621427"/>
            <a:ext cx="184677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958790" y="4167324"/>
            <a:ext cx="184677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954763" y="4622800"/>
            <a:ext cx="184677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08786" y="4165951"/>
            <a:ext cx="184677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08785" y="4621427"/>
            <a:ext cx="184677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6" name="文本占位符 6"/>
          <p:cNvSpPr>
            <a:spLocks noGrp="1"/>
          </p:cNvSpPr>
          <p:nvPr>
            <p:ph type="body" sz="quarter" idx="24" hasCustomPrompt="1"/>
          </p:nvPr>
        </p:nvSpPr>
        <p:spPr>
          <a:xfrm>
            <a:off x="6108793" y="4165951"/>
            <a:ext cx="184677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7" name="文本占位符 6"/>
          <p:cNvSpPr>
            <a:spLocks noGrp="1"/>
          </p:cNvSpPr>
          <p:nvPr>
            <p:ph type="body" sz="quarter" idx="25" hasCustomPrompt="1"/>
          </p:nvPr>
        </p:nvSpPr>
        <p:spPr>
          <a:xfrm>
            <a:off x="6108793" y="4621427"/>
            <a:ext cx="184677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3882315" y="1181451"/>
            <a:ext cx="4495104" cy="4495104"/>
          </a:xfrm>
          <a:prstGeom prst="ellipse">
            <a:avLst/>
          </a:prstGeom>
        </p:spPr>
      </p:pic>
      <p:sp>
        <p:nvSpPr>
          <p:cNvPr id="4" name="文本占位符 7"/>
          <p:cNvSpPr>
            <a:spLocks noGrp="1"/>
          </p:cNvSpPr>
          <p:nvPr>
            <p:ph type="body" sz="quarter" idx="10" hasCustomPrompt="1"/>
          </p:nvPr>
        </p:nvSpPr>
        <p:spPr>
          <a:xfrm>
            <a:off x="265305" y="220137"/>
            <a:ext cx="3303395" cy="389467"/>
          </a:xfrm>
          <a:prstGeom prst="rect">
            <a:avLst/>
          </a:prstGeom>
          <a:ln w="12700" cmpd="sng">
            <a:noFill/>
          </a:ln>
        </p:spPr>
        <p:txBody>
          <a:bodyPr vert="horz" anchor="ctr"/>
          <a:lstStyle>
            <a:lvl1pPr marL="0" indent="0" algn="l">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1"/>
          </p:nvPr>
        </p:nvSpPr>
        <p:spPr>
          <a:xfrm>
            <a:off x="2326105" y="2470485"/>
            <a:ext cx="7539792" cy="1074822"/>
          </a:xfrm>
          <a:prstGeom prst="rect">
            <a:avLst/>
          </a:prstGeom>
          <a:ln w="12700" cmpd="sng">
            <a:noFill/>
          </a:ln>
        </p:spPr>
        <p:txBody>
          <a:bodyPr vert="horz" anchor="ctr"/>
          <a:lstStyle>
            <a:lvl1pPr marL="0" indent="0" algn="ctr">
              <a:buNone/>
              <a:defRPr sz="6000" b="1">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
        <p:nvSpPr>
          <p:cNvPr id="6" name="文本占位符 7"/>
          <p:cNvSpPr>
            <a:spLocks noGrp="1"/>
          </p:cNvSpPr>
          <p:nvPr>
            <p:ph type="body" sz="quarter" idx="12"/>
          </p:nvPr>
        </p:nvSpPr>
        <p:spPr>
          <a:xfrm>
            <a:off x="2326105" y="3545308"/>
            <a:ext cx="7539792" cy="707725"/>
          </a:xfrm>
          <a:prstGeom prst="rect">
            <a:avLst/>
          </a:prstGeom>
          <a:ln w="12700" cmpd="sng">
            <a:noFill/>
          </a:ln>
        </p:spPr>
        <p:txBody>
          <a:bodyPr vert="horz" anchor="ctr"/>
          <a:lstStyle>
            <a:lvl1pPr marL="0" indent="0" algn="ctr">
              <a:buNone/>
              <a:defRPr sz="4400" b="0">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a:fillRect/>
          </a:stretch>
        </p:blipFill>
        <p:spPr>
          <a:xfrm>
            <a:off x="8015257" y="-12700"/>
            <a:ext cx="4189443" cy="6858000"/>
          </a:xfrm>
          <a:prstGeom prst="rect">
            <a:avLst/>
          </a:prstGeom>
        </p:spPr>
      </p:pic>
      <p:sp>
        <p:nvSpPr>
          <p:cNvPr id="4" name="文本占位符 7"/>
          <p:cNvSpPr>
            <a:spLocks noGrp="1"/>
          </p:cNvSpPr>
          <p:nvPr>
            <p:ph type="body" sz="quarter" idx="10" hasCustomPrompt="1"/>
          </p:nvPr>
        </p:nvSpPr>
        <p:spPr>
          <a:xfrm>
            <a:off x="265305" y="220137"/>
            <a:ext cx="3303395" cy="389467"/>
          </a:xfrm>
          <a:prstGeom prst="rect">
            <a:avLst/>
          </a:prstGeom>
          <a:ln w="12700" cmpd="sng">
            <a:noFill/>
          </a:ln>
        </p:spPr>
        <p:txBody>
          <a:bodyPr vert="horz" anchor="ctr"/>
          <a:lstStyle>
            <a:lvl1pPr marL="0" indent="0" algn="l">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a:fillRect/>
          </a:stretch>
        </p:blipFill>
        <p:spPr>
          <a:xfrm flipH="1">
            <a:off x="1" y="-12700"/>
            <a:ext cx="4189443" cy="6858000"/>
          </a:xfrm>
          <a:prstGeom prst="rect">
            <a:avLst/>
          </a:prstGeom>
        </p:spPr>
      </p:pic>
      <p:sp>
        <p:nvSpPr>
          <p:cNvPr id="3" name="文本占位符 7"/>
          <p:cNvSpPr>
            <a:spLocks noGrp="1"/>
          </p:cNvSpPr>
          <p:nvPr>
            <p:ph type="body" sz="quarter" idx="10" hasCustomPrompt="1"/>
          </p:nvPr>
        </p:nvSpPr>
        <p:spPr>
          <a:xfrm>
            <a:off x="8583805" y="220137"/>
            <a:ext cx="3303395" cy="389467"/>
          </a:xfrm>
          <a:prstGeom prst="rect">
            <a:avLst/>
          </a:prstGeom>
          <a:ln w="12700" cmpd="sng">
            <a:noFill/>
          </a:ln>
        </p:spPr>
        <p:txBody>
          <a:bodyPr vert="horz" anchor="ctr"/>
          <a:lstStyle>
            <a:lvl1pPr marL="0" indent="0" algn="r">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a:fillRect/>
          </a:stretch>
        </p:blipFill>
        <p:spPr>
          <a:xfrm>
            <a:off x="7739214" y="4"/>
            <a:ext cx="4452788" cy="6862813"/>
          </a:xfrm>
          <a:prstGeom prst="rect">
            <a:avLst/>
          </a:prstGeom>
        </p:spPr>
      </p:pic>
      <p:sp>
        <p:nvSpPr>
          <p:cNvPr id="4" name="文本占位符 7"/>
          <p:cNvSpPr>
            <a:spLocks noGrp="1"/>
          </p:cNvSpPr>
          <p:nvPr>
            <p:ph type="body" sz="quarter" idx="10" hasCustomPrompt="1"/>
          </p:nvPr>
        </p:nvSpPr>
        <p:spPr>
          <a:xfrm>
            <a:off x="265305" y="220137"/>
            <a:ext cx="3303395" cy="389467"/>
          </a:xfrm>
          <a:prstGeom prst="rect">
            <a:avLst/>
          </a:prstGeom>
          <a:ln w="12700" cmpd="sng">
            <a:noFill/>
          </a:ln>
        </p:spPr>
        <p:txBody>
          <a:bodyPr vert="horz" anchor="ctr"/>
          <a:lstStyle>
            <a:lvl1pPr marL="0" indent="0" algn="l">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6282" y="1941179"/>
            <a:ext cx="11762068" cy="937764"/>
          </a:xfrm>
        </p:spPr>
        <p:txBody>
          <a:bodyPr/>
          <a:lstStyle/>
          <a:p>
            <a:pPr defTabSz="-635">
              <a:lnSpc>
                <a:spcPct val="125000"/>
              </a:lnSpc>
              <a:tabLst>
                <a:tab pos="238760" algn="l"/>
                <a:tab pos="266065" algn="l"/>
              </a:tabLst>
            </a:pPr>
            <a:r>
              <a:rPr lang="zh-CN" altLang="en-US" sz="4400" dirty="0">
                <a:latin typeface="Times New Roman" panose="02020603050405020304" pitchFamily="18" charset="0"/>
                <a:ea typeface="华文细黑" panose="02010600040101010101" pitchFamily="2" charset="-122"/>
              </a:rPr>
              <a:t>本周工作总结报告</a:t>
            </a:r>
            <a:endParaRPr lang="zh-CN" altLang="zh-CN" sz="2000" dirty="0">
              <a:latin typeface="Times New Roman" panose="02020603050405020304" pitchFamily="18" charset="0"/>
              <a:ea typeface="宋体" panose="02010600030101010101" pitchFamily="2" charset="-122"/>
            </a:endParaRPr>
          </a:p>
        </p:txBody>
      </p:sp>
      <p:sp>
        <p:nvSpPr>
          <p:cNvPr id="4" name="文本占位符 3"/>
          <p:cNvSpPr>
            <a:spLocks noGrp="1"/>
          </p:cNvSpPr>
          <p:nvPr>
            <p:ph type="body" sz="quarter" idx="12"/>
          </p:nvPr>
        </p:nvSpPr>
        <p:spPr>
          <a:xfrm>
            <a:off x="4682590" y="4199252"/>
            <a:ext cx="4602924" cy="778125"/>
          </a:xfrm>
          <a:noFill/>
          <a:ln>
            <a:noFill/>
          </a:ln>
        </p:spPr>
        <p:txBody>
          <a:bodyPr/>
          <a:lstStyle/>
          <a:p>
            <a:pPr>
              <a:lnSpc>
                <a:spcPct val="125000"/>
              </a:lnSpc>
              <a:spcBef>
                <a:spcPts val="0"/>
              </a:spcBef>
              <a:defRPr/>
            </a:pPr>
            <a:r>
              <a:rPr lang="zh-CN" altLang="en-US" sz="1800" kern="0" dirty="0">
                <a:latin typeface="Segoe UI" panose="020B0502040204020203"/>
                <a:ea typeface="微软雅黑" panose="020B0503020204020204" charset="-122"/>
              </a:rPr>
              <a:t>报告人</a:t>
            </a:r>
            <a:r>
              <a:rPr lang="zh-CN" altLang="en-US" sz="1800" kern="0" dirty="0">
                <a:latin typeface="Segoe UI" panose="020B0502040204020203"/>
              </a:rPr>
              <a:t>：郭炜锋、胡勇</a:t>
            </a:r>
            <a:r>
              <a:rPr lang="zh-CN" altLang="en-US" sz="1800" kern="0" dirty="0">
                <a:latin typeface="Segoe UI" panose="020B0502040204020203"/>
                <a:ea typeface="微软雅黑" panose="020B0503020204020204" charset="-122"/>
              </a:rPr>
              <a:t>、武丁泽宇、王益飞</a:t>
            </a:r>
            <a:endParaRPr lang="en-US" altLang="zh-CN" sz="1800" kern="0" dirty="0">
              <a:latin typeface="Segoe UI" panose="020B0502040204020203"/>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800" advTm="6098">
        <p:circle/>
      </p:transition>
    </mc:Choice>
    <mc:Fallback xmlns="">
      <p:transition spd="slow" advTm="6098">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62879" y="745296"/>
            <a:ext cx="9849678" cy="6555641"/>
          </a:xfrm>
          <a:prstGeom prst="rect">
            <a:avLst/>
          </a:prstGeom>
        </p:spPr>
        <p:txBody>
          <a:bodyPr wrap="square">
            <a:spAutoFit/>
          </a:bodyPr>
          <a:lstStyle/>
          <a:p>
            <a:pPr lvl="0" algn="just">
              <a:spcBef>
                <a:spcPts val="1200"/>
              </a:spcBef>
              <a:spcAft>
                <a:spcPts val="0"/>
              </a:spcAft>
            </a:pPr>
            <a:r>
              <a:rPr lang="zh-CN" altLang="en-US" sz="2400" kern="100" dirty="0">
                <a:latin typeface="+mn-ea"/>
                <a:cs typeface="Times New Roman" panose="02020603050405020304" pitchFamily="18" charset="0"/>
                <a:sym typeface="+mn-ea"/>
              </a:rPr>
              <a:t>实验一  软件需求分析</a:t>
            </a:r>
            <a:endParaRPr lang="en-US" altLang="zh-CN" sz="2400" kern="100" dirty="0">
              <a:latin typeface="+mn-ea"/>
              <a:cs typeface="Times New Roman" panose="02020603050405020304" pitchFamily="18" charset="0"/>
              <a:sym typeface="+mn-ea"/>
            </a:endParaRPr>
          </a:p>
          <a:p>
            <a:pPr algn="just">
              <a:spcBef>
                <a:spcPts val="1200"/>
              </a:spcBef>
            </a:pPr>
            <a:r>
              <a:rPr lang="zh-CN" altLang="en-US" sz="1600" kern="100" dirty="0">
                <a:latin typeface="黑体" panose="02010609060101010101" pitchFamily="49" charset="-122"/>
                <a:ea typeface="黑体" panose="02010609060101010101" pitchFamily="49" charset="-122"/>
                <a:cs typeface="Times New Roman" panose="02020603050405020304" pitchFamily="18" charset="0"/>
              </a:rPr>
              <a:t>关键问题：选择将要研究的开源项目；针对选择的开源项目进行需求分析。</a:t>
            </a:r>
            <a:endParaRPr lang="en-US" altLang="zh-CN" sz="1600" kern="100" dirty="0">
              <a:latin typeface="黑体" panose="02010609060101010101" pitchFamily="49" charset="-122"/>
              <a:ea typeface="黑体" panose="02010609060101010101" pitchFamily="49" charset="-122"/>
              <a:cs typeface="Times New Roman" panose="02020603050405020304" pitchFamily="18" charset="0"/>
            </a:endParaRPr>
          </a:p>
          <a:p>
            <a:pPr algn="just">
              <a:spcBef>
                <a:spcPts val="1200"/>
              </a:spcBef>
            </a:pPr>
            <a:endParaRPr lang="en-US" altLang="zh-CN" sz="1600" kern="100" dirty="0">
              <a:latin typeface="黑体" panose="02010609060101010101" pitchFamily="49" charset="-122"/>
              <a:ea typeface="黑体" panose="02010609060101010101" pitchFamily="49" charset="-122"/>
              <a:cs typeface="Times New Roman" panose="02020603050405020304" pitchFamily="18" charset="0"/>
            </a:endParaRPr>
          </a:p>
          <a:p>
            <a:pPr lvl="0" algn="just">
              <a:spcBef>
                <a:spcPts val="1200"/>
              </a:spcBef>
              <a:spcAft>
                <a:spcPts val="0"/>
              </a:spcAft>
            </a:pPr>
            <a:r>
              <a:rPr lang="zh-CN" altLang="en-US" sz="2400" kern="100" dirty="0">
                <a:latin typeface="+mn-ea"/>
                <a:cs typeface="Times New Roman" panose="02020603050405020304" pitchFamily="18" charset="0"/>
                <a:sym typeface="+mn-ea"/>
              </a:rPr>
              <a:t>实验二  软件需求分析</a:t>
            </a:r>
            <a:endParaRPr lang="en-US" altLang="zh-CN" sz="2400" kern="100" dirty="0">
              <a:latin typeface="+mn-ea"/>
              <a:cs typeface="Times New Roman" panose="02020603050405020304" pitchFamily="18" charset="0"/>
              <a:sym typeface="+mn-ea"/>
            </a:endParaRPr>
          </a:p>
          <a:p>
            <a:pPr algn="just">
              <a:spcBef>
                <a:spcPts val="1200"/>
              </a:spcBef>
            </a:pPr>
            <a:r>
              <a:rPr lang="zh-CN" altLang="en-US" sz="1600" kern="100" dirty="0">
                <a:latin typeface="黑体" panose="02010609060101010101" pitchFamily="49" charset="-122"/>
                <a:ea typeface="黑体" panose="02010609060101010101" pitchFamily="49" charset="-122"/>
                <a:cs typeface="Times New Roman" panose="02020603050405020304" pitchFamily="18" charset="0"/>
              </a:rPr>
              <a:t>关键问题：寻求对系统进行改进和扩展的地方；考虑爬虫结果的展示。</a:t>
            </a:r>
            <a:endParaRPr lang="en-US" altLang="zh-CN" sz="1600" kern="100" dirty="0">
              <a:latin typeface="黑体" panose="02010609060101010101" pitchFamily="49" charset="-122"/>
              <a:ea typeface="黑体" panose="02010609060101010101" pitchFamily="49" charset="-122"/>
              <a:cs typeface="Times New Roman" panose="02020603050405020304" pitchFamily="18" charset="0"/>
            </a:endParaRPr>
          </a:p>
          <a:p>
            <a:pPr algn="just">
              <a:spcBef>
                <a:spcPts val="1200"/>
              </a:spcBef>
            </a:pPr>
            <a:endParaRPr lang="en-US" altLang="zh-CN" sz="1600" kern="100" dirty="0">
              <a:latin typeface="黑体" panose="02010609060101010101" pitchFamily="49" charset="-122"/>
              <a:ea typeface="黑体" panose="02010609060101010101" pitchFamily="49" charset="-122"/>
              <a:cs typeface="Times New Roman" panose="02020603050405020304" pitchFamily="18" charset="0"/>
            </a:endParaRPr>
          </a:p>
          <a:p>
            <a:pPr lvl="0" algn="just">
              <a:spcBef>
                <a:spcPts val="1200"/>
              </a:spcBef>
              <a:spcAft>
                <a:spcPts val="0"/>
              </a:spcAft>
            </a:pPr>
            <a:r>
              <a:rPr lang="zh-CN" altLang="en-US" sz="2400" kern="100" dirty="0">
                <a:latin typeface="+mn-ea"/>
                <a:cs typeface="Times New Roman" panose="02020603050405020304" pitchFamily="18" charset="0"/>
                <a:sym typeface="+mn-ea"/>
              </a:rPr>
              <a:t>实验三  改进与展示</a:t>
            </a:r>
            <a:endParaRPr lang="en-US" altLang="zh-CN" sz="2400" kern="100" dirty="0">
              <a:latin typeface="+mn-ea"/>
              <a:cs typeface="Times New Roman" panose="02020603050405020304" pitchFamily="18" charset="0"/>
              <a:sym typeface="+mn-ea"/>
            </a:endParaRPr>
          </a:p>
          <a:p>
            <a:pPr algn="just">
              <a:spcBef>
                <a:spcPts val="1200"/>
              </a:spcBef>
            </a:pPr>
            <a:r>
              <a:rPr lang="zh-CN" altLang="en-US" sz="1600" kern="100" dirty="0">
                <a:latin typeface="黑体" panose="02010609060101010101" pitchFamily="49" charset="-122"/>
                <a:ea typeface="黑体" panose="02010609060101010101" pitchFamily="49" charset="-122"/>
                <a:cs typeface="Times New Roman" panose="02020603050405020304" pitchFamily="18" charset="0"/>
              </a:rPr>
              <a:t>关键问题：是修改</a:t>
            </a:r>
            <a:r>
              <a:rPr lang="en-US" altLang="zh-CN" sz="1600" kern="100" dirty="0" err="1">
                <a:latin typeface="黑体" panose="02010609060101010101" pitchFamily="49" charset="-122"/>
                <a:ea typeface="黑体" panose="02010609060101010101" pitchFamily="49" charset="-122"/>
                <a:cs typeface="Times New Roman" panose="02020603050405020304" pitchFamily="18" charset="0"/>
              </a:rPr>
              <a:t>Scrapy</a:t>
            </a:r>
            <a:r>
              <a:rPr lang="zh-CN" altLang="en-US" sz="1600" kern="100" dirty="0">
                <a:latin typeface="黑体" panose="02010609060101010101" pitchFamily="49" charset="-122"/>
                <a:ea typeface="黑体" panose="02010609060101010101" pitchFamily="49" charset="-122"/>
                <a:cs typeface="Times New Roman" panose="02020603050405020304" pitchFamily="18" charset="0"/>
              </a:rPr>
              <a:t>的源码，还是重新实现满足改进需求的功能。</a:t>
            </a:r>
            <a:endParaRPr lang="en-US" altLang="zh-CN" sz="1600" kern="100" dirty="0">
              <a:latin typeface="黑体" panose="02010609060101010101" pitchFamily="49" charset="-122"/>
              <a:ea typeface="黑体" panose="02010609060101010101" pitchFamily="49" charset="-122"/>
              <a:cs typeface="Times New Roman" panose="02020603050405020304" pitchFamily="18" charset="0"/>
            </a:endParaRPr>
          </a:p>
          <a:p>
            <a:pPr algn="just">
              <a:spcBef>
                <a:spcPts val="1200"/>
              </a:spcBef>
            </a:pPr>
            <a:endParaRPr lang="en-US" altLang="zh-CN" sz="1600" kern="100" dirty="0">
              <a:latin typeface="黑体" panose="02010609060101010101" pitchFamily="49" charset="-122"/>
              <a:ea typeface="黑体" panose="02010609060101010101" pitchFamily="49" charset="-122"/>
              <a:cs typeface="Times New Roman" panose="02020603050405020304" pitchFamily="18" charset="0"/>
            </a:endParaRPr>
          </a:p>
          <a:p>
            <a:pPr lvl="0" algn="just">
              <a:spcBef>
                <a:spcPts val="1200"/>
              </a:spcBef>
              <a:spcAft>
                <a:spcPts val="0"/>
              </a:spcAft>
            </a:pPr>
            <a:r>
              <a:rPr lang="zh-CN" altLang="en-US" sz="2400" kern="100" dirty="0">
                <a:latin typeface="+mn-ea"/>
                <a:cs typeface="Times New Roman" panose="02020603050405020304" pitchFamily="18" charset="0"/>
                <a:sym typeface="+mn-ea"/>
              </a:rPr>
              <a:t>实验四  软件测试</a:t>
            </a:r>
            <a:endParaRPr lang="en-US" altLang="zh-CN" sz="2400" kern="100" dirty="0">
              <a:latin typeface="+mn-ea"/>
              <a:cs typeface="Times New Roman" panose="02020603050405020304" pitchFamily="18" charset="0"/>
              <a:sym typeface="+mn-ea"/>
            </a:endParaRPr>
          </a:p>
          <a:p>
            <a:pPr algn="just">
              <a:spcBef>
                <a:spcPts val="1200"/>
              </a:spcBef>
            </a:pPr>
            <a:r>
              <a:rPr lang="zh-CN" altLang="en-US" sz="1600" kern="100" dirty="0">
                <a:latin typeface="黑体" panose="02010609060101010101" pitchFamily="49" charset="-122"/>
                <a:ea typeface="黑体" panose="02010609060101010101" pitchFamily="49" charset="-122"/>
                <a:cs typeface="Times New Roman" panose="02020603050405020304" pitchFamily="18" charset="0"/>
              </a:rPr>
              <a:t>关键问题：检查实验三开发的软件是否完成了软件需求规格说明书中所要求的需求，检查所开发的代码是否正确可靠。</a:t>
            </a:r>
          </a:p>
          <a:p>
            <a:pPr lvl="0" algn="just">
              <a:spcBef>
                <a:spcPts val="1200"/>
              </a:spcBef>
              <a:spcAft>
                <a:spcPts val="0"/>
              </a:spcAft>
            </a:pPr>
            <a:endParaRPr lang="zh-CN" altLang="en-US" sz="1600" kern="100" dirty="0">
              <a:latin typeface="黑体" panose="02010609060101010101" pitchFamily="49" charset="-122"/>
              <a:ea typeface="黑体" panose="02010609060101010101" pitchFamily="49" charset="-122"/>
              <a:cs typeface="Times New Roman" panose="02020603050405020304" pitchFamily="18" charset="0"/>
              <a:sym typeface="+mn-ea"/>
            </a:endParaRPr>
          </a:p>
          <a:p>
            <a:pPr algn="just">
              <a:spcBef>
                <a:spcPts val="1200"/>
              </a:spcBef>
            </a:pPr>
            <a:endParaRPr lang="zh-CN" altLang="en-US" sz="1600" kern="100" dirty="0">
              <a:latin typeface="黑体" panose="02010609060101010101" pitchFamily="49" charset="-122"/>
              <a:ea typeface="黑体" panose="02010609060101010101" pitchFamily="49" charset="-122"/>
              <a:cs typeface="Times New Roman" panose="02020603050405020304" pitchFamily="18" charset="0"/>
            </a:endParaRPr>
          </a:p>
          <a:p>
            <a:pPr lvl="0" algn="just">
              <a:spcBef>
                <a:spcPts val="1200"/>
              </a:spcBef>
              <a:spcAft>
                <a:spcPts val="0"/>
              </a:spcAft>
            </a:pPr>
            <a:endParaRPr lang="zh-CN" altLang="en-US" sz="2400" kern="100" dirty="0">
              <a:latin typeface="+mn-ea"/>
              <a:cs typeface="Times New Roman" panose="02020603050405020304" pitchFamily="18" charset="0"/>
              <a:sym typeface="+mn-ea"/>
            </a:endParaRPr>
          </a:p>
        </p:txBody>
      </p:sp>
      <p:sp>
        <p:nvSpPr>
          <p:cNvPr id="10" name="矩形 9">
            <a:extLst>
              <a:ext uri="{FF2B5EF4-FFF2-40B4-BE49-F238E27FC236}">
                <a16:creationId xmlns:a16="http://schemas.microsoft.com/office/drawing/2014/main" id="{0CA1092F-A010-4914-B7F8-988A012170CC}"/>
              </a:ext>
            </a:extLst>
          </p:cNvPr>
          <p:cNvSpPr/>
          <p:nvPr/>
        </p:nvSpPr>
        <p:spPr>
          <a:xfrm>
            <a:off x="1235616" y="3490381"/>
            <a:ext cx="9849678" cy="984885"/>
          </a:xfrm>
          <a:prstGeom prst="rect">
            <a:avLst/>
          </a:prstGeom>
        </p:spPr>
        <p:txBody>
          <a:bodyPr wrap="square">
            <a:spAutoFit/>
          </a:bodyPr>
          <a:lstStyle/>
          <a:p>
            <a:pPr lvl="0" algn="just">
              <a:spcBef>
                <a:spcPts val="1200"/>
              </a:spcBef>
              <a:spcAft>
                <a:spcPts val="0"/>
              </a:spcAft>
            </a:pPr>
            <a:endParaRPr lang="en-US" altLang="zh-CN" sz="2400" kern="100" dirty="0">
              <a:latin typeface="+mn-ea"/>
              <a:cs typeface="Times New Roman" panose="02020603050405020304" pitchFamily="18" charset="0"/>
              <a:sym typeface="+mn-ea"/>
            </a:endParaRPr>
          </a:p>
          <a:p>
            <a:pPr lvl="0" algn="just">
              <a:spcBef>
                <a:spcPts val="1200"/>
              </a:spcBef>
              <a:spcAft>
                <a:spcPts val="0"/>
              </a:spcAft>
            </a:pPr>
            <a:endParaRPr lang="zh-CN" altLang="en-US" sz="2400" kern="100" dirty="0">
              <a:latin typeface="+mn-ea"/>
              <a:cs typeface="Times New Roman" panose="02020603050405020304" pitchFamily="18" charset="0"/>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62879" y="745296"/>
            <a:ext cx="9849678" cy="6001643"/>
          </a:xfrm>
          <a:prstGeom prst="rect">
            <a:avLst/>
          </a:prstGeom>
        </p:spPr>
        <p:txBody>
          <a:bodyPr wrap="square">
            <a:spAutoFit/>
          </a:bodyPr>
          <a:lstStyle/>
          <a:p>
            <a:pPr lvl="0" algn="just">
              <a:spcBef>
                <a:spcPts val="1200"/>
              </a:spcBef>
              <a:spcAft>
                <a:spcPts val="0"/>
              </a:spcAft>
            </a:pPr>
            <a:r>
              <a:rPr lang="zh-CN" altLang="en-US" sz="2400" kern="100" dirty="0">
                <a:latin typeface="+mn-ea"/>
                <a:cs typeface="Times New Roman" panose="02020603050405020304" pitchFamily="18" charset="0"/>
                <a:sym typeface="+mn-ea"/>
              </a:rPr>
              <a:t>实验五  软件测试评审</a:t>
            </a:r>
            <a:endParaRPr lang="en-US" altLang="zh-CN" sz="2400" kern="100" dirty="0">
              <a:latin typeface="+mn-ea"/>
              <a:cs typeface="Times New Roman" panose="02020603050405020304" pitchFamily="18" charset="0"/>
              <a:sym typeface="+mn-ea"/>
            </a:endParaRPr>
          </a:p>
          <a:p>
            <a:pPr algn="just">
              <a:spcBef>
                <a:spcPts val="1200"/>
              </a:spcBef>
            </a:pPr>
            <a:r>
              <a:rPr lang="zh-CN" altLang="en-US" sz="1600" kern="100" dirty="0">
                <a:latin typeface="黑体" panose="02010609060101010101" pitchFamily="49" charset="-122"/>
                <a:ea typeface="黑体" panose="02010609060101010101" pitchFamily="49" charset="-122"/>
                <a:cs typeface="Times New Roman" panose="02020603050405020304" pitchFamily="18" charset="0"/>
              </a:rPr>
              <a:t>关键问题：如何处理评审各项意见</a:t>
            </a:r>
            <a:endParaRPr lang="en-US" altLang="zh-CN" sz="1600" kern="100" dirty="0">
              <a:latin typeface="黑体" panose="02010609060101010101" pitchFamily="49" charset="-122"/>
              <a:ea typeface="黑体" panose="02010609060101010101" pitchFamily="49" charset="-122"/>
              <a:cs typeface="Times New Roman" panose="02020603050405020304" pitchFamily="18" charset="0"/>
            </a:endParaRPr>
          </a:p>
          <a:p>
            <a:pPr algn="just">
              <a:spcBef>
                <a:spcPts val="1200"/>
              </a:spcBef>
            </a:pPr>
            <a:endParaRPr lang="en-US" altLang="zh-CN" sz="1600" kern="100" dirty="0">
              <a:latin typeface="黑体" panose="02010609060101010101" pitchFamily="49" charset="-122"/>
              <a:ea typeface="黑体" panose="02010609060101010101" pitchFamily="49" charset="-122"/>
              <a:cs typeface="Times New Roman" panose="02020603050405020304" pitchFamily="18" charset="0"/>
            </a:endParaRPr>
          </a:p>
          <a:p>
            <a:pPr lvl="0" algn="just">
              <a:spcBef>
                <a:spcPts val="1200"/>
              </a:spcBef>
              <a:spcAft>
                <a:spcPts val="0"/>
              </a:spcAft>
            </a:pPr>
            <a:r>
              <a:rPr lang="zh-CN" altLang="en-US" sz="2400" kern="100" dirty="0">
                <a:latin typeface="+mn-ea"/>
                <a:cs typeface="Times New Roman" panose="02020603050405020304" pitchFamily="18" charset="0"/>
                <a:sym typeface="+mn-ea"/>
              </a:rPr>
              <a:t>实验六  软件需求分析</a:t>
            </a:r>
            <a:endParaRPr lang="en-US" altLang="zh-CN" sz="2400" kern="100" dirty="0">
              <a:latin typeface="+mn-ea"/>
              <a:cs typeface="Times New Roman" panose="02020603050405020304" pitchFamily="18" charset="0"/>
              <a:sym typeface="+mn-ea"/>
            </a:endParaRPr>
          </a:p>
          <a:p>
            <a:pPr algn="just">
              <a:spcBef>
                <a:spcPts val="1200"/>
              </a:spcBef>
            </a:pPr>
            <a:r>
              <a:rPr lang="zh-CN" altLang="en-US" sz="1600" kern="100" dirty="0">
                <a:latin typeface="黑体" panose="02010609060101010101" pitchFamily="49" charset="-122"/>
                <a:ea typeface="黑体" panose="02010609060101010101" pitchFamily="49" charset="-122"/>
                <a:cs typeface="Times New Roman" panose="02020603050405020304" pitchFamily="18" charset="0"/>
              </a:rPr>
              <a:t>关键问题：寻求对系统进行改进和扩展的地方；考虑爬虫结果的展示。</a:t>
            </a:r>
            <a:endParaRPr lang="en-US" altLang="zh-CN" sz="1600" kern="100" dirty="0">
              <a:latin typeface="黑体" panose="02010609060101010101" pitchFamily="49" charset="-122"/>
              <a:ea typeface="黑体" panose="02010609060101010101" pitchFamily="49" charset="-122"/>
              <a:cs typeface="Times New Roman" panose="02020603050405020304" pitchFamily="18" charset="0"/>
            </a:endParaRPr>
          </a:p>
          <a:p>
            <a:pPr algn="just">
              <a:spcBef>
                <a:spcPts val="1200"/>
              </a:spcBef>
            </a:pPr>
            <a:endParaRPr lang="en-US" altLang="zh-CN" sz="1600" kern="100" dirty="0">
              <a:latin typeface="黑体" panose="02010609060101010101" pitchFamily="49" charset="-122"/>
              <a:ea typeface="黑体" panose="02010609060101010101" pitchFamily="49" charset="-122"/>
              <a:cs typeface="Times New Roman" panose="02020603050405020304" pitchFamily="18" charset="0"/>
            </a:endParaRPr>
          </a:p>
          <a:p>
            <a:pPr lvl="0" algn="just">
              <a:spcBef>
                <a:spcPts val="1200"/>
              </a:spcBef>
              <a:spcAft>
                <a:spcPts val="0"/>
              </a:spcAft>
            </a:pPr>
            <a:r>
              <a:rPr lang="zh-CN" altLang="en-US" sz="2400" kern="100" dirty="0">
                <a:latin typeface="+mn-ea"/>
                <a:cs typeface="Times New Roman" panose="02020603050405020304" pitchFamily="18" charset="0"/>
                <a:sym typeface="+mn-ea"/>
              </a:rPr>
              <a:t>实验七  配置管理</a:t>
            </a:r>
            <a:endParaRPr lang="en-US" altLang="zh-CN" sz="2400" kern="100" dirty="0">
              <a:latin typeface="+mn-ea"/>
              <a:cs typeface="Times New Roman" panose="02020603050405020304" pitchFamily="18" charset="0"/>
              <a:sym typeface="+mn-ea"/>
            </a:endParaRPr>
          </a:p>
          <a:p>
            <a:pPr lvl="0" algn="just">
              <a:spcBef>
                <a:spcPts val="1200"/>
              </a:spcBef>
              <a:spcAft>
                <a:spcPts val="0"/>
              </a:spcAft>
            </a:pPr>
            <a:r>
              <a:rPr lang="zh-CN" altLang="en-US" sz="1600" kern="100" dirty="0">
                <a:latin typeface="黑体" panose="02010609060101010101" pitchFamily="49" charset="-122"/>
                <a:ea typeface="黑体" panose="02010609060101010101" pitchFamily="49" charset="-122"/>
                <a:cs typeface="Times New Roman" panose="02020603050405020304" pitchFamily="18" charset="0"/>
              </a:rPr>
              <a:t>关键问题：编写</a:t>
            </a:r>
            <a:r>
              <a:rPr lang="en-US" altLang="zh-CN" sz="160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1600" kern="100" dirty="0">
                <a:latin typeface="黑体" panose="02010609060101010101" pitchFamily="49" charset="-122"/>
                <a:ea typeface="黑体" panose="02010609060101010101" pitchFamily="49" charset="-122"/>
                <a:cs typeface="Times New Roman" panose="02020603050405020304" pitchFamily="18" charset="0"/>
              </a:rPr>
              <a:t>配置管理总结</a:t>
            </a:r>
            <a:r>
              <a:rPr lang="en-US" altLang="zh-CN" sz="160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1600" kern="100" dirty="0">
                <a:latin typeface="黑体" panose="02010609060101010101" pitchFamily="49" charset="-122"/>
                <a:ea typeface="黑体" panose="02010609060101010101" pitchFamily="49" charset="-122"/>
                <a:cs typeface="Times New Roman" panose="02020603050405020304" pitchFamily="18" charset="0"/>
              </a:rPr>
              <a:t>的时候，存在大量的草稿、很多文档相似性很高，不确定该如何辨别出每个提交的文档与之前提交的文档的不同之处。</a:t>
            </a:r>
            <a:endParaRPr lang="en-US" altLang="zh-CN" sz="1600" kern="100" dirty="0">
              <a:latin typeface="黑体" panose="02010609060101010101" pitchFamily="49" charset="-122"/>
              <a:ea typeface="黑体" panose="02010609060101010101" pitchFamily="49" charset="-122"/>
              <a:cs typeface="Times New Roman" panose="02020603050405020304" pitchFamily="18" charset="0"/>
            </a:endParaRPr>
          </a:p>
          <a:p>
            <a:pPr lvl="0" algn="just">
              <a:spcBef>
                <a:spcPts val="1200"/>
              </a:spcBef>
              <a:spcAft>
                <a:spcPts val="0"/>
              </a:spcAft>
            </a:pPr>
            <a:endParaRPr lang="en-US" altLang="zh-CN" sz="1600" kern="100" dirty="0">
              <a:latin typeface="黑体" panose="02010609060101010101" pitchFamily="49" charset="-122"/>
              <a:ea typeface="黑体" panose="02010609060101010101" pitchFamily="49" charset="-122"/>
              <a:cs typeface="Times New Roman" panose="02020603050405020304" pitchFamily="18" charset="0"/>
            </a:endParaRPr>
          </a:p>
          <a:p>
            <a:pPr lvl="0" algn="just">
              <a:spcBef>
                <a:spcPts val="1200"/>
              </a:spcBef>
              <a:spcAft>
                <a:spcPts val="0"/>
              </a:spcAft>
            </a:pPr>
            <a:r>
              <a:rPr lang="zh-CN" altLang="en-US" sz="2400" kern="100" dirty="0">
                <a:latin typeface="+mn-ea"/>
                <a:cs typeface="Times New Roman" panose="02020603050405020304" pitchFamily="18" charset="0"/>
                <a:sym typeface="+mn-ea"/>
              </a:rPr>
              <a:t>实验八  工作量统计与估计</a:t>
            </a:r>
            <a:endParaRPr lang="en-US" altLang="zh-CN" sz="2400" kern="100" dirty="0">
              <a:latin typeface="+mn-ea"/>
              <a:cs typeface="Times New Roman" panose="02020603050405020304" pitchFamily="18" charset="0"/>
              <a:sym typeface="+mn-ea"/>
            </a:endParaRPr>
          </a:p>
          <a:p>
            <a:pPr lvl="0" algn="just">
              <a:spcBef>
                <a:spcPts val="1200"/>
              </a:spcBef>
              <a:spcAft>
                <a:spcPts val="0"/>
              </a:spcAft>
            </a:pPr>
            <a:r>
              <a:rPr lang="zh-CN" altLang="en-US" sz="1600" kern="100" dirty="0">
                <a:latin typeface="黑体" panose="02010609060101010101" pitchFamily="49" charset="-122"/>
                <a:ea typeface="黑体" panose="02010609060101010101" pitchFamily="49" charset="-122"/>
                <a:cs typeface="Times New Roman" panose="02020603050405020304" pitchFamily="18" charset="0"/>
              </a:rPr>
              <a:t>关键问题：怎么对组员的工作做出客观、公正的量化。</a:t>
            </a:r>
            <a:endParaRPr lang="zh-CN" altLang="en-US" sz="1600" kern="100" dirty="0">
              <a:latin typeface="黑体" panose="02010609060101010101" pitchFamily="49" charset="-122"/>
              <a:ea typeface="黑体" panose="02010609060101010101" pitchFamily="49" charset="-122"/>
              <a:cs typeface="Times New Roman" panose="02020603050405020304" pitchFamily="18" charset="0"/>
              <a:sym typeface="+mn-ea"/>
            </a:endParaRPr>
          </a:p>
          <a:p>
            <a:pPr algn="just">
              <a:spcBef>
                <a:spcPts val="1200"/>
              </a:spcBef>
            </a:pPr>
            <a:endParaRPr lang="zh-CN" altLang="en-US" sz="1600" kern="100" dirty="0">
              <a:latin typeface="黑体" panose="02010609060101010101" pitchFamily="49" charset="-122"/>
              <a:ea typeface="黑体" panose="02010609060101010101" pitchFamily="49" charset="-122"/>
              <a:cs typeface="Times New Roman" panose="02020603050405020304" pitchFamily="18" charset="0"/>
            </a:endParaRPr>
          </a:p>
          <a:p>
            <a:pPr lvl="0" algn="just">
              <a:spcBef>
                <a:spcPts val="1200"/>
              </a:spcBef>
              <a:spcAft>
                <a:spcPts val="0"/>
              </a:spcAft>
            </a:pPr>
            <a:endParaRPr lang="zh-CN" altLang="en-US" sz="2400" kern="100" dirty="0">
              <a:latin typeface="+mn-ea"/>
              <a:cs typeface="Times New Roman" panose="02020603050405020304" pitchFamily="18" charset="0"/>
              <a:sym typeface="+mn-ea"/>
            </a:endParaRPr>
          </a:p>
        </p:txBody>
      </p:sp>
      <p:sp>
        <p:nvSpPr>
          <p:cNvPr id="10" name="矩形 9">
            <a:extLst>
              <a:ext uri="{FF2B5EF4-FFF2-40B4-BE49-F238E27FC236}">
                <a16:creationId xmlns:a16="http://schemas.microsoft.com/office/drawing/2014/main" id="{0CA1092F-A010-4914-B7F8-988A012170CC}"/>
              </a:ext>
            </a:extLst>
          </p:cNvPr>
          <p:cNvSpPr/>
          <p:nvPr/>
        </p:nvSpPr>
        <p:spPr>
          <a:xfrm>
            <a:off x="1235616" y="3490381"/>
            <a:ext cx="9849678" cy="984885"/>
          </a:xfrm>
          <a:prstGeom prst="rect">
            <a:avLst/>
          </a:prstGeom>
        </p:spPr>
        <p:txBody>
          <a:bodyPr wrap="square">
            <a:spAutoFit/>
          </a:bodyPr>
          <a:lstStyle/>
          <a:p>
            <a:pPr lvl="0" algn="just">
              <a:spcBef>
                <a:spcPts val="1200"/>
              </a:spcBef>
              <a:spcAft>
                <a:spcPts val="0"/>
              </a:spcAft>
            </a:pPr>
            <a:endParaRPr lang="en-US" altLang="zh-CN" sz="2400" kern="100" dirty="0">
              <a:latin typeface="+mn-ea"/>
              <a:cs typeface="Times New Roman" panose="02020603050405020304" pitchFamily="18" charset="0"/>
              <a:sym typeface="+mn-ea"/>
            </a:endParaRPr>
          </a:p>
          <a:p>
            <a:pPr lvl="0" algn="just">
              <a:spcBef>
                <a:spcPts val="1200"/>
              </a:spcBef>
              <a:spcAft>
                <a:spcPts val="0"/>
              </a:spcAft>
            </a:pPr>
            <a:endParaRPr lang="zh-CN" altLang="en-US" sz="2400" kern="100" dirty="0">
              <a:latin typeface="+mn-ea"/>
              <a:cs typeface="Times New Roman" panose="02020603050405020304" pitchFamily="18" charset="0"/>
              <a:sym typeface="+mn-ea"/>
            </a:endParaRPr>
          </a:p>
        </p:txBody>
      </p:sp>
    </p:spTree>
    <p:extLst>
      <p:ext uri="{BB962C8B-B14F-4D97-AF65-F5344CB8AC3E}">
        <p14:creationId xmlns:p14="http://schemas.microsoft.com/office/powerpoint/2010/main" val="212637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a:sym typeface="+mn-ea"/>
              </a:rPr>
              <a:t>实验制品质量水平</a:t>
            </a:r>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FOUR</a:t>
            </a:r>
            <a:endParaRPr kumimoji="1" lang="zh-CN" altLang="en-US" dirty="0"/>
          </a:p>
        </p:txBody>
      </p:sp>
      <p:sp>
        <p:nvSpPr>
          <p:cNvPr id="7" name="矩形 6"/>
          <p:cNvSpPr/>
          <p:nvPr/>
        </p:nvSpPr>
        <p:spPr>
          <a:xfrm>
            <a:off x="4889820" y="4381146"/>
            <a:ext cx="2412367" cy="113341"/>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FC000"/>
              </a:solidFill>
            </a:endParaRPr>
          </a:p>
        </p:txBody>
      </p:sp>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162879" y="745296"/>
            <a:ext cx="9849678" cy="461665"/>
          </a:xfrm>
          <a:prstGeom prst="rect">
            <a:avLst/>
          </a:prstGeom>
        </p:spPr>
        <p:txBody>
          <a:bodyPr wrap="square">
            <a:spAutoFit/>
          </a:bodyPr>
          <a:lstStyle/>
          <a:p>
            <a:pPr lvl="0" algn="just">
              <a:spcBef>
                <a:spcPts val="1200"/>
              </a:spcBef>
              <a:spcAft>
                <a:spcPts val="0"/>
              </a:spcAft>
            </a:pPr>
            <a:r>
              <a:rPr lang="zh-CN" altLang="en-US" sz="2400" kern="100" dirty="0">
                <a:latin typeface="+mn-ea"/>
                <a:cs typeface="Times New Roman" panose="02020603050405020304" pitchFamily="18" charset="0"/>
              </a:rPr>
              <a:t>输出文档</a:t>
            </a:r>
            <a:endParaRPr lang="zh-CN" altLang="zh-CN" sz="2400" kern="100" dirty="0">
              <a:latin typeface="+mn-ea"/>
              <a:cs typeface="Times New Roman" panose="02020603050405020304" pitchFamily="18" charset="0"/>
            </a:endParaRPr>
          </a:p>
        </p:txBody>
      </p:sp>
      <p:sp>
        <p:nvSpPr>
          <p:cNvPr id="3" name="矩形 2"/>
          <p:cNvSpPr/>
          <p:nvPr/>
        </p:nvSpPr>
        <p:spPr>
          <a:xfrm>
            <a:off x="1232094" y="1288222"/>
            <a:ext cx="9849678" cy="738664"/>
          </a:xfrm>
          <a:prstGeom prst="rect">
            <a:avLst/>
          </a:prstGeom>
        </p:spPr>
        <p:txBody>
          <a:bodyPr wrap="square">
            <a:spAutoFit/>
          </a:bodyPr>
          <a:lstStyle/>
          <a:p>
            <a:pPr algn="just">
              <a:spcBef>
                <a:spcPts val="1200"/>
              </a:spcBef>
            </a:pPr>
            <a:endParaRPr lang="en-US" altLang="zh-CN" sz="1600" kern="100" dirty="0">
              <a:latin typeface="+mn-ea"/>
              <a:cs typeface="Times New Roman" panose="02020603050405020304" pitchFamily="18" charset="0"/>
            </a:endParaRPr>
          </a:p>
          <a:p>
            <a:pPr algn="just">
              <a:spcBef>
                <a:spcPts val="1200"/>
              </a:spcBef>
            </a:pPr>
            <a:r>
              <a:rPr lang="zh-CN" altLang="en-US" sz="1600" kern="100" dirty="0">
                <a:latin typeface="+mn-ea"/>
                <a:cs typeface="Times New Roman" panose="02020603050405020304" pitchFamily="18" charset="0"/>
              </a:rPr>
              <a:t>详见输出文档内容</a:t>
            </a:r>
          </a:p>
        </p:txBody>
      </p:sp>
      <p:pic>
        <p:nvPicPr>
          <p:cNvPr id="5" name="图片 4">
            <a:extLst>
              <a:ext uri="{FF2B5EF4-FFF2-40B4-BE49-F238E27FC236}">
                <a16:creationId xmlns:a16="http://schemas.microsoft.com/office/drawing/2014/main" id="{78CA0899-7731-4805-BA78-207DEAF8C4C6}"/>
              </a:ext>
            </a:extLst>
          </p:cNvPr>
          <p:cNvPicPr>
            <a:picLocks noChangeAspect="1"/>
          </p:cNvPicPr>
          <p:nvPr/>
        </p:nvPicPr>
        <p:blipFill>
          <a:blip r:embed="rId3"/>
          <a:stretch>
            <a:fillRect/>
          </a:stretch>
        </p:blipFill>
        <p:spPr>
          <a:xfrm>
            <a:off x="2765211" y="2666725"/>
            <a:ext cx="5809524" cy="2542857"/>
          </a:xfrm>
          <a:prstGeom prst="rect">
            <a:avLst/>
          </a:prstGeom>
        </p:spPr>
      </p:pic>
    </p:spTree>
    <p:extLst>
      <p:ext uri="{BB962C8B-B14F-4D97-AF65-F5344CB8AC3E}">
        <p14:creationId xmlns:p14="http://schemas.microsoft.com/office/powerpoint/2010/main" val="642491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162879" y="745296"/>
            <a:ext cx="9849678" cy="461665"/>
          </a:xfrm>
          <a:prstGeom prst="rect">
            <a:avLst/>
          </a:prstGeom>
        </p:spPr>
        <p:txBody>
          <a:bodyPr wrap="square">
            <a:spAutoFit/>
          </a:bodyPr>
          <a:lstStyle/>
          <a:p>
            <a:pPr lvl="0" algn="just">
              <a:spcBef>
                <a:spcPts val="1200"/>
              </a:spcBef>
              <a:spcAft>
                <a:spcPts val="0"/>
              </a:spcAft>
            </a:pPr>
            <a:r>
              <a:rPr lang="zh-CN" altLang="en-US" sz="2400" kern="100" dirty="0">
                <a:latin typeface="+mn-ea"/>
                <a:cs typeface="Times New Roman" panose="02020603050405020304" pitchFamily="18" charset="0"/>
              </a:rPr>
              <a:t>改进与扩展</a:t>
            </a:r>
            <a:endParaRPr lang="zh-CN" altLang="zh-CN" sz="2400" kern="100" dirty="0">
              <a:latin typeface="+mn-ea"/>
              <a:cs typeface="Times New Roman" panose="02020603050405020304" pitchFamily="18" charset="0"/>
            </a:endParaRPr>
          </a:p>
        </p:txBody>
      </p:sp>
      <p:sp>
        <p:nvSpPr>
          <p:cNvPr id="3" name="矩形 2"/>
          <p:cNvSpPr/>
          <p:nvPr/>
        </p:nvSpPr>
        <p:spPr>
          <a:xfrm>
            <a:off x="1232094" y="1288222"/>
            <a:ext cx="9849678" cy="738664"/>
          </a:xfrm>
          <a:prstGeom prst="rect">
            <a:avLst/>
          </a:prstGeom>
        </p:spPr>
        <p:txBody>
          <a:bodyPr wrap="square">
            <a:spAutoFit/>
          </a:bodyPr>
          <a:lstStyle/>
          <a:p>
            <a:pPr algn="just">
              <a:spcBef>
                <a:spcPts val="1200"/>
              </a:spcBef>
            </a:pPr>
            <a:endParaRPr lang="en-US" altLang="zh-CN" sz="1600" kern="100" dirty="0">
              <a:latin typeface="+mn-ea"/>
              <a:cs typeface="Times New Roman" panose="02020603050405020304" pitchFamily="18" charset="0"/>
            </a:endParaRPr>
          </a:p>
          <a:p>
            <a:pPr algn="just">
              <a:spcBef>
                <a:spcPts val="1200"/>
              </a:spcBef>
            </a:pPr>
            <a:r>
              <a:rPr lang="zh-CN" altLang="en-US" sz="1600" kern="100" dirty="0">
                <a:latin typeface="+mn-ea"/>
                <a:cs typeface="Times New Roman" panose="02020603050405020304" pitchFamily="18" charset="0"/>
              </a:rPr>
              <a:t>从改进内容、测试与结论三个方面综合分析</a:t>
            </a:r>
          </a:p>
        </p:txBody>
      </p:sp>
      <p:sp>
        <p:nvSpPr>
          <p:cNvPr id="6" name="矩形 5">
            <a:extLst>
              <a:ext uri="{FF2B5EF4-FFF2-40B4-BE49-F238E27FC236}">
                <a16:creationId xmlns:a16="http://schemas.microsoft.com/office/drawing/2014/main" id="{25E432FD-078F-4E0E-85C0-3AA497025FB2}"/>
              </a:ext>
            </a:extLst>
          </p:cNvPr>
          <p:cNvSpPr/>
          <p:nvPr/>
        </p:nvSpPr>
        <p:spPr>
          <a:xfrm>
            <a:off x="1162879" y="2407841"/>
            <a:ext cx="9849678" cy="461665"/>
          </a:xfrm>
          <a:prstGeom prst="rect">
            <a:avLst/>
          </a:prstGeom>
        </p:spPr>
        <p:txBody>
          <a:bodyPr wrap="square">
            <a:spAutoFit/>
          </a:bodyPr>
          <a:lstStyle/>
          <a:p>
            <a:pPr lvl="0" algn="just">
              <a:spcBef>
                <a:spcPts val="1200"/>
              </a:spcBef>
              <a:spcAft>
                <a:spcPts val="0"/>
              </a:spcAft>
            </a:pPr>
            <a:r>
              <a:rPr lang="zh-CN" altLang="en-US" sz="2400" kern="100" dirty="0">
                <a:latin typeface="+mn-ea"/>
                <a:cs typeface="Times New Roman" panose="02020603050405020304" pitchFamily="18" charset="0"/>
              </a:rPr>
              <a:t>进度和任务的计划与监控</a:t>
            </a:r>
            <a:endParaRPr lang="zh-CN" altLang="zh-CN" sz="2400" kern="100" dirty="0">
              <a:latin typeface="+mn-ea"/>
              <a:cs typeface="Times New Roman" panose="02020603050405020304" pitchFamily="18" charset="0"/>
            </a:endParaRPr>
          </a:p>
        </p:txBody>
      </p:sp>
      <p:sp>
        <p:nvSpPr>
          <p:cNvPr id="7" name="矩形 6">
            <a:extLst>
              <a:ext uri="{FF2B5EF4-FFF2-40B4-BE49-F238E27FC236}">
                <a16:creationId xmlns:a16="http://schemas.microsoft.com/office/drawing/2014/main" id="{013111B6-DD40-4859-B010-AB2163B3313B}"/>
              </a:ext>
            </a:extLst>
          </p:cNvPr>
          <p:cNvSpPr/>
          <p:nvPr/>
        </p:nvSpPr>
        <p:spPr>
          <a:xfrm>
            <a:off x="1232094" y="2950767"/>
            <a:ext cx="9849678" cy="2831544"/>
          </a:xfrm>
          <a:prstGeom prst="rect">
            <a:avLst/>
          </a:prstGeom>
        </p:spPr>
        <p:txBody>
          <a:bodyPr wrap="square">
            <a:spAutoFit/>
          </a:bodyPr>
          <a:lstStyle/>
          <a:p>
            <a:pPr algn="just">
              <a:spcBef>
                <a:spcPts val="1200"/>
              </a:spcBef>
            </a:pPr>
            <a:endParaRPr lang="en-US" altLang="zh-CN" sz="1600" kern="100" dirty="0">
              <a:latin typeface="+mn-ea"/>
              <a:cs typeface="Times New Roman" panose="02020603050405020304" pitchFamily="18" charset="0"/>
            </a:endParaRPr>
          </a:p>
          <a:p>
            <a:pPr algn="just">
              <a:spcBef>
                <a:spcPts val="1200"/>
              </a:spcBef>
            </a:pPr>
            <a:r>
              <a:rPr lang="zh-CN" altLang="en-US" sz="1600" kern="100" dirty="0">
                <a:latin typeface="+mn-ea"/>
                <a:cs typeface="Times New Roman" panose="02020603050405020304" pitchFamily="18" charset="0"/>
              </a:rPr>
              <a:t>方法：</a:t>
            </a:r>
            <a:endParaRPr lang="en-US" altLang="zh-CN" sz="1600" kern="100" dirty="0">
              <a:latin typeface="+mn-ea"/>
              <a:cs typeface="Times New Roman" panose="02020603050405020304" pitchFamily="18" charset="0"/>
            </a:endParaRPr>
          </a:p>
          <a:p>
            <a:pPr algn="just">
              <a:spcBef>
                <a:spcPts val="1200"/>
              </a:spcBef>
            </a:pPr>
            <a:r>
              <a:rPr lang="zh-CN" altLang="en-US" sz="1600" kern="100" dirty="0">
                <a:latin typeface="+mn-ea"/>
                <a:cs typeface="Times New Roman" panose="02020603050405020304" pitchFamily="18" charset="0"/>
              </a:rPr>
              <a:t>本小组的进度和任务的计划先由组长王益飞先进行下周进度的安排，然后由小组成员 各自上传本周工作日志或者跟组长提交本周工作日志，然后由组长天蝎完整本周具体完成内容。</a:t>
            </a:r>
            <a:endParaRPr lang="en-US" altLang="zh-CN" sz="1600" kern="100" dirty="0">
              <a:latin typeface="+mn-ea"/>
              <a:cs typeface="Times New Roman" panose="02020603050405020304" pitchFamily="18" charset="0"/>
            </a:endParaRPr>
          </a:p>
          <a:p>
            <a:pPr algn="just">
              <a:spcBef>
                <a:spcPts val="1200"/>
              </a:spcBef>
            </a:pPr>
            <a:endParaRPr lang="en-US" altLang="zh-CN" sz="1600" kern="100" dirty="0">
              <a:latin typeface="+mn-ea"/>
              <a:cs typeface="Times New Roman" panose="02020603050405020304" pitchFamily="18" charset="0"/>
            </a:endParaRPr>
          </a:p>
          <a:p>
            <a:pPr algn="just">
              <a:spcBef>
                <a:spcPts val="1200"/>
              </a:spcBef>
            </a:pPr>
            <a:r>
              <a:rPr lang="zh-CN" altLang="en-US" sz="1600" kern="100" dirty="0">
                <a:latin typeface="+mn-ea"/>
                <a:cs typeface="Times New Roman" panose="02020603050405020304" pitchFamily="18" charset="0"/>
              </a:rPr>
              <a:t>效果：</a:t>
            </a:r>
            <a:endParaRPr lang="en-US" altLang="zh-CN" sz="1600" kern="100" dirty="0">
              <a:latin typeface="+mn-ea"/>
              <a:cs typeface="Times New Roman" panose="02020603050405020304" pitchFamily="18" charset="0"/>
            </a:endParaRPr>
          </a:p>
          <a:p>
            <a:pPr algn="just">
              <a:spcBef>
                <a:spcPts val="1200"/>
              </a:spcBef>
            </a:pPr>
            <a:r>
              <a:rPr lang="zh-CN" altLang="en-US" sz="1600" kern="100" dirty="0">
                <a:latin typeface="+mn-ea"/>
                <a:cs typeface="Times New Roman" panose="02020603050405020304" pitchFamily="18" charset="0"/>
              </a:rPr>
              <a:t>由于在实验的前几周时间，没有执行有效的计划和监控，导致前期的计划不能正确的表现出本组的工作量，但是，在之后有了具体的小组方法，小组进度和任务的计划能够很好的执行以及有效的监控整个实验的完成。</a:t>
            </a:r>
          </a:p>
        </p:txBody>
      </p:sp>
    </p:spTree>
    <p:extLst>
      <p:ext uri="{BB962C8B-B14F-4D97-AF65-F5344CB8AC3E}">
        <p14:creationId xmlns:p14="http://schemas.microsoft.com/office/powerpoint/2010/main" val="405589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a:sym typeface="+mn-ea"/>
              </a:rPr>
              <a:t>综合实验总结</a:t>
            </a:r>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FIVE</a:t>
            </a:r>
            <a:endParaRPr kumimoji="1" lang="zh-CN" altLang="en-US" dirty="0"/>
          </a:p>
        </p:txBody>
      </p:sp>
      <p:sp>
        <p:nvSpPr>
          <p:cNvPr id="7" name="矩形 6"/>
          <p:cNvSpPr/>
          <p:nvPr/>
        </p:nvSpPr>
        <p:spPr>
          <a:xfrm>
            <a:off x="4889820" y="4381146"/>
            <a:ext cx="2412367" cy="113341"/>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dirty="0">
              <a:solidFill>
                <a:schemeClr val="tx2"/>
              </a:solidFill>
              <a:highlight>
                <a:srgbClr val="FF0000"/>
              </a:highlight>
            </a:endParaRPr>
          </a:p>
        </p:txBody>
      </p:sp>
    </p:spTree>
    <p:extLst>
      <p:ext uri="{BB962C8B-B14F-4D97-AF65-F5344CB8AC3E}">
        <p14:creationId xmlns:p14="http://schemas.microsoft.com/office/powerpoint/2010/main" val="1227647169"/>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162879" y="745296"/>
            <a:ext cx="9849678" cy="461665"/>
          </a:xfrm>
          <a:prstGeom prst="rect">
            <a:avLst/>
          </a:prstGeom>
        </p:spPr>
        <p:txBody>
          <a:bodyPr wrap="square">
            <a:spAutoFit/>
          </a:bodyPr>
          <a:lstStyle/>
          <a:p>
            <a:pPr lvl="0" algn="just">
              <a:spcBef>
                <a:spcPts val="1200"/>
              </a:spcBef>
              <a:spcAft>
                <a:spcPts val="0"/>
              </a:spcAft>
            </a:pPr>
            <a:r>
              <a:rPr lang="zh-CN" altLang="en-US" sz="2400" kern="100" dirty="0">
                <a:latin typeface="+mn-ea"/>
                <a:cs typeface="Times New Roman" panose="02020603050405020304" pitchFamily="18" charset="0"/>
              </a:rPr>
              <a:t>输出文档</a:t>
            </a:r>
            <a:endParaRPr lang="zh-CN" altLang="zh-CN" sz="2400" kern="100" dirty="0">
              <a:latin typeface="+mn-ea"/>
              <a:cs typeface="Times New Roman" panose="02020603050405020304" pitchFamily="18" charset="0"/>
            </a:endParaRPr>
          </a:p>
        </p:txBody>
      </p:sp>
      <p:sp>
        <p:nvSpPr>
          <p:cNvPr id="3" name="矩形 2"/>
          <p:cNvSpPr/>
          <p:nvPr/>
        </p:nvSpPr>
        <p:spPr>
          <a:xfrm>
            <a:off x="1232094" y="1288222"/>
            <a:ext cx="9849678" cy="738664"/>
          </a:xfrm>
          <a:prstGeom prst="rect">
            <a:avLst/>
          </a:prstGeom>
        </p:spPr>
        <p:txBody>
          <a:bodyPr wrap="square">
            <a:spAutoFit/>
          </a:bodyPr>
          <a:lstStyle/>
          <a:p>
            <a:pPr algn="just">
              <a:spcBef>
                <a:spcPts val="1200"/>
              </a:spcBef>
            </a:pPr>
            <a:endParaRPr lang="en-US" altLang="zh-CN" sz="1600" kern="100" dirty="0">
              <a:latin typeface="+mn-ea"/>
              <a:cs typeface="Times New Roman" panose="02020603050405020304" pitchFamily="18" charset="0"/>
            </a:endParaRPr>
          </a:p>
          <a:p>
            <a:pPr algn="just">
              <a:spcBef>
                <a:spcPts val="1200"/>
              </a:spcBef>
            </a:pPr>
            <a:r>
              <a:rPr lang="zh-CN" altLang="en-US" sz="1600" kern="100" dirty="0">
                <a:latin typeface="+mn-ea"/>
                <a:cs typeface="Times New Roman" panose="02020603050405020304" pitchFamily="18" charset="0"/>
              </a:rPr>
              <a:t>详见输出文档内容</a:t>
            </a:r>
          </a:p>
        </p:txBody>
      </p:sp>
      <p:pic>
        <p:nvPicPr>
          <p:cNvPr id="2" name="图片 1">
            <a:extLst>
              <a:ext uri="{FF2B5EF4-FFF2-40B4-BE49-F238E27FC236}">
                <a16:creationId xmlns:a16="http://schemas.microsoft.com/office/drawing/2014/main" id="{843136BD-AA0F-46C4-8209-10C19F595BFC}"/>
              </a:ext>
            </a:extLst>
          </p:cNvPr>
          <p:cNvPicPr>
            <a:picLocks noChangeAspect="1"/>
          </p:cNvPicPr>
          <p:nvPr/>
        </p:nvPicPr>
        <p:blipFill>
          <a:blip r:embed="rId3"/>
          <a:stretch>
            <a:fillRect/>
          </a:stretch>
        </p:blipFill>
        <p:spPr>
          <a:xfrm>
            <a:off x="2845310" y="2678410"/>
            <a:ext cx="5857143" cy="2457143"/>
          </a:xfrm>
          <a:prstGeom prst="rect">
            <a:avLst/>
          </a:prstGeom>
        </p:spPr>
      </p:pic>
    </p:spTree>
    <p:extLst>
      <p:ext uri="{BB962C8B-B14F-4D97-AF65-F5344CB8AC3E}">
        <p14:creationId xmlns:p14="http://schemas.microsoft.com/office/powerpoint/2010/main" val="399334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162879" y="745296"/>
            <a:ext cx="9849678" cy="461665"/>
          </a:xfrm>
          <a:prstGeom prst="rect">
            <a:avLst/>
          </a:prstGeom>
        </p:spPr>
        <p:txBody>
          <a:bodyPr wrap="square">
            <a:spAutoFit/>
          </a:bodyPr>
          <a:lstStyle/>
          <a:p>
            <a:pPr lvl="0" algn="just">
              <a:spcBef>
                <a:spcPts val="1200"/>
              </a:spcBef>
              <a:spcAft>
                <a:spcPts val="0"/>
              </a:spcAft>
            </a:pPr>
            <a:r>
              <a:rPr lang="zh-CN" altLang="en-US" sz="2400" kern="100" dirty="0">
                <a:latin typeface="+mn-ea"/>
                <a:cs typeface="Times New Roman" panose="02020603050405020304" pitchFamily="18" charset="0"/>
              </a:rPr>
              <a:t>贡献率统计</a:t>
            </a:r>
            <a:endParaRPr lang="zh-CN" altLang="zh-CN" sz="2400" kern="100" dirty="0">
              <a:latin typeface="+mn-ea"/>
              <a:cs typeface="Times New Roman" panose="02020603050405020304" pitchFamily="18" charset="0"/>
            </a:endParaRPr>
          </a:p>
        </p:txBody>
      </p:sp>
      <p:sp>
        <p:nvSpPr>
          <p:cNvPr id="3" name="矩形 2"/>
          <p:cNvSpPr/>
          <p:nvPr/>
        </p:nvSpPr>
        <p:spPr>
          <a:xfrm>
            <a:off x="1232094" y="1288222"/>
            <a:ext cx="9849678" cy="738664"/>
          </a:xfrm>
          <a:prstGeom prst="rect">
            <a:avLst/>
          </a:prstGeom>
        </p:spPr>
        <p:txBody>
          <a:bodyPr wrap="square">
            <a:spAutoFit/>
          </a:bodyPr>
          <a:lstStyle/>
          <a:p>
            <a:pPr algn="just">
              <a:spcBef>
                <a:spcPts val="1200"/>
              </a:spcBef>
            </a:pPr>
            <a:endParaRPr lang="en-US" altLang="zh-CN" sz="1600" kern="100" dirty="0">
              <a:latin typeface="+mn-ea"/>
              <a:cs typeface="Times New Roman" panose="02020603050405020304" pitchFamily="18" charset="0"/>
            </a:endParaRPr>
          </a:p>
          <a:p>
            <a:pPr algn="just">
              <a:spcBef>
                <a:spcPts val="1200"/>
              </a:spcBef>
            </a:pPr>
            <a:r>
              <a:rPr lang="en-US" altLang="zh-CN" sz="1600" kern="100" dirty="0">
                <a:latin typeface="+mn-ea"/>
                <a:cs typeface="Times New Roman" panose="02020603050405020304" pitchFamily="18" charset="0"/>
              </a:rPr>
              <a:t>·</a:t>
            </a:r>
            <a:endParaRPr lang="zh-CN" altLang="en-US" sz="1600" kern="100" dirty="0">
              <a:latin typeface="+mn-ea"/>
              <a:cs typeface="Times New Roman" panose="02020603050405020304" pitchFamily="18" charset="0"/>
            </a:endParaRPr>
          </a:p>
        </p:txBody>
      </p:sp>
      <p:pic>
        <p:nvPicPr>
          <p:cNvPr id="2" name="图片 1">
            <a:extLst>
              <a:ext uri="{FF2B5EF4-FFF2-40B4-BE49-F238E27FC236}">
                <a16:creationId xmlns:a16="http://schemas.microsoft.com/office/drawing/2014/main" id="{2D6672E9-5C13-4C82-B23B-1A7C29D16240}"/>
              </a:ext>
            </a:extLst>
          </p:cNvPr>
          <p:cNvPicPr>
            <a:picLocks noChangeAspect="1"/>
          </p:cNvPicPr>
          <p:nvPr/>
        </p:nvPicPr>
        <p:blipFill>
          <a:blip r:embed="rId3"/>
          <a:stretch>
            <a:fillRect/>
          </a:stretch>
        </p:blipFill>
        <p:spPr>
          <a:xfrm>
            <a:off x="2105706" y="2434145"/>
            <a:ext cx="7592971" cy="2283328"/>
          </a:xfrm>
          <a:prstGeom prst="rect">
            <a:avLst/>
          </a:prstGeom>
        </p:spPr>
      </p:pic>
    </p:spTree>
    <p:extLst>
      <p:ext uri="{BB962C8B-B14F-4D97-AF65-F5344CB8AC3E}">
        <p14:creationId xmlns:p14="http://schemas.microsoft.com/office/powerpoint/2010/main" val="1807142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162879" y="745296"/>
            <a:ext cx="9849678" cy="461665"/>
          </a:xfrm>
          <a:prstGeom prst="rect">
            <a:avLst/>
          </a:prstGeom>
        </p:spPr>
        <p:txBody>
          <a:bodyPr wrap="square">
            <a:spAutoFit/>
          </a:bodyPr>
          <a:lstStyle/>
          <a:p>
            <a:pPr lvl="0" algn="just">
              <a:spcBef>
                <a:spcPts val="1200"/>
              </a:spcBef>
              <a:spcAft>
                <a:spcPts val="0"/>
              </a:spcAft>
            </a:pPr>
            <a:r>
              <a:rPr lang="zh-CN" altLang="en-US" sz="2400" kern="100" dirty="0">
                <a:latin typeface="+mn-ea"/>
                <a:cs typeface="Times New Roman" panose="02020603050405020304" pitchFamily="18" charset="0"/>
              </a:rPr>
              <a:t>心得体会</a:t>
            </a:r>
            <a:endParaRPr lang="zh-CN" altLang="zh-CN" sz="2400" kern="100" dirty="0">
              <a:latin typeface="+mn-ea"/>
              <a:cs typeface="Times New Roman" panose="02020603050405020304" pitchFamily="18" charset="0"/>
            </a:endParaRPr>
          </a:p>
        </p:txBody>
      </p:sp>
      <p:sp>
        <p:nvSpPr>
          <p:cNvPr id="3" name="矩形 2"/>
          <p:cNvSpPr/>
          <p:nvPr/>
        </p:nvSpPr>
        <p:spPr>
          <a:xfrm>
            <a:off x="1232094" y="1288222"/>
            <a:ext cx="9849678" cy="4862870"/>
          </a:xfrm>
          <a:prstGeom prst="rect">
            <a:avLst/>
          </a:prstGeom>
        </p:spPr>
        <p:txBody>
          <a:bodyPr wrap="square">
            <a:spAutoFit/>
          </a:bodyPr>
          <a:lstStyle/>
          <a:p>
            <a:pPr marL="285750" indent="-285750" algn="just">
              <a:spcBef>
                <a:spcPts val="1200"/>
              </a:spcBef>
              <a:buFont typeface="Arial" panose="020B0604020202020204" pitchFamily="34" charset="0"/>
              <a:buChar char="•"/>
            </a:pPr>
            <a:endParaRPr lang="en-US" altLang="zh-CN" sz="1600" kern="100" dirty="0">
              <a:latin typeface="+mn-ea"/>
              <a:cs typeface="Times New Roman" panose="02020603050405020304" pitchFamily="18" charset="0"/>
            </a:endParaRPr>
          </a:p>
          <a:p>
            <a:pPr marL="285750" indent="-285750" algn="just">
              <a:spcBef>
                <a:spcPts val="1200"/>
              </a:spcBef>
              <a:buFont typeface="Arial" panose="020B0604020202020204" pitchFamily="34" charset="0"/>
              <a:buChar char="•"/>
            </a:pPr>
            <a:r>
              <a:rPr lang="zh-CN" altLang="en-US" sz="1600" kern="100" dirty="0">
                <a:latin typeface="+mn-ea"/>
                <a:cs typeface="Times New Roman" panose="02020603050405020304" pitchFamily="18" charset="0"/>
              </a:rPr>
              <a:t>组员间的默契程度能提高工作效率</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在工作开始阶段</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各同学相互之间不大熟悉</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任务分配不具体</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导致项目初期</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进展缓慢偏离预期</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在同学间相互磨合熟悉后</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能够快速定位个人在项目组中的位置</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找到适合自己的工作</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交流习惯以后</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相互形成默契</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做工作方面各尽所能</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大大提高了工作效率与项目进度</a:t>
            </a:r>
            <a:endParaRPr lang="en-US" altLang="zh-CN" sz="1600" kern="100" dirty="0">
              <a:latin typeface="+mn-ea"/>
              <a:cs typeface="Times New Roman" panose="02020603050405020304" pitchFamily="18" charset="0"/>
            </a:endParaRPr>
          </a:p>
          <a:p>
            <a:pPr marL="285750" indent="-285750" algn="just">
              <a:spcBef>
                <a:spcPts val="1200"/>
              </a:spcBef>
              <a:buFont typeface="Arial" panose="020B0604020202020204" pitchFamily="34" charset="0"/>
              <a:buChar char="•"/>
            </a:pPr>
            <a:endParaRPr lang="zh-CN" altLang="en-US" sz="1600" kern="100" dirty="0">
              <a:latin typeface="+mn-ea"/>
              <a:cs typeface="Times New Roman" panose="02020603050405020304" pitchFamily="18" charset="0"/>
            </a:endParaRPr>
          </a:p>
          <a:p>
            <a:pPr marL="285750" indent="-285750" algn="just">
              <a:spcBef>
                <a:spcPts val="1200"/>
              </a:spcBef>
              <a:buFont typeface="Arial" panose="020B0604020202020204" pitchFamily="34" charset="0"/>
              <a:buChar char="•"/>
            </a:pPr>
            <a:r>
              <a:rPr lang="zh-CN" altLang="en-US" sz="1600" kern="100" dirty="0">
                <a:latin typeface="+mn-ea"/>
                <a:cs typeface="Times New Roman" panose="02020603050405020304" pitchFamily="18" charset="0"/>
              </a:rPr>
              <a:t>出现问题应当及时总结</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本组初期</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核心需求模糊</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工作量偏小</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在与老师交流与线下会议后</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能够及时调整个人工作进度</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提高整个组的工作量</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拉到与其他组别大致相当的位置。项目的进展不可能一帆风顺</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只要同理合作</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及时沟通</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认真总结反思</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就能够应对。</a:t>
            </a:r>
            <a:endParaRPr lang="en-US" altLang="zh-CN" sz="1600" kern="100" dirty="0">
              <a:latin typeface="+mn-ea"/>
              <a:cs typeface="Times New Roman" panose="02020603050405020304" pitchFamily="18" charset="0"/>
            </a:endParaRPr>
          </a:p>
          <a:p>
            <a:pPr marL="285750" indent="-285750" algn="just">
              <a:spcBef>
                <a:spcPts val="1200"/>
              </a:spcBef>
              <a:buFont typeface="Arial" panose="020B0604020202020204" pitchFamily="34" charset="0"/>
              <a:buChar char="•"/>
            </a:pPr>
            <a:endParaRPr lang="zh-CN" altLang="en-US" sz="1600" kern="100" dirty="0">
              <a:latin typeface="+mn-ea"/>
              <a:cs typeface="Times New Roman" panose="02020603050405020304" pitchFamily="18" charset="0"/>
            </a:endParaRPr>
          </a:p>
          <a:p>
            <a:pPr marL="285750" indent="-285750" algn="just">
              <a:spcBef>
                <a:spcPts val="1200"/>
              </a:spcBef>
              <a:buFont typeface="Arial" panose="020B0604020202020204" pitchFamily="34" charset="0"/>
              <a:buChar char="•"/>
            </a:pPr>
            <a:r>
              <a:rPr lang="zh-CN" altLang="en-US" sz="1600" kern="100" dirty="0">
                <a:latin typeface="+mn-ea"/>
                <a:cs typeface="Times New Roman" panose="02020603050405020304" pitchFamily="18" charset="0"/>
              </a:rPr>
              <a:t>代码开发只是软件工程的一部分</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其他部分同样重要。从工作量统计来看</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项目改机即开发计划只占到了一部分</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其他的诸如需求分析、软件测试、文档编写、进度控制等</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在软件工程过程中的工作不容小觑</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同样重要</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甚至由于其他方面的不完善会影响实际项目代码质量与进度完成情况</a:t>
            </a:r>
            <a:endParaRPr lang="en-US" altLang="zh-CN" sz="1600" kern="100" dirty="0">
              <a:latin typeface="+mn-ea"/>
              <a:cs typeface="Times New Roman" panose="02020603050405020304" pitchFamily="18" charset="0"/>
            </a:endParaRPr>
          </a:p>
          <a:p>
            <a:pPr marL="285750" indent="-285750" algn="just">
              <a:spcBef>
                <a:spcPts val="1200"/>
              </a:spcBef>
              <a:buFont typeface="Arial" panose="020B0604020202020204" pitchFamily="34" charset="0"/>
              <a:buChar char="•"/>
            </a:pPr>
            <a:endParaRPr lang="zh-CN" altLang="en-US" sz="1600" kern="100" dirty="0">
              <a:latin typeface="+mn-ea"/>
              <a:cs typeface="Times New Roman" panose="02020603050405020304" pitchFamily="18" charset="0"/>
            </a:endParaRPr>
          </a:p>
          <a:p>
            <a:pPr marL="285750" indent="-285750" algn="just">
              <a:spcBef>
                <a:spcPts val="1200"/>
              </a:spcBef>
              <a:buFont typeface="Arial" panose="020B0604020202020204" pitchFamily="34" charset="0"/>
              <a:buChar char="•"/>
            </a:pPr>
            <a:r>
              <a:rPr lang="zh-CN" altLang="en-US" sz="1600" kern="100" dirty="0">
                <a:latin typeface="+mn-ea"/>
                <a:cs typeface="Times New Roman" panose="02020603050405020304" pitchFamily="18" charset="0"/>
              </a:rPr>
              <a:t>尺有所长</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寸有所短。各组员间能够相互学习</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谦虚请教</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积极发挥个人的能力</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共同学习进步</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是本次项目的一大收获。</a:t>
            </a:r>
          </a:p>
        </p:txBody>
      </p:sp>
    </p:spTree>
    <p:extLst>
      <p:ext uri="{BB962C8B-B14F-4D97-AF65-F5344CB8AC3E}">
        <p14:creationId xmlns:p14="http://schemas.microsoft.com/office/powerpoint/2010/main" val="295364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162879" y="745296"/>
            <a:ext cx="9849678" cy="461665"/>
          </a:xfrm>
          <a:prstGeom prst="rect">
            <a:avLst/>
          </a:prstGeom>
        </p:spPr>
        <p:txBody>
          <a:bodyPr wrap="square">
            <a:spAutoFit/>
          </a:bodyPr>
          <a:lstStyle/>
          <a:p>
            <a:pPr lvl="0" algn="just">
              <a:spcBef>
                <a:spcPts val="1200"/>
              </a:spcBef>
              <a:spcAft>
                <a:spcPts val="0"/>
              </a:spcAft>
            </a:pPr>
            <a:r>
              <a:rPr lang="zh-CN" altLang="en-US" sz="2400" kern="100" dirty="0">
                <a:latin typeface="+mn-ea"/>
                <a:cs typeface="Times New Roman" panose="02020603050405020304" pitchFamily="18" charset="0"/>
              </a:rPr>
              <a:t>鸣谢</a:t>
            </a:r>
            <a:endParaRPr lang="zh-CN" altLang="zh-CN" sz="2400" kern="100" dirty="0">
              <a:latin typeface="+mn-ea"/>
              <a:cs typeface="Times New Roman" panose="02020603050405020304" pitchFamily="18" charset="0"/>
            </a:endParaRPr>
          </a:p>
        </p:txBody>
      </p:sp>
      <p:sp>
        <p:nvSpPr>
          <p:cNvPr id="3" name="矩形 2"/>
          <p:cNvSpPr/>
          <p:nvPr/>
        </p:nvSpPr>
        <p:spPr>
          <a:xfrm>
            <a:off x="1232094" y="1880504"/>
            <a:ext cx="9849678" cy="2739211"/>
          </a:xfrm>
          <a:prstGeom prst="rect">
            <a:avLst/>
          </a:prstGeom>
        </p:spPr>
        <p:txBody>
          <a:bodyPr wrap="square">
            <a:spAutoFit/>
          </a:bodyPr>
          <a:lstStyle/>
          <a:p>
            <a:pPr marL="285750" indent="-285750" algn="just">
              <a:spcBef>
                <a:spcPts val="1200"/>
              </a:spcBef>
              <a:buFont typeface="Arial" panose="020B0604020202020204" pitchFamily="34" charset="0"/>
              <a:buChar char="•"/>
            </a:pPr>
            <a:r>
              <a:rPr lang="zh-CN" altLang="en-US" sz="1600" kern="100" dirty="0">
                <a:latin typeface="+mn-ea"/>
                <a:cs typeface="Times New Roman" panose="02020603050405020304" pitchFamily="18" charset="0"/>
              </a:rPr>
              <a:t>两位老师的认真指导</a:t>
            </a:r>
            <a:endParaRPr lang="en-US" altLang="zh-CN" sz="1600" kern="100" dirty="0">
              <a:latin typeface="+mn-ea"/>
              <a:cs typeface="Times New Roman" panose="02020603050405020304" pitchFamily="18" charset="0"/>
            </a:endParaRPr>
          </a:p>
          <a:p>
            <a:pPr marL="285750" indent="-285750" algn="just">
              <a:spcBef>
                <a:spcPts val="1200"/>
              </a:spcBef>
              <a:buFont typeface="Arial" panose="020B0604020202020204" pitchFamily="34" charset="0"/>
              <a:buChar char="•"/>
            </a:pPr>
            <a:endParaRPr lang="en-US" altLang="zh-CN" sz="1600" kern="100" dirty="0">
              <a:latin typeface="+mn-ea"/>
              <a:cs typeface="Times New Roman" panose="02020603050405020304" pitchFamily="18" charset="0"/>
            </a:endParaRPr>
          </a:p>
          <a:p>
            <a:pPr marL="285750" indent="-285750" algn="just">
              <a:spcBef>
                <a:spcPts val="1200"/>
              </a:spcBef>
              <a:buFont typeface="Arial" panose="020B0604020202020204" pitchFamily="34" charset="0"/>
              <a:buChar char="•"/>
            </a:pPr>
            <a:r>
              <a:rPr lang="zh-CN" altLang="en-US" sz="1600" kern="100" dirty="0">
                <a:latin typeface="+mn-ea"/>
                <a:cs typeface="Times New Roman" panose="02020603050405020304" pitchFamily="18" charset="0"/>
              </a:rPr>
              <a:t>组长王益飞同学的统筹规划</a:t>
            </a:r>
            <a:endParaRPr lang="en-US" altLang="zh-CN" sz="1600" kern="100" dirty="0">
              <a:latin typeface="+mn-ea"/>
              <a:cs typeface="Times New Roman" panose="02020603050405020304" pitchFamily="18" charset="0"/>
            </a:endParaRPr>
          </a:p>
          <a:p>
            <a:pPr marL="285750" indent="-285750" algn="just">
              <a:spcBef>
                <a:spcPts val="1200"/>
              </a:spcBef>
              <a:buFont typeface="Arial" panose="020B0604020202020204" pitchFamily="34" charset="0"/>
              <a:buChar char="•"/>
            </a:pPr>
            <a:endParaRPr lang="en-US" altLang="zh-CN" sz="1600" kern="100" dirty="0">
              <a:latin typeface="+mn-ea"/>
              <a:cs typeface="Times New Roman" panose="02020603050405020304" pitchFamily="18" charset="0"/>
            </a:endParaRPr>
          </a:p>
          <a:p>
            <a:pPr marL="285750" indent="-285750" algn="just">
              <a:spcBef>
                <a:spcPts val="1200"/>
              </a:spcBef>
              <a:buFont typeface="Arial" panose="020B0604020202020204" pitchFamily="34" charset="0"/>
              <a:buChar char="•"/>
            </a:pPr>
            <a:r>
              <a:rPr lang="zh-CN" altLang="en-US" sz="1600" kern="100" dirty="0">
                <a:latin typeface="+mn-ea"/>
                <a:cs typeface="Times New Roman" panose="02020603050405020304" pitchFamily="18" charset="0"/>
              </a:rPr>
              <a:t>组员间的默契与通力合作</a:t>
            </a:r>
            <a:endParaRPr lang="en-US" altLang="zh-CN" sz="1600" kern="100" dirty="0">
              <a:latin typeface="+mn-ea"/>
              <a:cs typeface="Times New Roman" panose="02020603050405020304" pitchFamily="18" charset="0"/>
            </a:endParaRPr>
          </a:p>
          <a:p>
            <a:pPr marL="285750" indent="-285750" algn="just">
              <a:spcBef>
                <a:spcPts val="1200"/>
              </a:spcBef>
              <a:buFont typeface="Arial" panose="020B0604020202020204" pitchFamily="34" charset="0"/>
              <a:buChar char="•"/>
            </a:pPr>
            <a:endParaRPr lang="en-US" altLang="zh-CN" sz="1600" kern="100" dirty="0">
              <a:latin typeface="+mn-ea"/>
              <a:cs typeface="Times New Roman" panose="02020603050405020304" pitchFamily="18" charset="0"/>
            </a:endParaRPr>
          </a:p>
          <a:p>
            <a:pPr marL="285750" indent="-285750" algn="just">
              <a:spcBef>
                <a:spcPts val="1200"/>
              </a:spcBef>
              <a:buFont typeface="Arial" panose="020B0604020202020204" pitchFamily="34" charset="0"/>
              <a:buChar char="•"/>
            </a:pPr>
            <a:r>
              <a:rPr lang="zh-CN" altLang="en-US" sz="1600" kern="100" dirty="0">
                <a:latin typeface="+mn-ea"/>
                <a:cs typeface="Times New Roman" panose="02020603050405020304" pitchFamily="18" charset="0"/>
              </a:rPr>
              <a:t>其他组的细心评审与意见</a:t>
            </a:r>
            <a:endParaRPr lang="en-US" altLang="zh-CN" sz="1600" kern="100" dirty="0">
              <a:latin typeface="+mn-ea"/>
              <a:cs typeface="Times New Roman" panose="02020603050405020304" pitchFamily="18" charset="0"/>
            </a:endParaRPr>
          </a:p>
        </p:txBody>
      </p:sp>
    </p:spTree>
    <p:extLst>
      <p:ext uri="{BB962C8B-B14F-4D97-AF65-F5344CB8AC3E}">
        <p14:creationId xmlns:p14="http://schemas.microsoft.com/office/powerpoint/2010/main" val="402740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a:t>本周工作</a:t>
            </a:r>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ONE</a:t>
            </a:r>
            <a:endParaRPr kumimoji="1" lang="zh-CN" altLang="en-US" dirty="0"/>
          </a:p>
        </p:txBody>
      </p:sp>
      <p:sp>
        <p:nvSpPr>
          <p:cNvPr id="7" name="矩形 6"/>
          <p:cNvSpPr/>
          <p:nvPr/>
        </p:nvSpPr>
        <p:spPr>
          <a:xfrm>
            <a:off x="4889820" y="4381146"/>
            <a:ext cx="2412367" cy="113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FFFFF"/>
              </a:solidFill>
            </a:endParaRPr>
          </a:p>
        </p:txBody>
      </p:sp>
    </p:spTree>
  </p:cSld>
  <p:clrMapOvr>
    <a:masterClrMapping/>
  </p:clrMapOvr>
  <p:transition spd="med" advTm="1112">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162879" y="745296"/>
            <a:ext cx="9849678" cy="461665"/>
          </a:xfrm>
          <a:prstGeom prst="rect">
            <a:avLst/>
          </a:prstGeom>
        </p:spPr>
        <p:txBody>
          <a:bodyPr wrap="square">
            <a:spAutoFit/>
          </a:bodyPr>
          <a:lstStyle/>
          <a:p>
            <a:pPr lvl="0" algn="just">
              <a:spcBef>
                <a:spcPts val="1200"/>
              </a:spcBef>
              <a:spcAft>
                <a:spcPts val="0"/>
              </a:spcAft>
            </a:pPr>
            <a:r>
              <a:rPr lang="zh-CN" altLang="en-US" sz="2400" kern="100" dirty="0">
                <a:latin typeface="+mn-ea"/>
                <a:cs typeface="Times New Roman" panose="02020603050405020304" pitchFamily="18" charset="0"/>
              </a:rPr>
              <a:t>本周工作分类</a:t>
            </a:r>
            <a:endParaRPr lang="zh-CN" altLang="zh-CN" sz="2400" kern="100" dirty="0">
              <a:latin typeface="+mn-ea"/>
              <a:cs typeface="Times New Roman" panose="02020603050405020304" pitchFamily="18" charset="0"/>
            </a:endParaRPr>
          </a:p>
        </p:txBody>
      </p:sp>
      <p:sp>
        <p:nvSpPr>
          <p:cNvPr id="3" name="矩形 2"/>
          <p:cNvSpPr/>
          <p:nvPr/>
        </p:nvSpPr>
        <p:spPr>
          <a:xfrm>
            <a:off x="1232094" y="1288222"/>
            <a:ext cx="9849678" cy="2739211"/>
          </a:xfrm>
          <a:prstGeom prst="rect">
            <a:avLst/>
          </a:prstGeom>
        </p:spPr>
        <p:txBody>
          <a:bodyPr wrap="square">
            <a:spAutoFit/>
          </a:bodyPr>
          <a:lstStyle/>
          <a:p>
            <a:pPr algn="just">
              <a:spcBef>
                <a:spcPts val="1200"/>
              </a:spcBef>
            </a:pPr>
            <a:endParaRPr lang="zh-CN" altLang="en-US" sz="1600" kern="100" dirty="0">
              <a:latin typeface="+mn-ea"/>
              <a:cs typeface="Times New Roman" panose="02020603050405020304" pitchFamily="18" charset="0"/>
            </a:endParaRPr>
          </a:p>
          <a:p>
            <a:pPr marL="285750" indent="-285750" algn="just">
              <a:spcBef>
                <a:spcPts val="1200"/>
              </a:spcBef>
              <a:buFont typeface="Arial" panose="020B0604020202020204" pitchFamily="34" charset="0"/>
              <a:buChar char="•"/>
            </a:pPr>
            <a:r>
              <a:rPr lang="zh-CN" altLang="en-US" sz="1600" kern="100" dirty="0">
                <a:latin typeface="+mn-ea"/>
                <a:cs typeface="Times New Roman" panose="02020603050405020304" pitchFamily="18" charset="0"/>
              </a:rPr>
              <a:t>实验</a:t>
            </a:r>
            <a:r>
              <a:rPr lang="en-US" altLang="zh-CN" sz="1600" kern="100" dirty="0">
                <a:latin typeface="+mn-ea"/>
                <a:cs typeface="Times New Roman" panose="02020603050405020304" pitchFamily="18" charset="0"/>
              </a:rPr>
              <a:t>8</a:t>
            </a:r>
            <a:r>
              <a:rPr lang="zh-CN" altLang="en-US" sz="1600" kern="100" dirty="0">
                <a:latin typeface="+mn-ea"/>
                <a:cs typeface="Times New Roman" panose="02020603050405020304" pitchFamily="18" charset="0"/>
              </a:rPr>
              <a:t>文档迭代 </a:t>
            </a:r>
            <a:r>
              <a:rPr lang="en-US" altLang="zh-CN" sz="1600" kern="100" dirty="0">
                <a:latin typeface="+mn-ea"/>
                <a:cs typeface="Times New Roman" panose="02020603050405020304" pitchFamily="18" charset="0"/>
              </a:rPr>
              <a:t>_</a:t>
            </a:r>
            <a:r>
              <a:rPr lang="zh-CN" altLang="en-US" sz="1600" kern="100" dirty="0">
                <a:latin typeface="+mn-ea"/>
                <a:cs typeface="Times New Roman" panose="02020603050405020304" pitchFamily="18" charset="0"/>
              </a:rPr>
              <a:t>到</a:t>
            </a:r>
            <a:r>
              <a:rPr lang="en-US" altLang="zh-CN" sz="1600" kern="100" dirty="0">
                <a:latin typeface="+mn-ea"/>
                <a:cs typeface="Times New Roman" panose="02020603050405020304" pitchFamily="18" charset="0"/>
              </a:rPr>
              <a:t>v2.0</a:t>
            </a:r>
          </a:p>
          <a:p>
            <a:pPr marL="285750" indent="-285750" algn="just">
              <a:spcBef>
                <a:spcPts val="1200"/>
              </a:spcBef>
              <a:buFont typeface="Arial" panose="020B0604020202020204" pitchFamily="34" charset="0"/>
              <a:buChar char="•"/>
            </a:pPr>
            <a:endParaRPr lang="en-US" altLang="zh-CN" sz="1600" kern="100" dirty="0">
              <a:latin typeface="+mn-ea"/>
              <a:cs typeface="Times New Roman" panose="02020603050405020304" pitchFamily="18" charset="0"/>
            </a:endParaRPr>
          </a:p>
          <a:p>
            <a:pPr marL="285750" indent="-285750" algn="just">
              <a:spcBef>
                <a:spcPts val="1200"/>
              </a:spcBef>
              <a:buFont typeface="Arial" panose="020B0604020202020204" pitchFamily="34" charset="0"/>
              <a:buChar char="•"/>
            </a:pPr>
            <a:r>
              <a:rPr lang="zh-CN" altLang="en-US" sz="1600" kern="100" dirty="0">
                <a:latin typeface="+mn-ea"/>
                <a:cs typeface="Times New Roman" panose="02020603050405020304" pitchFamily="18" charset="0"/>
              </a:rPr>
              <a:t>数据统计</a:t>
            </a:r>
            <a:endParaRPr lang="en-US" altLang="zh-CN" sz="1600" kern="100" dirty="0">
              <a:latin typeface="+mn-ea"/>
              <a:cs typeface="Times New Roman" panose="02020603050405020304" pitchFamily="18" charset="0"/>
            </a:endParaRPr>
          </a:p>
          <a:p>
            <a:pPr marL="285750" indent="-285750" algn="just">
              <a:spcBef>
                <a:spcPts val="1200"/>
              </a:spcBef>
              <a:buFont typeface="Arial" panose="020B0604020202020204" pitchFamily="34" charset="0"/>
              <a:buChar char="•"/>
            </a:pPr>
            <a:r>
              <a:rPr lang="zh-CN" altLang="en-US" sz="1600" kern="100" dirty="0">
                <a:latin typeface="+mn-ea"/>
                <a:cs typeface="Times New Roman" panose="02020603050405020304" pitchFamily="18" charset="0"/>
              </a:rPr>
              <a:t>有效方法或实践举例</a:t>
            </a:r>
            <a:endParaRPr lang="en-US" altLang="zh-CN" sz="1600" kern="100" dirty="0">
              <a:latin typeface="+mn-ea"/>
              <a:cs typeface="Times New Roman" panose="02020603050405020304" pitchFamily="18" charset="0"/>
            </a:endParaRPr>
          </a:p>
          <a:p>
            <a:pPr marL="285750" indent="-285750" algn="just">
              <a:spcBef>
                <a:spcPts val="1200"/>
              </a:spcBef>
              <a:buFont typeface="Arial" panose="020B0604020202020204" pitchFamily="34" charset="0"/>
              <a:buChar char="•"/>
            </a:pPr>
            <a:r>
              <a:rPr lang="zh-CN" altLang="en-US" sz="1600" kern="100" dirty="0">
                <a:latin typeface="+mn-ea"/>
                <a:cs typeface="Times New Roman" panose="02020603050405020304" pitchFamily="18" charset="0"/>
              </a:rPr>
              <a:t>主要实验制品质量水平的证据分析和说明</a:t>
            </a:r>
            <a:endParaRPr lang="en-US" altLang="zh-CN" sz="1600" kern="100" dirty="0">
              <a:latin typeface="+mn-ea"/>
              <a:cs typeface="Times New Roman" panose="02020603050405020304" pitchFamily="18" charset="0"/>
            </a:endParaRPr>
          </a:p>
          <a:p>
            <a:pPr marL="285750" indent="-285750" algn="just">
              <a:spcBef>
                <a:spcPts val="1200"/>
              </a:spcBef>
              <a:buFont typeface="Arial" panose="020B0604020202020204" pitchFamily="34" charset="0"/>
              <a:buChar char="•"/>
            </a:pPr>
            <a:r>
              <a:rPr lang="zh-CN" altLang="en-US" sz="1600" kern="100" dirty="0">
                <a:latin typeface="+mn-ea"/>
                <a:cs typeface="Times New Roman" panose="02020603050405020304" pitchFamily="18" charset="0"/>
              </a:rPr>
              <a:t>综合实验总结</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a:t>实验数据统计</a:t>
            </a:r>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TWO</a:t>
            </a:r>
            <a:endParaRPr kumimoji="1" lang="zh-CN" altLang="en-US" dirty="0"/>
          </a:p>
        </p:txBody>
      </p:sp>
      <p:sp>
        <p:nvSpPr>
          <p:cNvPr id="7" name="矩形 6"/>
          <p:cNvSpPr/>
          <p:nvPr/>
        </p:nvSpPr>
        <p:spPr>
          <a:xfrm>
            <a:off x="4889820" y="4381146"/>
            <a:ext cx="2412367" cy="113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FFFFF"/>
              </a:solidFill>
            </a:endParaRPr>
          </a:p>
        </p:txBody>
      </p:sp>
    </p:spTree>
  </p:cSld>
  <p:clrMapOvr>
    <a:masterClrMapping/>
  </p:clrMapOvr>
  <p:transition spd="med" advTm="12670">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162879" y="745296"/>
            <a:ext cx="9849678" cy="461665"/>
          </a:xfrm>
          <a:prstGeom prst="rect">
            <a:avLst/>
          </a:prstGeom>
        </p:spPr>
        <p:txBody>
          <a:bodyPr wrap="square">
            <a:spAutoFit/>
          </a:bodyPr>
          <a:lstStyle/>
          <a:p>
            <a:pPr lvl="0" algn="just">
              <a:spcBef>
                <a:spcPts val="1200"/>
              </a:spcBef>
              <a:spcAft>
                <a:spcPts val="0"/>
              </a:spcAft>
            </a:pPr>
            <a:r>
              <a:rPr lang="zh-CN" altLang="en-US" sz="2400" kern="100" dirty="0">
                <a:latin typeface="+mn-ea"/>
                <a:cs typeface="Times New Roman" panose="02020603050405020304" pitchFamily="18" charset="0"/>
              </a:rPr>
              <a:t>输出文档</a:t>
            </a:r>
            <a:endParaRPr lang="zh-CN" altLang="zh-CN" sz="2400" kern="100" dirty="0">
              <a:latin typeface="+mn-ea"/>
              <a:cs typeface="Times New Roman" panose="02020603050405020304" pitchFamily="18" charset="0"/>
            </a:endParaRPr>
          </a:p>
        </p:txBody>
      </p:sp>
      <p:sp>
        <p:nvSpPr>
          <p:cNvPr id="3" name="矩形 2"/>
          <p:cNvSpPr/>
          <p:nvPr/>
        </p:nvSpPr>
        <p:spPr>
          <a:xfrm>
            <a:off x="1232094" y="1288222"/>
            <a:ext cx="9849678" cy="738664"/>
          </a:xfrm>
          <a:prstGeom prst="rect">
            <a:avLst/>
          </a:prstGeom>
        </p:spPr>
        <p:txBody>
          <a:bodyPr wrap="square">
            <a:spAutoFit/>
          </a:bodyPr>
          <a:lstStyle/>
          <a:p>
            <a:pPr algn="just">
              <a:spcBef>
                <a:spcPts val="1200"/>
              </a:spcBef>
            </a:pPr>
            <a:endParaRPr lang="en-US" altLang="zh-CN" sz="1600" kern="100" dirty="0">
              <a:latin typeface="+mn-ea"/>
              <a:cs typeface="Times New Roman" panose="02020603050405020304" pitchFamily="18" charset="0"/>
            </a:endParaRPr>
          </a:p>
          <a:p>
            <a:pPr algn="just">
              <a:spcBef>
                <a:spcPts val="1200"/>
              </a:spcBef>
            </a:pPr>
            <a:r>
              <a:rPr lang="en-US" altLang="zh-CN" sz="1600" kern="100" dirty="0">
                <a:latin typeface="+mn-ea"/>
                <a:cs typeface="Times New Roman" panose="02020603050405020304" pitchFamily="18" charset="0"/>
              </a:rPr>
              <a:t>8</a:t>
            </a:r>
            <a:r>
              <a:rPr lang="zh-CN" altLang="en-US" sz="1600" kern="100" dirty="0">
                <a:latin typeface="+mn-ea"/>
                <a:cs typeface="Times New Roman" panose="02020603050405020304" pitchFamily="18" charset="0"/>
              </a:rPr>
              <a:t>类数据，共</a:t>
            </a:r>
            <a:r>
              <a:rPr lang="en-US" altLang="zh-CN" sz="1600" kern="100" dirty="0">
                <a:latin typeface="+mn-ea"/>
                <a:cs typeface="Times New Roman" panose="02020603050405020304" pitchFamily="18" charset="0"/>
              </a:rPr>
              <a:t>7</a:t>
            </a:r>
            <a:r>
              <a:rPr lang="zh-CN" altLang="en-US" sz="1600" kern="100" dirty="0">
                <a:latin typeface="+mn-ea"/>
                <a:cs typeface="Times New Roman" panose="02020603050405020304" pitchFamily="18" charset="0"/>
              </a:rPr>
              <a:t>张表格，表格信息如下</a:t>
            </a:r>
          </a:p>
        </p:txBody>
      </p:sp>
      <p:pic>
        <p:nvPicPr>
          <p:cNvPr id="4" name="图片 3">
            <a:extLst>
              <a:ext uri="{FF2B5EF4-FFF2-40B4-BE49-F238E27FC236}">
                <a16:creationId xmlns:a16="http://schemas.microsoft.com/office/drawing/2014/main" id="{77939BA9-F48B-4714-BD6B-3B2861F7BAE1}"/>
              </a:ext>
            </a:extLst>
          </p:cNvPr>
          <p:cNvPicPr>
            <a:picLocks noChangeAspect="1"/>
          </p:cNvPicPr>
          <p:nvPr/>
        </p:nvPicPr>
        <p:blipFill>
          <a:blip r:embed="rId3"/>
          <a:stretch>
            <a:fillRect/>
          </a:stretch>
        </p:blipFill>
        <p:spPr>
          <a:xfrm>
            <a:off x="1315222" y="2523415"/>
            <a:ext cx="5523809" cy="2476190"/>
          </a:xfrm>
          <a:prstGeom prst="rect">
            <a:avLst/>
          </a:prstGeom>
        </p:spPr>
      </p:pic>
    </p:spTree>
    <p:extLst>
      <p:ext uri="{BB962C8B-B14F-4D97-AF65-F5344CB8AC3E}">
        <p14:creationId xmlns:p14="http://schemas.microsoft.com/office/powerpoint/2010/main" val="3046059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162879" y="745296"/>
            <a:ext cx="9849678" cy="461665"/>
          </a:xfrm>
          <a:prstGeom prst="rect">
            <a:avLst/>
          </a:prstGeom>
        </p:spPr>
        <p:txBody>
          <a:bodyPr wrap="square">
            <a:spAutoFit/>
          </a:bodyPr>
          <a:lstStyle/>
          <a:p>
            <a:pPr lvl="0" algn="just">
              <a:spcBef>
                <a:spcPts val="1200"/>
              </a:spcBef>
              <a:spcAft>
                <a:spcPts val="0"/>
              </a:spcAft>
            </a:pPr>
            <a:r>
              <a:rPr lang="zh-CN" altLang="en-US" sz="2400" kern="100" dirty="0">
                <a:latin typeface="+mn-ea"/>
                <a:cs typeface="Times New Roman" panose="02020603050405020304" pitchFamily="18" charset="0"/>
              </a:rPr>
              <a:t>详细信息</a:t>
            </a:r>
            <a:endParaRPr lang="zh-CN" altLang="zh-CN" sz="2400" kern="100" dirty="0">
              <a:latin typeface="+mn-ea"/>
              <a:cs typeface="Times New Roman" panose="02020603050405020304" pitchFamily="18" charset="0"/>
            </a:endParaRPr>
          </a:p>
        </p:txBody>
      </p:sp>
      <p:pic>
        <p:nvPicPr>
          <p:cNvPr id="2" name="图片 1">
            <a:extLst>
              <a:ext uri="{FF2B5EF4-FFF2-40B4-BE49-F238E27FC236}">
                <a16:creationId xmlns:a16="http://schemas.microsoft.com/office/drawing/2014/main" id="{D67B4A08-FF2C-46DC-A7D5-339572F3DFEE}"/>
              </a:ext>
            </a:extLst>
          </p:cNvPr>
          <p:cNvPicPr>
            <a:picLocks noChangeAspect="1"/>
          </p:cNvPicPr>
          <p:nvPr/>
        </p:nvPicPr>
        <p:blipFill>
          <a:blip r:embed="rId3"/>
          <a:stretch>
            <a:fillRect/>
          </a:stretch>
        </p:blipFill>
        <p:spPr>
          <a:xfrm>
            <a:off x="477888" y="1879262"/>
            <a:ext cx="5438095" cy="3847619"/>
          </a:xfrm>
          <a:prstGeom prst="rect">
            <a:avLst/>
          </a:prstGeom>
        </p:spPr>
      </p:pic>
      <p:pic>
        <p:nvPicPr>
          <p:cNvPr id="5" name="图片 4">
            <a:extLst>
              <a:ext uri="{FF2B5EF4-FFF2-40B4-BE49-F238E27FC236}">
                <a16:creationId xmlns:a16="http://schemas.microsoft.com/office/drawing/2014/main" id="{15364EC8-00AB-4C5F-B35E-CCD0E9B8A2E0}"/>
              </a:ext>
            </a:extLst>
          </p:cNvPr>
          <p:cNvPicPr>
            <a:picLocks noChangeAspect="1"/>
          </p:cNvPicPr>
          <p:nvPr/>
        </p:nvPicPr>
        <p:blipFill>
          <a:blip r:embed="rId4"/>
          <a:stretch>
            <a:fillRect/>
          </a:stretch>
        </p:blipFill>
        <p:spPr>
          <a:xfrm>
            <a:off x="6253500" y="1431642"/>
            <a:ext cx="5400000" cy="2371429"/>
          </a:xfrm>
          <a:prstGeom prst="rect">
            <a:avLst/>
          </a:prstGeom>
        </p:spPr>
      </p:pic>
      <p:pic>
        <p:nvPicPr>
          <p:cNvPr id="6" name="图片 5">
            <a:extLst>
              <a:ext uri="{FF2B5EF4-FFF2-40B4-BE49-F238E27FC236}">
                <a16:creationId xmlns:a16="http://schemas.microsoft.com/office/drawing/2014/main" id="{4E22F91C-306D-48A9-B226-7790CCB65B7D}"/>
              </a:ext>
            </a:extLst>
          </p:cNvPr>
          <p:cNvPicPr>
            <a:picLocks noChangeAspect="1"/>
          </p:cNvPicPr>
          <p:nvPr/>
        </p:nvPicPr>
        <p:blipFill>
          <a:blip r:embed="rId5"/>
          <a:stretch>
            <a:fillRect/>
          </a:stretch>
        </p:blipFill>
        <p:spPr>
          <a:xfrm>
            <a:off x="6305881" y="4180714"/>
            <a:ext cx="5295238" cy="1676190"/>
          </a:xfrm>
          <a:prstGeom prst="rect">
            <a:avLst/>
          </a:prstGeom>
        </p:spPr>
      </p:pic>
    </p:spTree>
    <p:extLst>
      <p:ext uri="{BB962C8B-B14F-4D97-AF65-F5344CB8AC3E}">
        <p14:creationId xmlns:p14="http://schemas.microsoft.com/office/powerpoint/2010/main" val="2105097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162879" y="745296"/>
            <a:ext cx="9849678" cy="461665"/>
          </a:xfrm>
          <a:prstGeom prst="rect">
            <a:avLst/>
          </a:prstGeom>
        </p:spPr>
        <p:txBody>
          <a:bodyPr wrap="square">
            <a:spAutoFit/>
          </a:bodyPr>
          <a:lstStyle/>
          <a:p>
            <a:pPr lvl="0" algn="just">
              <a:spcBef>
                <a:spcPts val="1200"/>
              </a:spcBef>
              <a:spcAft>
                <a:spcPts val="0"/>
              </a:spcAft>
            </a:pPr>
            <a:r>
              <a:rPr lang="zh-CN" altLang="en-US" sz="2400" kern="100" dirty="0">
                <a:latin typeface="+mn-ea"/>
                <a:cs typeface="Times New Roman" panose="02020603050405020304" pitchFamily="18" charset="0"/>
              </a:rPr>
              <a:t>详细信息</a:t>
            </a:r>
            <a:endParaRPr lang="zh-CN" altLang="zh-CN" sz="2400" kern="100" dirty="0">
              <a:latin typeface="+mn-ea"/>
              <a:cs typeface="Times New Roman" panose="02020603050405020304" pitchFamily="18" charset="0"/>
            </a:endParaRPr>
          </a:p>
        </p:txBody>
      </p:sp>
      <p:pic>
        <p:nvPicPr>
          <p:cNvPr id="3" name="图片 2">
            <a:extLst>
              <a:ext uri="{FF2B5EF4-FFF2-40B4-BE49-F238E27FC236}">
                <a16:creationId xmlns:a16="http://schemas.microsoft.com/office/drawing/2014/main" id="{D5736CD3-92AE-42D5-804E-0444B32D02A8}"/>
              </a:ext>
            </a:extLst>
          </p:cNvPr>
          <p:cNvPicPr>
            <a:picLocks noChangeAspect="1"/>
          </p:cNvPicPr>
          <p:nvPr/>
        </p:nvPicPr>
        <p:blipFill>
          <a:blip r:embed="rId3"/>
          <a:stretch>
            <a:fillRect/>
          </a:stretch>
        </p:blipFill>
        <p:spPr>
          <a:xfrm>
            <a:off x="3561292" y="1710965"/>
            <a:ext cx="4761905" cy="1647619"/>
          </a:xfrm>
          <a:prstGeom prst="rect">
            <a:avLst/>
          </a:prstGeom>
        </p:spPr>
      </p:pic>
      <p:pic>
        <p:nvPicPr>
          <p:cNvPr id="4" name="图片 3">
            <a:extLst>
              <a:ext uri="{FF2B5EF4-FFF2-40B4-BE49-F238E27FC236}">
                <a16:creationId xmlns:a16="http://schemas.microsoft.com/office/drawing/2014/main" id="{12DC8C0C-28A9-41DC-9646-7B0BABADD3B5}"/>
              </a:ext>
            </a:extLst>
          </p:cNvPr>
          <p:cNvPicPr>
            <a:picLocks noChangeAspect="1"/>
          </p:cNvPicPr>
          <p:nvPr/>
        </p:nvPicPr>
        <p:blipFill>
          <a:blip r:embed="rId4"/>
          <a:stretch>
            <a:fillRect/>
          </a:stretch>
        </p:blipFill>
        <p:spPr>
          <a:xfrm>
            <a:off x="3247006" y="3685942"/>
            <a:ext cx="5390476" cy="2447619"/>
          </a:xfrm>
          <a:prstGeom prst="rect">
            <a:avLst/>
          </a:prstGeom>
        </p:spPr>
      </p:pic>
    </p:spTree>
    <p:extLst>
      <p:ext uri="{BB962C8B-B14F-4D97-AF65-F5344CB8AC3E}">
        <p14:creationId xmlns:p14="http://schemas.microsoft.com/office/powerpoint/2010/main" val="248286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a:t>有效方法</a:t>
            </a:r>
            <a:endParaRPr kumimoji="1" lang="zh-CN" dirty="0"/>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THREE</a:t>
            </a:r>
            <a:endParaRPr kumimoji="1" lang="zh-CN" altLang="en-US" dirty="0"/>
          </a:p>
        </p:txBody>
      </p:sp>
      <p:sp>
        <p:nvSpPr>
          <p:cNvPr id="7" name="矩形 6"/>
          <p:cNvSpPr/>
          <p:nvPr/>
        </p:nvSpPr>
        <p:spPr>
          <a:xfrm>
            <a:off x="4889820" y="4381146"/>
            <a:ext cx="2412367" cy="113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FFFFF"/>
              </a:solidFill>
            </a:endParaRPr>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162879" y="745296"/>
            <a:ext cx="9849678" cy="461665"/>
          </a:xfrm>
          <a:prstGeom prst="rect">
            <a:avLst/>
          </a:prstGeom>
        </p:spPr>
        <p:txBody>
          <a:bodyPr wrap="square">
            <a:spAutoFit/>
          </a:bodyPr>
          <a:lstStyle/>
          <a:p>
            <a:pPr lvl="0" algn="just">
              <a:spcBef>
                <a:spcPts val="1200"/>
              </a:spcBef>
              <a:spcAft>
                <a:spcPts val="0"/>
              </a:spcAft>
            </a:pPr>
            <a:r>
              <a:rPr lang="zh-CN" altLang="en-US" sz="2400" kern="100" dirty="0">
                <a:latin typeface="+mn-ea"/>
                <a:cs typeface="Times New Roman" panose="02020603050405020304" pitchFamily="18" charset="0"/>
              </a:rPr>
              <a:t>输出文档</a:t>
            </a:r>
            <a:endParaRPr lang="zh-CN" altLang="zh-CN" sz="2400" kern="100" dirty="0">
              <a:latin typeface="+mn-ea"/>
              <a:cs typeface="Times New Roman" panose="02020603050405020304" pitchFamily="18" charset="0"/>
            </a:endParaRPr>
          </a:p>
        </p:txBody>
      </p:sp>
      <p:sp>
        <p:nvSpPr>
          <p:cNvPr id="3" name="矩形 2"/>
          <p:cNvSpPr/>
          <p:nvPr/>
        </p:nvSpPr>
        <p:spPr>
          <a:xfrm>
            <a:off x="1232094" y="1288222"/>
            <a:ext cx="9849678" cy="738664"/>
          </a:xfrm>
          <a:prstGeom prst="rect">
            <a:avLst/>
          </a:prstGeom>
        </p:spPr>
        <p:txBody>
          <a:bodyPr wrap="square">
            <a:spAutoFit/>
          </a:bodyPr>
          <a:lstStyle/>
          <a:p>
            <a:pPr algn="just">
              <a:spcBef>
                <a:spcPts val="1200"/>
              </a:spcBef>
            </a:pPr>
            <a:endParaRPr lang="en-US" altLang="zh-CN" sz="1600" kern="100" dirty="0">
              <a:latin typeface="+mn-ea"/>
              <a:cs typeface="Times New Roman" panose="02020603050405020304" pitchFamily="18" charset="0"/>
            </a:endParaRPr>
          </a:p>
          <a:p>
            <a:pPr algn="just">
              <a:spcBef>
                <a:spcPts val="1200"/>
              </a:spcBef>
            </a:pPr>
            <a:r>
              <a:rPr lang="zh-CN" altLang="en-US" sz="1600" kern="100" dirty="0">
                <a:latin typeface="+mn-ea"/>
                <a:cs typeface="Times New Roman" panose="02020603050405020304" pitchFamily="18" charset="0"/>
              </a:rPr>
              <a:t>详见输出文档内容</a:t>
            </a:r>
          </a:p>
        </p:txBody>
      </p:sp>
      <p:pic>
        <p:nvPicPr>
          <p:cNvPr id="2" name="图片 1">
            <a:extLst>
              <a:ext uri="{FF2B5EF4-FFF2-40B4-BE49-F238E27FC236}">
                <a16:creationId xmlns:a16="http://schemas.microsoft.com/office/drawing/2014/main" id="{B5C6A98D-2485-4B92-B61F-924C054250F8}"/>
              </a:ext>
            </a:extLst>
          </p:cNvPr>
          <p:cNvPicPr>
            <a:picLocks noChangeAspect="1"/>
          </p:cNvPicPr>
          <p:nvPr/>
        </p:nvPicPr>
        <p:blipFill>
          <a:blip r:embed="rId3"/>
          <a:stretch>
            <a:fillRect/>
          </a:stretch>
        </p:blipFill>
        <p:spPr>
          <a:xfrm>
            <a:off x="2857847" y="3039064"/>
            <a:ext cx="5561905" cy="2504762"/>
          </a:xfrm>
          <a:prstGeom prst="rect">
            <a:avLst/>
          </a:prstGeom>
        </p:spPr>
      </p:pic>
    </p:spTree>
    <p:extLst>
      <p:ext uri="{BB962C8B-B14F-4D97-AF65-F5344CB8AC3E}">
        <p14:creationId xmlns:p14="http://schemas.microsoft.com/office/powerpoint/2010/main" val="4173733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模板页面">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539</TotalTime>
  <Words>748</Words>
  <Application>Microsoft Office PowerPoint</Application>
  <PresentationFormat>宽屏</PresentationFormat>
  <Paragraphs>103</Paragraphs>
  <Slides>19</Slides>
  <Notes>16</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19</vt:i4>
      </vt:variant>
    </vt:vector>
  </HeadingPairs>
  <TitlesOfParts>
    <vt:vector size="31" baseType="lpstr">
      <vt:lpstr>等线</vt:lpstr>
      <vt:lpstr>黑体</vt:lpstr>
      <vt:lpstr>华文细黑</vt:lpstr>
      <vt:lpstr>宋体</vt:lpstr>
      <vt:lpstr>微软雅黑</vt:lpstr>
      <vt:lpstr>Arial</vt:lpstr>
      <vt:lpstr>Century Gothic</vt:lpstr>
      <vt:lpstr>Segoe UI</vt:lpstr>
      <vt:lpstr>Segoe UI Light</vt:lpstr>
      <vt:lpstr>Times New Roman</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Jubo Ge</cp:lastModifiedBy>
  <cp:revision>267</cp:revision>
  <dcterms:created xsi:type="dcterms:W3CDTF">2017-05-12T08:19:00Z</dcterms:created>
  <dcterms:modified xsi:type="dcterms:W3CDTF">2017-06-23T09:45:40Z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