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80" r:id="rId3"/>
    <p:sldId id="293" r:id="rId4"/>
    <p:sldId id="282" r:id="rId5"/>
    <p:sldId id="316" r:id="rId6"/>
    <p:sldId id="317" r:id="rId7"/>
    <p:sldId id="284" r:id="rId8"/>
    <p:sldId id="318" r:id="rId9"/>
    <p:sldId id="319" r:id="rId10"/>
    <p:sldId id="327" r:id="rId11"/>
    <p:sldId id="320" r:id="rId12"/>
    <p:sldId id="330" r:id="rId13"/>
    <p:sldId id="326" r:id="rId14"/>
    <p:sldId id="324" r:id="rId15"/>
    <p:sldId id="331" r:id="rId16"/>
    <p:sldId id="321" r:id="rId17"/>
    <p:sldId id="334" r:id="rId18"/>
    <p:sldId id="333" r:id="rId19"/>
    <p:sldId id="332" r:id="rId20"/>
    <p:sldId id="323" r:id="rId21"/>
    <p:sldId id="292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80589" autoAdjust="0"/>
  </p:normalViewPr>
  <p:slideViewPr>
    <p:cSldViewPr snapToGrid="0" snapToObjects="1">
      <p:cViewPr varScale="1">
        <p:scale>
          <a:sx n="88" d="100"/>
          <a:sy n="88" d="100"/>
        </p:scale>
        <p:origin x="546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1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37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与上述工作相比，我们利用已有的算法，采用机器学习方法，在模型上进行改进，除了准确率外，将时间作为衡量模型的指标之一，我们的二级模型可以在时间与准确率维持一个平衡，节省了时间开销，同时能够更好适应大数据和实时监测的需要。并且采用了更新更好的数据集，异常样本和攻击种类多，实验的可靠性更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zh-CN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基于</a:t>
            </a:r>
            <a:r>
              <a:rPr lang="en-US" altLang="zh-CN" sz="4400" dirty="0" err="1">
                <a:latin typeface="Times New Roman" panose="02020603050405020304" pitchFamily="18" charset="0"/>
                <a:ea typeface="华文细黑" panose="02010600040101010101" pitchFamily="2" charset="-122"/>
              </a:rPr>
              <a:t>Scrapy</a:t>
            </a: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的软件需求分析报告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报告人：郭炜峰、武丁泽宇、王益飞、胡勇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需求规定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场景需求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14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当用户需要开发爬虫系统时，可以调用本框架，通过本框架提供的组件，搭建好一套高效的爬虫系统。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用户花费更多的时间在逻辑实现上，而不必关心底层的实现细节。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scrapy_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15" y="86360"/>
            <a:ext cx="4521200" cy="318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功能需求（一）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提供爬虫引擎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引擎负责控制数据流在系统中所有组件中流动，并在相应动作发生时触发事件。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提供调度器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调度器从引擎接受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request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并将他们入队，以便之后引擎请求他们时提供给引擎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提供下载器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下载器负责获取页面数据并提供给引擎，而后提供给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提供处理器（选择器）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从抓取到的网页中（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HTML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源码）提取数据。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提供日志功能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使用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的内置日志记录系统进行事件日志记录。 日志记录可以立即使用，并且可以在记录设置中列出的 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Scrapy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设置在某种程度上进行配置。 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功能需求（二）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扩展机制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除去系统自身提供的功能，还允许开发者自由扩展更多的功能、组件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设置功能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在运行时，使得用户拥有选择运行模式的自由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异常处理功能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当系统出现故障，能有拥有良好的应急处理机制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各类中间件等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>
            <a:fillRect/>
          </a:stretch>
        </p:blipFill>
        <p:spPr>
          <a:xfrm>
            <a:off x="1850302" y="4191000"/>
            <a:ext cx="1683745" cy="1683745"/>
          </a:xfrm>
          <a:prstGeom prst="ellipse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非功能性需求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高效性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需要本框架能达到一定的数据量的要求，初步要求支持实现多线程、异步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I/O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DNS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缓存、消息队列等功能框架需要提供可观的并发性，可以基于事件驱动网络框架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Twisted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编写。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容错性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面对处理过程中，遗漏爬取、重复爬取、并行处理异常、宕机等问题。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系统应该引入容错机制，保证出现异常故障时，系统可以快速从错误中恢复，确保系统的可靠性。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可测试性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系统可测试性，便于开发人员日后的测试，可以发现故障并隔离、定位其故障。并能在一定时间前提下，有进行测试设计、测试执行的能力。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>
            <a:fillRect/>
          </a:stretch>
        </p:blipFill>
        <p:spPr>
          <a:xfrm>
            <a:off x="3268402" y="5174255"/>
            <a:ext cx="1683745" cy="1683745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>
            <a:fillRect/>
          </a:stretch>
        </p:blipFill>
        <p:spPr>
          <a:xfrm>
            <a:off x="9475699" y="5119327"/>
            <a:ext cx="1683745" cy="1683745"/>
          </a:xfrm>
          <a:prstGeom prst="ellipse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71894" y="6026286"/>
            <a:ext cx="838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 panose="020B0502040204020203"/>
                <a:ea typeface="微软雅黑" panose="020B0503020204020204" charset="-122"/>
              </a:rPr>
              <a:t>高效性</a:t>
            </a:r>
          </a:p>
        </p:txBody>
      </p:sp>
      <p:sp>
        <p:nvSpPr>
          <p:cNvPr id="8" name="矩形 7"/>
          <p:cNvSpPr/>
          <p:nvPr/>
        </p:nvSpPr>
        <p:spPr>
          <a:xfrm>
            <a:off x="5020779" y="6016877"/>
            <a:ext cx="838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 panose="020B0502040204020203"/>
                <a:ea typeface="微软雅黑" panose="020B0503020204020204" charset="-122"/>
              </a:rPr>
              <a:t>容错性</a:t>
            </a:r>
          </a:p>
        </p:txBody>
      </p:sp>
      <p:sp>
        <p:nvSpPr>
          <p:cNvPr id="9" name="矩形 8"/>
          <p:cNvSpPr/>
          <p:nvPr/>
        </p:nvSpPr>
        <p:spPr>
          <a:xfrm>
            <a:off x="7404556" y="6016127"/>
            <a:ext cx="1076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 panose="020B0502040204020203"/>
                <a:ea typeface="微软雅黑" panose="020B0503020204020204" charset="-122"/>
              </a:rPr>
              <a:t>可测试性</a:t>
            </a: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5109675" y="5213429"/>
            <a:ext cx="603150" cy="428236"/>
            <a:chOff x="1407" y="1098"/>
            <a:chExt cx="800" cy="568"/>
          </a:xfrm>
          <a:solidFill>
            <a:schemeClr val="tx1"/>
          </a:solidFill>
        </p:grpSpPr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grpSp>
        <p:nvGrpSpPr>
          <p:cNvPr id="19" name="Group 121"/>
          <p:cNvGrpSpPr>
            <a:grpSpLocks noChangeAspect="1"/>
          </p:cNvGrpSpPr>
          <p:nvPr/>
        </p:nvGrpSpPr>
        <p:grpSpPr bwMode="auto">
          <a:xfrm>
            <a:off x="2304106" y="5217199"/>
            <a:ext cx="501368" cy="426728"/>
            <a:chOff x="515" y="3088"/>
            <a:chExt cx="665" cy="566"/>
          </a:xfrm>
          <a:solidFill>
            <a:schemeClr val="tx1"/>
          </a:solidFill>
        </p:grpSpPr>
        <p:sp>
          <p:nvSpPr>
            <p:cNvPr id="20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1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2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3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4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5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6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7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28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grpSp>
        <p:nvGrpSpPr>
          <p:cNvPr id="29" name="Group 32"/>
          <p:cNvGrpSpPr>
            <a:grpSpLocks noChangeAspect="1"/>
          </p:cNvGrpSpPr>
          <p:nvPr/>
        </p:nvGrpSpPr>
        <p:grpSpPr bwMode="auto">
          <a:xfrm>
            <a:off x="7661719" y="5202497"/>
            <a:ext cx="603148" cy="428236"/>
            <a:chOff x="4354" y="1098"/>
            <a:chExt cx="800" cy="568"/>
          </a:xfrm>
          <a:solidFill>
            <a:schemeClr val="tx1"/>
          </a:solidFill>
        </p:grpSpPr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用例图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2" y="0"/>
            <a:ext cx="10853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简要说明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在实际环境中，开发者和使用者的身份一般重叠，但划分为两类，使得用例图更清晰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更多复杂的业务逻辑，将在日后的实验中， 通过类图、甘特图、流程图等更直观的形式表现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运行时环境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77673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3"/>
          <a:srcRect l="48897"/>
          <a:stretch>
            <a:fillRect/>
          </a:stretch>
        </p:blipFill>
        <p:spPr>
          <a:xfrm>
            <a:off x="0" y="356350"/>
            <a:ext cx="3137336" cy="6145301"/>
          </a:xfrm>
          <a:prstGeom prst="rect">
            <a:avLst/>
          </a:prstGeom>
        </p:spPr>
      </p:pic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326009" y="322289"/>
            <a:ext cx="55766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用于开发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爬虫的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PC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机或网络服务器</a:t>
            </a:r>
            <a:endParaRPr lang="zh-CN" altLang="en-US" sz="1500" dirty="0"/>
          </a:p>
          <a:p>
            <a:pPr>
              <a:lnSpc>
                <a:spcPct val="130000"/>
              </a:lnSpc>
              <a:defRPr/>
            </a:pPr>
            <a:endParaRPr lang="zh-CN" altLang="en-US" sz="1500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7" name="组 156"/>
          <p:cNvGrpSpPr/>
          <p:nvPr/>
        </p:nvGrpSpPr>
        <p:grpSpPr>
          <a:xfrm>
            <a:off x="4568829" y="438589"/>
            <a:ext cx="1511130" cy="582347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2" y="513965"/>
              <a:ext cx="1218366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设备</a:t>
              </a:r>
              <a:endParaRPr lang="en-US" altLang="zh-CN" sz="2400" kern="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6326009" y="1427255"/>
            <a:ext cx="55766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Python 2.7/3.0+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基于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500" dirty="0" err="1">
                <a:latin typeface="+mn-ea"/>
                <a:cs typeface="Times New Roman" panose="02020603050405020304" pitchFamily="18" charset="0"/>
              </a:rPr>
              <a:t>MacOs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等平台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9" y="1526424"/>
            <a:ext cx="1511130" cy="582347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2" y="1601801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支持软件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326009" y="2532627"/>
            <a:ext cx="557669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无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9" y="2631797"/>
            <a:ext cx="1511130" cy="582347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2" y="2707174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硬件接口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357005" y="3706077"/>
            <a:ext cx="557669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一些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类库与调用方法，以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import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***的形式导入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9" y="3727756"/>
            <a:ext cx="1511130" cy="582347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2" y="3803134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软件接口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372503" y="4809203"/>
            <a:ext cx="557669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协议栈，包括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协议、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协议等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9" y="4815384"/>
            <a:ext cx="1511130" cy="582347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2" y="4890762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通信接口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372503" y="5509072"/>
            <a:ext cx="557669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命令行工具：通过</a:t>
            </a:r>
            <a:r>
              <a:rPr lang="en-US" altLang="zh-CN" sz="1500" kern="0" dirty="0" err="1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命令行工具进行控制</a:t>
            </a:r>
            <a:endParaRPr lang="en-US" altLang="zh-CN" sz="15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500" kern="0" dirty="0" err="1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一个交互终端，提供在未启动 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spider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的情况下尝试及调试爬取代码</a:t>
            </a:r>
            <a:endParaRPr lang="en-US" altLang="zh-CN" sz="15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telnet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终端：以供检查和控制 </a:t>
            </a:r>
            <a:r>
              <a:rPr lang="en-US" altLang="zh-CN" sz="1500" kern="0" dirty="0" err="1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运行的进程。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9" y="5895219"/>
            <a:ext cx="1511130" cy="582347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2" y="5970599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用户接口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7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4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6" grpId="0"/>
      <p:bldP spid="115" grpId="0"/>
      <p:bldP spid="124" grpId="0"/>
      <p:bldP spid="133" grpId="0"/>
      <p:bldP spid="142" grpId="0"/>
      <p:bldP spid="150" grpId="0"/>
      <p:bldP spid="151" grpId="0"/>
      <p:bldP spid="152" grpId="0"/>
      <p:bldP spid="153" grpId="0"/>
      <p:bldP spid="154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801979" y="1518922"/>
            <a:ext cx="4588044" cy="888855"/>
          </a:xfrm>
        </p:spPr>
        <p:txBody>
          <a:bodyPr/>
          <a:lstStyle/>
          <a:p>
            <a:r>
              <a:rPr kumimoji="1" lang="zh-CN" altLang="en-US" sz="6600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801979" y="2407774"/>
            <a:ext cx="4588044" cy="401052"/>
          </a:xfrm>
        </p:spPr>
        <p:txBody>
          <a:bodyPr/>
          <a:lstStyle/>
          <a:p>
            <a:r>
              <a:rPr kumimoji="1" lang="en-US" altLang="zh-CN" sz="2400" dirty="0"/>
              <a:t>CONTENTS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522186" y="4074560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项目说明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22185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ONE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372183" y="4073187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任务概述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372183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TWO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222179" y="4073187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需求规定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222179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THREE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8922174" y="4074560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运行环境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918147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FIVE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072177" y="4073187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用例图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072177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FOUR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2498" y="4922011"/>
            <a:ext cx="1083719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051" y="4922011"/>
            <a:ext cx="1083719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3600" y="4922011"/>
            <a:ext cx="1083719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85975" y="4922011"/>
            <a:ext cx="1083719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48348" y="4922011"/>
            <a:ext cx="1083719" cy="6075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08">
        <p:fade/>
      </p:transition>
    </mc:Choice>
    <mc:Fallback xmlns="">
      <p:transition spd="med" advTm="270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项目说明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项目概述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软件名称：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Scrapy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项目组织机构：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开源项目开发组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项目实施机构：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github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站点上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239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位贡献者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项目背景：本项目是用于开发一个高速并发的网络爬虫的框架，用于爬取网站的数据信息并导出其数据结构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559956" y="509302"/>
            <a:ext cx="5195073" cy="3169435"/>
            <a:chOff x="558800" y="792986"/>
            <a:chExt cx="4352678" cy="2750542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672976" y="792986"/>
              <a:ext cx="4238502" cy="2750542"/>
              <a:chOff x="5575483" y="586636"/>
              <a:chExt cx="3478224" cy="275054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080280" y="2936530"/>
                <a:ext cx="973427" cy="400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术语说明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575483" y="586636"/>
                <a:ext cx="2188812" cy="1849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defTabSz="91440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endPara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defTabSz="91440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爬虫：</a:t>
                </a:r>
              </a:p>
              <a:p>
                <a:pPr defTabSz="914400">
                  <a:lnSpc>
                    <a:spcPct val="125000"/>
                  </a:lnSpc>
                  <a:defRPr/>
                </a:pPr>
                <a:r>
                  <a:rPr lang="zh-CN" altLang="en-US" sz="13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爬取网页内容的模块</a:t>
                </a:r>
              </a:p>
              <a:p>
                <a:pPr marL="285750" indent="-285750" defTabSz="91440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300" dirty="0" err="1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Scrapy</a:t>
                </a:r>
                <a:r>
                  <a:rPr lang="en-US" altLang="zh-CN" sz="13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Engine: </a:t>
                </a:r>
              </a:p>
              <a:p>
                <a:pPr defTabSz="914400">
                  <a:lnSpc>
                    <a:spcPct val="125000"/>
                  </a:lnSpc>
                  <a:defRPr/>
                </a:pPr>
                <a:r>
                  <a:rPr lang="zh-CN" altLang="en-US" sz="13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引擎，负责控制数据流在所有组件中流动，并在相应动作发生时，触发事件 </a:t>
                </a:r>
                <a:endPara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defTabSz="91440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数据流</a:t>
                </a: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:</a:t>
                </a:r>
              </a:p>
              <a:p>
                <a:pPr defTabSz="914400">
                  <a:lnSpc>
                    <a:spcPct val="125000"/>
                  </a:lnSpc>
                  <a:defRPr/>
                </a:pPr>
                <a:r>
                  <a:rPr lang="en-US" altLang="zh-CN" sz="1200" dirty="0" err="1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Scrapy</a:t>
                </a: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中的数据流</a:t>
                </a:r>
                <a:endPara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87" name="组 47"/>
          <p:cNvGrpSpPr/>
          <p:nvPr/>
        </p:nvGrpSpPr>
        <p:grpSpPr>
          <a:xfrm>
            <a:off x="7037234" y="709820"/>
            <a:ext cx="3456000" cy="1868371"/>
            <a:chOff x="558800" y="977901"/>
            <a:chExt cx="2895600" cy="1621433"/>
          </a:xfrm>
        </p:grpSpPr>
        <p:sp>
          <p:nvSpPr>
            <p:cNvPr id="88" name="矩形 87"/>
            <p:cNvSpPr/>
            <p:nvPr/>
          </p:nvSpPr>
          <p:spPr>
            <a:xfrm>
              <a:off x="558800" y="977901"/>
              <a:ext cx="2895600" cy="1562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46404" y="1000082"/>
              <a:ext cx="2595862" cy="15992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400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调度器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</a:p>
            <a:p>
              <a:pPr defTabSz="914400">
                <a:lnSpc>
                  <a:spcPct val="125000"/>
                </a:lnSpc>
                <a:defRPr/>
              </a:pP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调度器从引擎接受 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request 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并将他们入队，以便之后引擎请求他们时提供给引擎。</a:t>
              </a:r>
            </a:p>
            <a:p>
              <a:pPr marL="285750" indent="-285750" defTabSz="914400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下载器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</a:p>
            <a:p>
              <a:pPr defTabSz="914400">
                <a:lnSpc>
                  <a:spcPct val="125000"/>
                </a:lnSpc>
                <a:defRPr/>
              </a:pP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下载器负责获取页面数据并提供给引擎，而后提供给 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spider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" name="组 47"/>
          <p:cNvGrpSpPr/>
          <p:nvPr/>
        </p:nvGrpSpPr>
        <p:grpSpPr>
          <a:xfrm>
            <a:off x="1559956" y="4352414"/>
            <a:ext cx="3456000" cy="1800000"/>
            <a:chOff x="558800" y="977900"/>
            <a:chExt cx="2895600" cy="1562100"/>
          </a:xfrm>
        </p:grpSpPr>
        <p:sp>
          <p:nvSpPr>
            <p:cNvPr id="93" name="矩形 92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49463" y="977900"/>
              <a:ext cx="2667248" cy="14823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914400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Spiders:</a:t>
              </a:r>
            </a:p>
            <a:p>
              <a:pPr defTabSz="914400">
                <a:lnSpc>
                  <a:spcPct val="125000"/>
                </a:lnSpc>
                <a:defRPr/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Spider </a:t>
              </a: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是 </a:t>
              </a:r>
              <a:r>
                <a:rPr lang="en-US" altLang="zh-CN" sz="12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用户编写用于分析 </a:t>
              </a: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response </a:t>
              </a: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并提取 </a:t>
              </a: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item</a:t>
              </a: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或额外跟进的 </a:t>
              </a: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URL </a:t>
              </a: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的类</a:t>
              </a:r>
              <a:endPara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defTabSz="914400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下载器中间件</a:t>
              </a:r>
              <a:endPara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914400">
                <a:lnSpc>
                  <a:spcPct val="125000"/>
                </a:lnSpc>
                <a:defRPr/>
              </a:pP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下载器中间件是在引擎及下载器之间的特定钩子，处理下载器传递给引擎的 </a:t>
              </a: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response</a:t>
              </a:r>
              <a:r>
                <a:rPr lang="zh-CN" altLang="en-US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7" name="组 47"/>
          <p:cNvGrpSpPr/>
          <p:nvPr/>
        </p:nvGrpSpPr>
        <p:grpSpPr>
          <a:xfrm>
            <a:off x="7086757" y="4329000"/>
            <a:ext cx="3456000" cy="1830778"/>
            <a:chOff x="558800" y="977900"/>
            <a:chExt cx="2895600" cy="1588811"/>
          </a:xfrm>
        </p:grpSpPr>
        <p:sp>
          <p:nvSpPr>
            <p:cNvPr id="98" name="矩形 97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72976" y="987321"/>
              <a:ext cx="2667248" cy="157939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914400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Spider 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</a:t>
              </a:r>
              <a:endParaRPr lang="en-US" altLang="zh-CN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914400">
                <a:lnSpc>
                  <a:spcPct val="125000"/>
                </a:lnSpc>
                <a:defRPr/>
              </a:pP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Spider 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中间件是在引擎及 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Spider 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之间的特定钩子，处理 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spider 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的输入和输出及 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requests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  <a:p>
              <a:pPr marL="285750" indent="-285750" defTabSz="914400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事件驱动网络</a:t>
              </a:r>
              <a:endParaRPr lang="en-US" altLang="zh-CN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914400">
                <a:lnSpc>
                  <a:spcPct val="125000"/>
                </a:lnSpc>
                <a:defRPr/>
              </a:pPr>
              <a:r>
                <a:rPr lang="en-US" altLang="zh-CN" sz="1300" dirty="0" err="1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基于事件驱动网络框架 </a:t>
              </a:r>
              <a:r>
                <a:rPr lang="en-US" altLang="zh-CN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Twisted </a:t>
              </a:r>
              <a:r>
                <a:rPr lang="zh-CN" altLang="en-US" sz="13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编写</a:t>
              </a:r>
              <a:endParaRPr lang="en-US" altLang="zh-CN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55">
        <p:fade/>
      </p:transition>
    </mc:Choice>
    <mc:Fallback xmlns="">
      <p:transition spd="med" advTm="113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任务概述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目标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78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网络爬虫业务需求：包括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处理、下载器、爬虫引擎、页面处理、日志等功能，提供封装好的爬虫基类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框架的需求：框架本身提供完整的用户文档，清晰的架构，包含了各种中间件，可以灵活的完成各种需求。任何人都可以根据需求方便的修改框架内容。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其他需求：支持可观的网络并发量，使用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Twisted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这个异步网络库来处理网络通讯。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用户特点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3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熟悉爬虫业务逻辑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熟悉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的编程规范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熟悉网络编程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熟悉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html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脚本语言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是拥有一定编程素养，具有网络爬虫编程经验，并熟悉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开发的相关从业人员或学生。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开发计划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2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开发平台：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 Windows/Linux/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MacOS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开发语言： 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开发工具：  主流的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 IDE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、文本编辑器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开发模型：  敏捷开发模型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遵循规范：  软件开发过程遵循软件工程规范，对过程和版本进行管理和控制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版本控制工具：  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gitlab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软件交付形式：  可引用的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类库，辅以若干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demo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程序与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API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文档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1128</Words>
  <Application>Microsoft Office PowerPoint</Application>
  <PresentationFormat>宽屏</PresentationFormat>
  <Paragraphs>143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华文细黑</vt:lpstr>
      <vt:lpstr>宋体</vt:lpstr>
      <vt:lpstr>微软雅黑</vt:lpstr>
      <vt:lpstr>Arial</vt:lpstr>
      <vt:lpstr>Century Gothic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 Ge</cp:lastModifiedBy>
  <cp:revision>165</cp:revision>
  <dcterms:created xsi:type="dcterms:W3CDTF">2015-08-18T02:51:00Z</dcterms:created>
  <dcterms:modified xsi:type="dcterms:W3CDTF">2017-03-28T12:35:20Z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