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30"/>
  </p:notesMasterIdLst>
  <p:sldIdLst>
    <p:sldId id="280" r:id="rId3"/>
    <p:sldId id="351" r:id="rId4"/>
    <p:sldId id="282" r:id="rId5"/>
    <p:sldId id="316" r:id="rId6"/>
    <p:sldId id="284" r:id="rId7"/>
    <p:sldId id="335" r:id="rId8"/>
    <p:sldId id="353" r:id="rId9"/>
    <p:sldId id="320" r:id="rId10"/>
    <p:sldId id="330" r:id="rId11"/>
    <p:sldId id="342" r:id="rId12"/>
    <p:sldId id="337" r:id="rId13"/>
    <p:sldId id="338" r:id="rId14"/>
    <p:sldId id="339" r:id="rId15"/>
    <p:sldId id="340" r:id="rId16"/>
    <p:sldId id="341" r:id="rId17"/>
    <p:sldId id="321" r:id="rId18"/>
    <p:sldId id="336" r:id="rId19"/>
    <p:sldId id="345" r:id="rId20"/>
    <p:sldId id="346" r:id="rId21"/>
    <p:sldId id="347" r:id="rId22"/>
    <p:sldId id="348" r:id="rId23"/>
    <p:sldId id="349" r:id="rId24"/>
    <p:sldId id="350" r:id="rId25"/>
    <p:sldId id="343" r:id="rId26"/>
    <p:sldId id="332" r:id="rId27"/>
    <p:sldId id="352" r:id="rId28"/>
    <p:sldId id="292" r:id="rId29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2" autoAdjust="0"/>
    <p:restoredTop sz="80589" autoAdjust="0"/>
  </p:normalViewPr>
  <p:slideViewPr>
    <p:cSldViewPr snapToGrid="0" snapToObjects="1">
      <p:cViewPr varScale="1">
        <p:scale>
          <a:sx n="59" d="100"/>
          <a:sy n="59" d="100"/>
        </p:scale>
        <p:origin x="924" y="66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5DC29-DDAA-423A-A28B-AF44C4DCFC2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28E25-A374-47B0-9ACA-DD4102E863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627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297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46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762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880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626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665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98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937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0045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629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4145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141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1843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758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与上述工作相比，我们利用已有的算法，采用机器学习方法，在模型上进行改进，除了准确率外，将时间作为衡量模型的指标之一，我们的二级模型可以在时间与准确率维持一个平衡，节省了时间开销，同时能够更好适应大数据和实时监测的需要。并且采用了更新更好的数据集，异常样本和攻击种类多，实验的可靠性更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743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12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21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096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>
            <a:fillRect/>
          </a:stretch>
        </p:blipFill>
        <p:spPr>
          <a:xfrm>
            <a:off x="849511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9" y="2307026"/>
            <a:ext cx="11146607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155231" y="3669185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42691" y="3669184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155231" y="4448647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4" y="759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92" y="759875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3" y="759876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37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6" y="182449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6" y="182449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8" y="4458725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60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3" y="2413004"/>
            <a:ext cx="9272339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59834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1459834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433257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8433256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946545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946544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60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3" y="2413004"/>
            <a:ext cx="9272339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2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2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3484485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3483073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389447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390858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294410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294410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60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3" y="2413004"/>
            <a:ext cx="9272339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lnSpc>
                <a:spcPct val="130000"/>
              </a:lnSpc>
              <a:buNone/>
              <a:def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22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21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892018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892015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5204514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204514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17010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517010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9506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29505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60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3" y="2413004"/>
            <a:ext cx="9272339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2" y="4167324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801" y="4622800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9" y="4165951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9" y="4621427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5" y="4165951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5" y="4621427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90" y="4167324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3" y="4622800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6" y="4165951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5" y="4621427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3" y="4165951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3" y="4621427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3882315" y="1181451"/>
            <a:ext cx="4495104" cy="4495104"/>
          </a:xfrm>
          <a:prstGeom prst="ellipse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8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>
            <a:off x="8015257" y="-12700"/>
            <a:ext cx="4189443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 flipH="1">
            <a:off x="1" y="-12700"/>
            <a:ext cx="4189443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>
            <a:fillRect/>
          </a:stretch>
        </p:blipFill>
        <p:spPr>
          <a:xfrm>
            <a:off x="7739214" y="4"/>
            <a:ext cx="4452788" cy="6862813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6282" y="1941179"/>
            <a:ext cx="11762068" cy="937764"/>
          </a:xfrm>
        </p:spPr>
        <p:txBody>
          <a:bodyPr/>
          <a:lstStyle/>
          <a:p>
            <a:pPr defTabSz="-635">
              <a:lnSpc>
                <a:spcPct val="125000"/>
              </a:lnSpc>
              <a:tabLst>
                <a:tab pos="238760" algn="l"/>
                <a:tab pos="266065" algn="l"/>
              </a:tabLst>
            </a:pPr>
            <a:r>
              <a:rPr lang="zh-CN" altLang="en-US" sz="4400" dirty="0">
                <a:latin typeface="Times New Roman" panose="02020603050405020304" pitchFamily="18" charset="0"/>
                <a:ea typeface="华文细黑" panose="02010600040101010101" pitchFamily="2" charset="-122"/>
              </a:rPr>
              <a:t>本周工作总结报告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682590" y="4199252"/>
            <a:ext cx="4602924" cy="778125"/>
          </a:xfrm>
          <a:noFill/>
          <a:ln>
            <a:noFill/>
          </a:ln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1800" kern="0" dirty="0">
                <a:latin typeface="Segoe UI" panose="020B0502040204020203"/>
                <a:ea typeface="微软雅黑" panose="020B0503020204020204" charset="-122"/>
              </a:rPr>
              <a:t>报告人：郭炜峰、武丁泽宇、王益飞、胡勇</a:t>
            </a:r>
            <a:endParaRPr lang="en-US" altLang="zh-CN" sz="1800" kern="0" dirty="0">
              <a:latin typeface="Segoe UI" panose="020B0502040204020203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6098">
        <p:circle/>
      </p:transition>
    </mc:Choice>
    <mc:Fallback xmlns="">
      <p:transition spd="slow" advTm="6098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678628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Spider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模块 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RUCM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图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24605" y="1140292"/>
            <a:ext cx="7726226" cy="550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7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678628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设置模块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RUCM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图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24604" y="1146423"/>
            <a:ext cx="7654181" cy="532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8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678628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数据存储模块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RUCM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图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/>
          <p:nvPr/>
        </p:nvPicPr>
        <p:blipFill>
          <a:blip r:embed="rId3"/>
          <a:srcRect b="11289"/>
          <a:stretch>
            <a:fillRect/>
          </a:stretch>
        </p:blipFill>
        <p:spPr bwMode="auto">
          <a:xfrm>
            <a:off x="2224604" y="1140293"/>
            <a:ext cx="8226338" cy="491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1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678628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下载器模块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RUCM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图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24603" y="1146423"/>
            <a:ext cx="9466255" cy="443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2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678628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调度器模块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RUCM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图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054588" y="1140293"/>
            <a:ext cx="8628480" cy="508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4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678628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spider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引擎模块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RUCM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图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24604" y="1140293"/>
            <a:ext cx="7903568" cy="532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需求评审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20" y="4381146"/>
            <a:ext cx="2412367" cy="113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评审目标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对自己将要开展的工作内容，进行检查并提出问题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需求有效性验证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需求评审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需求管理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7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需求有效性验证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在需求有效性验证过程中，需要对需求文档中定义的需求执行多种类型的检查。这些检查包括：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有效性检查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一致性检查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完备性检查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真实性检查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可检验性检车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26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需求评审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由本组人员，对需求进行系统性分析，分析对象是“</a:t>
            </a:r>
            <a:r>
              <a:rPr lang="zh-CN" altLang="en-US" sz="16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需求规格说明书</a:t>
            </a:r>
            <a:r>
              <a:rPr lang="en-US" altLang="zh-CN" sz="16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V1.3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”，主要评审内容包括：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完整性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准确性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一致性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规范性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易理解性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44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801979" y="1518922"/>
            <a:ext cx="4588044" cy="888855"/>
          </a:xfrm>
        </p:spPr>
        <p:txBody>
          <a:bodyPr/>
          <a:lstStyle/>
          <a:p>
            <a:r>
              <a:rPr kumimoji="1" lang="zh-CN" altLang="en-US" sz="6600" dirty="0"/>
              <a:t>目录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801979" y="2407774"/>
            <a:ext cx="4588044" cy="401052"/>
          </a:xfrm>
        </p:spPr>
        <p:txBody>
          <a:bodyPr/>
          <a:lstStyle/>
          <a:p>
            <a:r>
              <a:rPr kumimoji="1" lang="en-US" altLang="zh-CN" sz="2400" dirty="0"/>
              <a:t>CONTENTS</a:t>
            </a:r>
            <a:endParaRPr kumimoji="1" lang="zh-CN" altLang="en-US" sz="24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1522186" y="4074560"/>
            <a:ext cx="1846775" cy="455476"/>
          </a:xfrm>
        </p:spPr>
        <p:txBody>
          <a:bodyPr/>
          <a:lstStyle/>
          <a:p>
            <a:r>
              <a:rPr lang="zh-CN" altLang="en-US" sz="24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工作回顾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1522185" y="4530036"/>
            <a:ext cx="1846775" cy="455476"/>
          </a:xfrm>
        </p:spPr>
        <p:txBody>
          <a:bodyPr/>
          <a:lstStyle/>
          <a:p>
            <a:r>
              <a:rPr lang="en-US" altLang="zh-CN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PART</a:t>
            </a:r>
            <a:r>
              <a:rPr lang="zh-CN" altLang="en-US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ONE</a:t>
            </a:r>
            <a:endParaRPr lang="zh-CN" altLang="en-US" sz="1600" dirty="0">
              <a:solidFill>
                <a:srgbClr val="000000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3372183" y="4073187"/>
            <a:ext cx="1846775" cy="455476"/>
          </a:xfrm>
        </p:spPr>
        <p:txBody>
          <a:bodyPr/>
          <a:lstStyle/>
          <a:p>
            <a:r>
              <a:rPr lang="zh-CN" altLang="en-US" sz="24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分析完善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3372183" y="4528663"/>
            <a:ext cx="1846775" cy="455476"/>
          </a:xfrm>
        </p:spPr>
        <p:txBody>
          <a:bodyPr/>
          <a:lstStyle/>
          <a:p>
            <a:r>
              <a:rPr lang="en-US" altLang="zh-CN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PART</a:t>
            </a:r>
            <a:r>
              <a:rPr lang="zh-CN" altLang="en-US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TWO</a:t>
            </a:r>
            <a:endParaRPr lang="zh-CN" altLang="en-US" sz="1600" dirty="0">
              <a:solidFill>
                <a:srgbClr val="000000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>
          <a:xfrm>
            <a:off x="5222179" y="4073187"/>
            <a:ext cx="1846775" cy="455476"/>
          </a:xfrm>
        </p:spPr>
        <p:txBody>
          <a:bodyPr/>
          <a:lstStyle/>
          <a:p>
            <a:r>
              <a:rPr lang="en-US" altLang="zh-CN" sz="24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RUCM</a:t>
            </a:r>
            <a:endParaRPr lang="zh-CN" altLang="en-US" sz="2400" dirty="0">
              <a:solidFill>
                <a:srgbClr val="000000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>
          <a:xfrm>
            <a:off x="5222179" y="4528663"/>
            <a:ext cx="1846775" cy="455476"/>
          </a:xfrm>
        </p:spPr>
        <p:txBody>
          <a:bodyPr/>
          <a:lstStyle/>
          <a:p>
            <a:r>
              <a:rPr lang="en-US" altLang="zh-CN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PART</a:t>
            </a:r>
            <a:r>
              <a:rPr lang="zh-CN" altLang="en-US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THREE</a:t>
            </a:r>
            <a:endParaRPr lang="zh-CN" altLang="en-US" sz="1600" dirty="0">
              <a:solidFill>
                <a:srgbClr val="000000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>
          <a:xfrm>
            <a:off x="8922174" y="4074560"/>
            <a:ext cx="1846775" cy="455476"/>
          </a:xfrm>
        </p:spPr>
        <p:txBody>
          <a:bodyPr/>
          <a:lstStyle/>
          <a:p>
            <a:r>
              <a:rPr kumimoji="1" lang="zh-CN" altLang="en-US" sz="24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下周工作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1"/>
          </p:nvPr>
        </p:nvSpPr>
        <p:spPr>
          <a:xfrm>
            <a:off x="8918147" y="4530036"/>
            <a:ext cx="1846775" cy="455476"/>
          </a:xfrm>
        </p:spPr>
        <p:txBody>
          <a:bodyPr/>
          <a:lstStyle/>
          <a:p>
            <a:r>
              <a:rPr lang="en-US" altLang="zh-CN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PART</a:t>
            </a:r>
            <a:r>
              <a:rPr lang="zh-CN" altLang="en-US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FIVE</a:t>
            </a:r>
            <a:endParaRPr lang="zh-CN" altLang="en-US" sz="1600" dirty="0">
              <a:solidFill>
                <a:srgbClr val="000000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7072177" y="4073187"/>
            <a:ext cx="1846775" cy="455476"/>
          </a:xfrm>
        </p:spPr>
        <p:txBody>
          <a:bodyPr/>
          <a:lstStyle/>
          <a:p>
            <a:r>
              <a:rPr kumimoji="1" lang="zh-CN" altLang="en-US" sz="24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需求评审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5"/>
          </p:nvPr>
        </p:nvSpPr>
        <p:spPr>
          <a:xfrm>
            <a:off x="7072177" y="4528663"/>
            <a:ext cx="1846775" cy="455476"/>
          </a:xfrm>
        </p:spPr>
        <p:txBody>
          <a:bodyPr/>
          <a:lstStyle/>
          <a:p>
            <a:r>
              <a:rPr lang="en-US" altLang="zh-CN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PART</a:t>
            </a:r>
            <a:r>
              <a:rPr lang="zh-CN" altLang="en-US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FOUR</a:t>
            </a:r>
            <a:endParaRPr lang="zh-CN" altLang="en-US" sz="1600" dirty="0">
              <a:solidFill>
                <a:srgbClr val="000000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02498" y="4922011"/>
            <a:ext cx="1083719" cy="6075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endParaRPr lang="zh-CN" altLang="en-US" sz="2000" kern="0">
              <a:solidFill>
                <a:prstClr val="white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63051" y="4922011"/>
            <a:ext cx="1083719" cy="60756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endParaRPr lang="zh-CN" altLang="en-US" sz="2000" kern="0">
              <a:solidFill>
                <a:prstClr val="white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23600" y="4922011"/>
            <a:ext cx="1083719" cy="6075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endParaRPr lang="zh-CN" altLang="en-US" sz="2000" kern="0">
              <a:solidFill>
                <a:prstClr val="white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485975" y="4922011"/>
            <a:ext cx="1083719" cy="60756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endParaRPr lang="zh-CN" altLang="en-US" sz="2000" kern="0">
              <a:solidFill>
                <a:prstClr val="white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348348" y="4922011"/>
            <a:ext cx="1083719" cy="60756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endParaRPr lang="zh-CN" altLang="en-US" sz="2000" kern="0">
              <a:latin typeface="Segoe UI" panose="020B0502040204020203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733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08">
        <p:fade/>
      </p:transition>
    </mc:Choice>
    <mc:Fallback xmlns="">
      <p:transition spd="med" advTm="2708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需求评审检查单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689" y="1206961"/>
            <a:ext cx="5865567" cy="537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4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需求评审方法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个人评审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每个项目组参与者，对需求规格说明书进行评审，进行问题汇总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组内评审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相关问题修改通过后，通过组内会议，继续商讨，发现问题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组间评审与第三方评审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36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问题汇总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562" y="1604962"/>
            <a:ext cx="10379756" cy="407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8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评审意见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需求分析阶段，遗留问题较多，建议优化细化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核心需求明确，项目可行性高，在进行进一步的需求评审工作以后，可以立项。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79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需求管理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系统的需求总是在变化的。因为问题没有被完全定义，所以软件需求注定是不完全的。在软件过程中，信息持有者对问题的理解在不断变化的，因为系统需求必须要相应地反应这些对问题观点的变化。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需求管理规划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需求变更管理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380" y="3598515"/>
            <a:ext cx="4577249" cy="26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8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下周工作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89820" y="4364006"/>
            <a:ext cx="2447151" cy="137193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endParaRPr lang="zh-CN" altLang="en-US" sz="2000" kern="0">
              <a:latin typeface="Segoe UI" panose="020B0502040204020203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4776735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下周工作安排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处理本周评审意见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根据问题清单，继续修改，再进行小组会议商榷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再次评审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汇总小组意见，寻求第三方人士评审意见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65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2699" y="2369018"/>
            <a:ext cx="11146607" cy="937764"/>
          </a:xfrm>
        </p:spPr>
        <p:txBody>
          <a:bodyPr/>
          <a:lstStyle/>
          <a:p>
            <a:r>
              <a:rPr lang="en-US" altLang="zh-CN" dirty="0">
                <a:latin typeface="Segoe UI" panose="020B0502040204020203"/>
                <a:ea typeface="微软雅黑" panose="020B0503020204020204" charset="-122"/>
              </a:rPr>
              <a:t>THANK</a:t>
            </a:r>
            <a:r>
              <a:rPr lang="zh-CN" altLang="en-US" dirty="0"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Segoe UI" panose="020B0502040204020203"/>
                <a:ea typeface="微软雅黑" panose="020B0503020204020204" charset="-122"/>
              </a:rPr>
              <a:t>YOU</a:t>
            </a:r>
            <a:r>
              <a:rPr lang="zh-CN" altLang="en-US" dirty="0"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Segoe UI" panose="020B0502040204020203"/>
                <a:ea typeface="微软雅黑" panose="020B0503020204020204" charset="-122"/>
              </a:rPr>
              <a:t>FOR</a:t>
            </a:r>
            <a:r>
              <a:rPr lang="zh-CN" altLang="en-US" dirty="0"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Segoe UI" panose="020B0502040204020203"/>
                <a:ea typeface="微软雅黑" panose="020B0503020204020204" charset="-122"/>
              </a:rPr>
              <a:t>WATCHING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3149139" y="1706486"/>
            <a:ext cx="5881540" cy="508364"/>
          </a:xfrm>
        </p:spPr>
        <p:txBody>
          <a:bodyPr/>
          <a:lstStyle/>
          <a:p>
            <a:r>
              <a:rPr lang="zh-CN" altLang="en-US" sz="4000" dirty="0"/>
              <a:t> 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工作回顾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20" y="4381146"/>
            <a:ext cx="2412367" cy="1133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Tm="1112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工作回顾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讨论业务需求、细化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RUCM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用例图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明确核心需求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软件需求业务评审</a:t>
            </a:r>
            <a:endParaRPr lang="zh-CN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分析完善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20" y="4381146"/>
            <a:ext cx="2412367" cy="113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Tm="12670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业务场景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亚马逊利用爬虫技术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在</a:t>
            </a:r>
            <a:r>
              <a:rPr lang="en-US" altLang="zh-CN" sz="1600" kern="100" dirty="0" err="1">
                <a:latin typeface="+mn-ea"/>
                <a:cs typeface="Times New Roman" panose="02020603050405020304" pitchFamily="18" charset="0"/>
              </a:rPr>
              <a:t>scrapy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框架的基础上进行扩展，实现了其商品广告接口功能，通过灵活的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API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接口，为客户提供其商品的实时广告链接数据。对抓取的商品交易信息、价格信息、折扣信息等数据进行分析处理后自动化地实时更新商品广告，从而省去很多的人力成本。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淘宝商品筛选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我们在进行日常网购时，在选择商品时，需要处理海量的店铺商品信息，如果能采用爬虫功能，过滤一批评价较低、交易量匮乏的无效店铺，并采集商品进行，针对评分、价格、交易量进行分析，可以用到爬虫软件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微博意见采集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政府机关、商家针对网民的意见进行爬取，采集，分析舆情走向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endParaRPr lang="zh-CN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78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优化需求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解析功能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针对</a:t>
            </a:r>
            <a:r>
              <a:rPr lang="en-US" altLang="zh-CN" sz="1600" kern="100" dirty="0" err="1">
                <a:latin typeface="+mn-ea"/>
                <a:cs typeface="Times New Roman" panose="02020603050405020304" pitchFamily="18" charset="0"/>
              </a:rPr>
              <a:t>scarpy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数据解析模块，采用第三方解析库，提高框架开发效率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下载功能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优化下载中间件，提高下载效率和并发性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35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RUCM</a:t>
            </a:r>
            <a:r>
              <a:rPr kumimoji="1" lang="zh-CN" altLang="en-US" dirty="0"/>
              <a:t>用例细化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20" y="4381146"/>
            <a:ext cx="2412367" cy="113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678628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用例图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199549" y="1140293"/>
            <a:ext cx="8191160" cy="51788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597</TotalTime>
  <Words>683</Words>
  <Application>Microsoft Office PowerPoint</Application>
  <PresentationFormat>宽屏</PresentationFormat>
  <Paragraphs>118</Paragraphs>
  <Slides>27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等线</vt:lpstr>
      <vt:lpstr>华文细黑</vt:lpstr>
      <vt:lpstr>宋体</vt:lpstr>
      <vt:lpstr>微软雅黑</vt:lpstr>
      <vt:lpstr>Arial</vt:lpstr>
      <vt:lpstr>Century Gothic</vt:lpstr>
      <vt:lpstr>Segoe UI</vt:lpstr>
      <vt:lpstr>Segoe UI Light</vt:lpstr>
      <vt:lpstr>Times New Roman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Jubo Ge</cp:lastModifiedBy>
  <cp:revision>180</cp:revision>
  <dcterms:created xsi:type="dcterms:W3CDTF">2015-08-18T02:51:00Z</dcterms:created>
  <dcterms:modified xsi:type="dcterms:W3CDTF">2017-04-07T11:00:13Z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