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80" r:id="rId3"/>
    <p:sldId id="284" r:id="rId4"/>
    <p:sldId id="374" r:id="rId5"/>
    <p:sldId id="320" r:id="rId6"/>
    <p:sldId id="375" r:id="rId7"/>
    <p:sldId id="321" r:id="rId8"/>
    <p:sldId id="376" r:id="rId9"/>
    <p:sldId id="378" r:id="rId10"/>
    <p:sldId id="377" r:id="rId11"/>
    <p:sldId id="383" r:id="rId12"/>
    <p:sldId id="381" r:id="rId13"/>
    <p:sldId id="379" r:id="rId14"/>
    <p:sldId id="380" r:id="rId15"/>
    <p:sldId id="382" r:id="rId16"/>
    <p:sldId id="292" r:id="rId17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2" autoAdjust="0"/>
    <p:restoredTop sz="80589" autoAdjust="0"/>
  </p:normalViewPr>
  <p:slideViewPr>
    <p:cSldViewPr snapToGrid="0" snapToObjects="1">
      <p:cViewPr varScale="1">
        <p:scale>
          <a:sx n="56" d="100"/>
          <a:sy n="56" d="100"/>
        </p:scale>
        <p:origin x="-996" y="-96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DC29-DDAA-423A-A28B-AF44C4DCFC23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28E25-A374-47B0-9ACA-DD4102E86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06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49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49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49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2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17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49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4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4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4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4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849511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9" y="2307026"/>
            <a:ext cx="11146607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1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1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1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4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92" y="759875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3" y="759876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37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8" y="4458725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4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7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6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5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4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2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2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5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7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8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10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10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22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21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8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5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4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4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10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10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6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5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2" y="4167324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801" y="4622800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9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9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5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5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90" y="4167324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3" y="4622800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6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5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3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3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5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8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7" y="-12700"/>
            <a:ext cx="4189443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1" y="-12700"/>
            <a:ext cx="4189443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4" y="4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6282" y="1941179"/>
            <a:ext cx="11762068" cy="937764"/>
          </a:xfrm>
        </p:spPr>
        <p:txBody>
          <a:bodyPr/>
          <a:lstStyle/>
          <a:p>
            <a:pPr defTabSz="-635">
              <a:lnSpc>
                <a:spcPct val="125000"/>
              </a:lnSpc>
              <a:tabLst>
                <a:tab pos="238760" algn="l"/>
                <a:tab pos="266065" algn="l"/>
              </a:tabLst>
            </a:pPr>
            <a:r>
              <a:rPr lang="zh-CN" altLang="en-US" sz="4400" dirty="0">
                <a:latin typeface="Times New Roman" panose="02020603050405020304" pitchFamily="18" charset="0"/>
                <a:ea typeface="华文细黑" panose="02010600040101010101" pitchFamily="2" charset="-122"/>
              </a:rPr>
              <a:t>本周工作总结报告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682590" y="4199252"/>
            <a:ext cx="4602924" cy="778125"/>
          </a:xfrm>
          <a:noFill/>
          <a:ln>
            <a:noFill/>
          </a:ln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1800" kern="0" dirty="0">
                <a:latin typeface="Segoe UI" panose="020B0502040204020203"/>
                <a:ea typeface="微软雅黑" panose="020B0503020204020204" charset="-122"/>
              </a:rPr>
              <a:t>报告人</a:t>
            </a:r>
            <a:r>
              <a:rPr lang="zh-CN" altLang="en-US" sz="1800" kern="0" dirty="0">
                <a:latin typeface="Segoe UI" panose="020B0502040204020203"/>
              </a:rPr>
              <a:t>：郭炜锋、胡勇</a:t>
            </a:r>
            <a:r>
              <a:rPr lang="zh-CN" altLang="en-US" sz="1800" kern="0" dirty="0">
                <a:latin typeface="Segoe UI" panose="020B0502040204020203"/>
                <a:ea typeface="微软雅黑" panose="020B0503020204020204" charset="-122"/>
              </a:rPr>
              <a:t>、武丁泽宇、王益飞</a:t>
            </a:r>
            <a:endParaRPr lang="en-US" altLang="zh-CN" sz="1800" kern="0" dirty="0">
              <a:latin typeface="Segoe UI" panose="020B0502040204020203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098">
        <p:circle/>
      </p:transition>
    </mc:Choice>
    <mc:Fallback xmlns="">
      <p:transition spd="slow" advTm="6098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性能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确定爬取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目标：北航官网，公告</a:t>
            </a:r>
            <a:r>
              <a:rPr lang="en-US" altLang="zh-CN" sz="16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新闻等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原始框架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 smtClean="0">
                <a:latin typeface="+mn-ea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爬取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优化下载</a:t>
            </a:r>
            <a:r>
              <a:rPr lang="en-US" altLang="zh-CN" sz="1600" kern="100" dirty="0" smtClean="0">
                <a:latin typeface="+mn-ea"/>
                <a:cs typeface="Times New Roman" panose="02020603050405020304" pitchFamily="18" charset="0"/>
              </a:rPr>
              <a:t>[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中间</a:t>
            </a:r>
            <a:r>
              <a:rPr lang="en-US" altLang="zh-CN" sz="1600" kern="100" dirty="0" smtClean="0">
                <a:latin typeface="+mn-ea"/>
                <a:cs typeface="Times New Roman" panose="02020603050405020304" pitchFamily="18" charset="0"/>
              </a:rPr>
              <a:t>]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键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优化框架 </a:t>
            </a:r>
            <a:r>
              <a:rPr lang="en-US" altLang="zh-CN" sz="1600" kern="100" dirty="0" smtClean="0">
                <a:latin typeface="+mn-ea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  <a:sym typeface="Wingdings" pitchFamily="2" charset="2"/>
              </a:rPr>
              <a:t>爬取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  <a:sym typeface="Wingdings" pitchFamily="2" charset="2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  <a:sym typeface="Wingdings" pitchFamily="2" charset="2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  <a:sym typeface="Wingdings" pitchFamily="2" charset="2"/>
              </a:rPr>
              <a:t>比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  <a:sym typeface="Wingdings" pitchFamily="2" charset="2"/>
              </a:rPr>
              <a:t>对爬取时间和爬取内容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  <a:sym typeface="Wingdings" pitchFamily="2" charset="2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  <a:sym typeface="Wingdings" pitchFamily="2" charset="2"/>
              </a:rPr>
              <a:t>控制变量法：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  <a:sym typeface="Wingdings" pitchFamily="2" charset="2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  <a:sym typeface="Wingdings" pitchFamily="2" charset="2"/>
              </a:rPr>
              <a:t>规定时间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  <a:sym typeface="Wingdings" pitchFamily="2" charset="2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  <a:sym typeface="Wingdings" pitchFamily="2" charset="2"/>
              </a:rPr>
              <a:t>规定数量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165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9" y="583141"/>
            <a:ext cx="7747000" cy="546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48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交互性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研究用户接口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基于</a:t>
            </a:r>
            <a:r>
              <a:rPr lang="en-US" altLang="zh-CN" sz="1600" kern="100" dirty="0" err="1" smtClean="0">
                <a:latin typeface="+mn-ea"/>
                <a:cs typeface="Times New Roman" panose="02020603050405020304" pitchFamily="18" charset="0"/>
              </a:rPr>
              <a:t>wxpython</a:t>
            </a:r>
            <a:r>
              <a:rPr lang="en-US" altLang="zh-CN" sz="16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提供图形界面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wx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849" y="2029029"/>
            <a:ext cx="5970708" cy="374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93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任务分解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进度控制</a:t>
            </a:r>
            <a:r>
              <a:rPr lang="en-US" altLang="zh-CN" sz="1600" kern="100" dirty="0" smtClean="0">
                <a:latin typeface="+mn-ea"/>
                <a:cs typeface="Times New Roman" panose="02020603050405020304" pitchFamily="18" charset="0"/>
              </a:rPr>
              <a:t>	</a:t>
            </a: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部分源码分析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相关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文档阅读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代码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实现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代码优化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报告总结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汇报成果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可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选项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质量保证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完善补充文档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18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预期效果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有效缩短爬去时间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拥有用户友好的图形界面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1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2699" y="2369018"/>
            <a:ext cx="11146607" cy="937764"/>
          </a:xfrm>
        </p:spPr>
        <p:txBody>
          <a:bodyPr/>
          <a:lstStyle/>
          <a:p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THANK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YOU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FOR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WATCHING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3149139" y="1706486"/>
            <a:ext cx="5881540" cy="508364"/>
          </a:xfrm>
        </p:spPr>
        <p:txBody>
          <a:bodyPr/>
          <a:lstStyle/>
          <a:p>
            <a:r>
              <a:rPr lang="zh-CN" altLang="en-US" sz="4000" dirty="0"/>
              <a:t> 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完善上周实验内容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1267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修改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补充实验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8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相关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文档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修改实验</a:t>
            </a:r>
            <a:r>
              <a:rPr lang="en-US" altLang="zh-CN" sz="1600" kern="100" dirty="0" smtClean="0">
                <a:latin typeface="+mn-ea"/>
                <a:cs typeface="Times New Roman" panose="02020603050405020304" pitchFamily="18" charset="0"/>
              </a:rPr>
              <a:t>7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配置文档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提交工作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日志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根据上课讨论，修改需求规格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说明书</a:t>
            </a:r>
            <a:r>
              <a:rPr lang="en-US" altLang="zh-CN" sz="1600" kern="100" dirty="0" smtClean="0">
                <a:latin typeface="+mn-ea"/>
                <a:cs typeface="Times New Roman" panose="02020603050405020304" pitchFamily="18" charset="0"/>
              </a:rPr>
              <a:t>	v1.7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组间互评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评审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提交个人对于其他小组的需求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评审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获得本组问题清单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31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完善需求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本周进度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提交个人工作日志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明确核心需求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根据组间互评，优化需求规格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说明书到</a:t>
            </a:r>
            <a:r>
              <a:rPr lang="en-US" altLang="zh-CN" sz="1600" kern="100" dirty="0" smtClean="0">
                <a:latin typeface="+mn-ea"/>
                <a:cs typeface="Times New Roman" panose="02020603050405020304" pitchFamily="18" charset="0"/>
              </a:rPr>
              <a:t>	v1.8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91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核心需求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性能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交互性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性能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优化下载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中间</a:t>
            </a:r>
            <a:r>
              <a:rPr lang="en-US" altLang="zh-CN" sz="1600" kern="100" dirty="0" smtClean="0">
                <a:latin typeface="+mn-ea"/>
                <a:cs typeface="Times New Roman" panose="02020603050405020304" pitchFamily="18" charset="0"/>
              </a:rPr>
              <a:t>]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件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首先在框架的基础上实现一个具体的爬虫，完整爬取一个网站。通过演示将整个爬取的过程展现出来，给出最终的爬取结果。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在实际爬取中需要对使用框架后的爬取行为过程做限定和约束，避免重复爬取和循环爬取，同时避免爬取中数据丢失或者遗漏。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爬取时也需要尝试多种反爬取措施，模拟人为动作行为，避免爬取失败。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根据爬取的实际效果，进一步对爬虫的下载器做优化，加速爬取下载。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以实际爬取过程测试框架的并发量和负载能力，尝试给出优化方案。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4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</TotalTime>
  <Words>324</Words>
  <Application>Microsoft Office PowerPoint</Application>
  <PresentationFormat>自定义</PresentationFormat>
  <Paragraphs>75</Paragraphs>
  <Slides>15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DEll</cp:lastModifiedBy>
  <cp:revision>203</cp:revision>
  <dcterms:created xsi:type="dcterms:W3CDTF">2015-08-18T02:51:00Z</dcterms:created>
  <dcterms:modified xsi:type="dcterms:W3CDTF">2017-04-28T10:44:13Z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