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22"/>
  </p:notesMasterIdLst>
  <p:sldIdLst>
    <p:sldId id="280" r:id="rId3"/>
    <p:sldId id="351" r:id="rId4"/>
    <p:sldId id="282" r:id="rId5"/>
    <p:sldId id="316" r:id="rId6"/>
    <p:sldId id="284" r:id="rId7"/>
    <p:sldId id="353" r:id="rId8"/>
    <p:sldId id="320" r:id="rId9"/>
    <p:sldId id="360" r:id="rId10"/>
    <p:sldId id="354" r:id="rId11"/>
    <p:sldId id="356" r:id="rId12"/>
    <p:sldId id="366" r:id="rId13"/>
    <p:sldId id="358" r:id="rId14"/>
    <p:sldId id="355" r:id="rId15"/>
    <p:sldId id="359" r:id="rId16"/>
    <p:sldId id="321" r:id="rId17"/>
    <p:sldId id="365" r:id="rId18"/>
    <p:sldId id="332" r:id="rId19"/>
    <p:sldId id="364" r:id="rId20"/>
    <p:sldId id="292" r:id="rId21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2" autoAdjust="0"/>
    <p:restoredTop sz="80589" autoAdjust="0"/>
  </p:normalViewPr>
  <p:slideViewPr>
    <p:cSldViewPr snapToGrid="0" snapToObjects="1">
      <p:cViewPr varScale="1">
        <p:scale>
          <a:sx n="59" d="100"/>
          <a:sy n="59" d="100"/>
        </p:scale>
        <p:origin x="924" y="66"/>
      </p:cViewPr>
      <p:guideLst>
        <p:guide orient="horz" pos="2160"/>
        <p:guide pos="384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5DC29-DDAA-423A-A28B-AF44C4DCFC23}" type="datetimeFigureOut">
              <a:rPr lang="zh-CN" altLang="en-US" smtClean="0"/>
              <a:t>2017/4/14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28E25-A374-47B0-9ACA-DD4102E86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060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2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148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50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158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267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184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833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627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12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467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512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28E25-A374-47B0-9ACA-DD4102E8633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274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>
            <a:fillRect/>
          </a:stretch>
        </p:blipFill>
        <p:spPr>
          <a:xfrm>
            <a:off x="849511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9" y="2307026"/>
            <a:ext cx="11146607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155231" y="3669185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42691" y="3669184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155231" y="4448647"/>
            <a:ext cx="5881540" cy="5083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4" y="759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92" y="759875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3" y="759876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37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6" y="182449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6" y="182449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8" y="4458725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60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3" y="2413004"/>
            <a:ext cx="9272339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459834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1459834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433257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8433256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946545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946544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60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3" y="2413004"/>
            <a:ext cx="9272339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2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2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3484485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3483073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389447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6390858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294410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294410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60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3" y="2413004"/>
            <a:ext cx="9272339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lnSpc>
                <a:spcPct val="130000"/>
              </a:lnSpc>
              <a:buNone/>
              <a:def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22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21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892018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892015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5204514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204514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517010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517010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9506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29505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60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3" y="2413004"/>
            <a:ext cx="9272339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2" y="4167324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801" y="4622800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8799" y="4165951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408799" y="4621427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258795" y="4165951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258795" y="4621427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958790" y="4167324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54763" y="4622800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08786" y="4165951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08785" y="4621427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6108793" y="4165951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108793" y="4621427"/>
            <a:ext cx="184677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3882315" y="1181451"/>
            <a:ext cx="4495104" cy="4495104"/>
          </a:xfrm>
          <a:prstGeom prst="ellipse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8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>
            <a:off x="8015257" y="-12700"/>
            <a:ext cx="4189443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 flipH="1">
            <a:off x="1" y="-12700"/>
            <a:ext cx="4189443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85838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>
            <a:fillRect/>
          </a:stretch>
        </p:blipFill>
        <p:spPr>
          <a:xfrm>
            <a:off x="7739214" y="4"/>
            <a:ext cx="4452788" cy="6862813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5" y="220137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hsei/17TeamC_scrap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6282" y="1941179"/>
            <a:ext cx="11762068" cy="937764"/>
          </a:xfrm>
        </p:spPr>
        <p:txBody>
          <a:bodyPr/>
          <a:lstStyle/>
          <a:p>
            <a:pPr defTabSz="-635">
              <a:lnSpc>
                <a:spcPct val="125000"/>
              </a:lnSpc>
              <a:tabLst>
                <a:tab pos="238760" algn="l"/>
                <a:tab pos="266065" algn="l"/>
              </a:tabLst>
            </a:pPr>
            <a:r>
              <a:rPr lang="zh-CN" altLang="en-US" sz="4400" dirty="0">
                <a:latin typeface="Times New Roman" panose="02020603050405020304" pitchFamily="18" charset="0"/>
                <a:ea typeface="华文细黑" panose="02010600040101010101" pitchFamily="2" charset="-122"/>
              </a:rPr>
              <a:t>本周工作总结报告</a:t>
            </a: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682590" y="4199252"/>
            <a:ext cx="4602924" cy="778125"/>
          </a:xfrm>
          <a:noFill/>
          <a:ln>
            <a:noFill/>
          </a:ln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1800" kern="0" dirty="0">
                <a:latin typeface="Segoe UI" panose="020B0502040204020203"/>
                <a:ea typeface="微软雅黑" panose="020B0503020204020204" charset="-122"/>
              </a:rPr>
              <a:t>报告人</a:t>
            </a:r>
            <a:r>
              <a:rPr lang="zh-CN" altLang="en-US" sz="1800" kern="0" dirty="0">
                <a:latin typeface="Segoe UI" panose="020B0502040204020203"/>
              </a:rPr>
              <a:t>：胡勇、郭炜锋</a:t>
            </a:r>
            <a:r>
              <a:rPr lang="zh-CN" altLang="en-US" sz="1800" kern="0" dirty="0">
                <a:latin typeface="Segoe UI" panose="020B0502040204020203"/>
                <a:ea typeface="微软雅黑" panose="020B0503020204020204" charset="-122"/>
              </a:rPr>
              <a:t>、武丁泽宇、王益飞</a:t>
            </a:r>
            <a:endParaRPr lang="en-US" altLang="zh-CN" sz="1800" kern="0" dirty="0">
              <a:latin typeface="Segoe UI" panose="020B0502040204020203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6098">
        <p:circle/>
      </p:transition>
    </mc:Choice>
    <mc:Fallback xmlns="">
      <p:transition spd="slow" advTm="6098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实验项目管理分析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针对</a:t>
            </a:r>
            <a:r>
              <a:rPr lang="en-US" altLang="zh-CN" sz="1600" kern="100" dirty="0" err="1">
                <a:latin typeface="+mn-ea"/>
                <a:cs typeface="Times New Roman" panose="02020603050405020304" pitchFamily="18" charset="0"/>
              </a:rPr>
              <a:t>git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的分析结果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64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个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commits</a:t>
            </a: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个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branch</a:t>
            </a: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变更频率为：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11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次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周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变更方式：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以组长为主，其他人提供相关资料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细小内容由单人提交变更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9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追踪管理内容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项目计划书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需求规格说明书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列次答辩展示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PPT</a:t>
            </a: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列次问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答汇总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组间互评汇总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相关参考资料及备注文件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94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554" y="0"/>
            <a:ext cx="46568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1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scrapy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git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分析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针对</a:t>
            </a:r>
            <a:r>
              <a:rPr lang="en-US" altLang="zh-CN" sz="1600" kern="100" dirty="0" err="1">
                <a:latin typeface="+mn-ea"/>
                <a:cs typeface="Times New Roman" panose="02020603050405020304" pitchFamily="18" charset="0"/>
              </a:rPr>
              <a:t>git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的分析结果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6305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个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commits</a:t>
            </a: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22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个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branch</a:t>
            </a: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78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个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releases</a:t>
            </a: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240contributors</a:t>
            </a: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305" y="3695700"/>
            <a:ext cx="94202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2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scrapy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git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分析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Commit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分类：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Pull/merge</a:t>
            </a: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Fix conflict</a:t>
            </a: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新增文档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模块文件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修改文档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模块文件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删除文档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模块文件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55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工作量估计统计分析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20" y="4381146"/>
            <a:ext cx="2412367" cy="113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42" y="1276879"/>
            <a:ext cx="9925050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17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组间互评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89820" y="4364006"/>
            <a:ext cx="2447151" cy="137193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endParaRPr lang="zh-CN" altLang="en-US" sz="2000" kern="0">
              <a:latin typeface="Segoe UI" panose="020B0502040204020203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4776735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需求评审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对需求进行系统性分析，主要评审内容包括：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完整性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准确性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一致性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规范性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易理解性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81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2699" y="2369018"/>
            <a:ext cx="11146607" cy="937764"/>
          </a:xfrm>
        </p:spPr>
        <p:txBody>
          <a:bodyPr/>
          <a:lstStyle/>
          <a:p>
            <a:r>
              <a:rPr lang="en-US" altLang="zh-CN" dirty="0">
                <a:latin typeface="Segoe UI" panose="020B0502040204020203"/>
                <a:ea typeface="微软雅黑" panose="020B0503020204020204" charset="-122"/>
              </a:rPr>
              <a:t>THANK</a:t>
            </a:r>
            <a:r>
              <a:rPr lang="zh-CN" altLang="en-US" dirty="0"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Segoe UI" panose="020B0502040204020203"/>
                <a:ea typeface="微软雅黑" panose="020B0503020204020204" charset="-122"/>
              </a:rPr>
              <a:t>YOU</a:t>
            </a:r>
            <a:r>
              <a:rPr lang="zh-CN" altLang="en-US" dirty="0"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Segoe UI" panose="020B0502040204020203"/>
                <a:ea typeface="微软雅黑" panose="020B0503020204020204" charset="-122"/>
              </a:rPr>
              <a:t>FOR</a:t>
            </a:r>
            <a:r>
              <a:rPr lang="zh-CN" altLang="en-US" dirty="0"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Segoe UI" panose="020B0502040204020203"/>
                <a:ea typeface="微软雅黑" panose="020B0503020204020204" charset="-122"/>
              </a:rPr>
              <a:t>WATCHING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3149139" y="1706486"/>
            <a:ext cx="5881540" cy="508364"/>
          </a:xfrm>
        </p:spPr>
        <p:txBody>
          <a:bodyPr/>
          <a:lstStyle/>
          <a:p>
            <a:r>
              <a:rPr lang="zh-CN" altLang="en-US" sz="4000" dirty="0"/>
              <a:t> 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801979" y="1518922"/>
            <a:ext cx="4588044" cy="888855"/>
          </a:xfrm>
        </p:spPr>
        <p:txBody>
          <a:bodyPr/>
          <a:lstStyle/>
          <a:p>
            <a:r>
              <a:rPr kumimoji="1" lang="zh-CN" altLang="en-US" sz="6600" dirty="0"/>
              <a:t>目录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3801979" y="2407774"/>
            <a:ext cx="4588044" cy="401052"/>
          </a:xfrm>
        </p:spPr>
        <p:txBody>
          <a:bodyPr/>
          <a:lstStyle/>
          <a:p>
            <a:r>
              <a:rPr kumimoji="1" lang="en-US" altLang="zh-CN" sz="2400" dirty="0"/>
              <a:t>CONTENTS</a:t>
            </a:r>
            <a:endParaRPr kumimoji="1" lang="zh-CN" altLang="en-US" sz="24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1522186" y="4074560"/>
            <a:ext cx="1846775" cy="455476"/>
          </a:xfrm>
        </p:spPr>
        <p:txBody>
          <a:bodyPr/>
          <a:lstStyle/>
          <a:p>
            <a:r>
              <a:rPr lang="zh-CN" altLang="en-US" sz="24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工作回顾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1522185" y="4530036"/>
            <a:ext cx="1846775" cy="455476"/>
          </a:xfrm>
        </p:spPr>
        <p:txBody>
          <a:bodyPr/>
          <a:lstStyle/>
          <a:p>
            <a:r>
              <a:rPr lang="en-US" altLang="zh-CN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PART</a:t>
            </a:r>
            <a:r>
              <a:rPr lang="zh-CN" altLang="en-US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ONE</a:t>
            </a:r>
            <a:endParaRPr lang="zh-CN" altLang="en-US" sz="1600" dirty="0">
              <a:solidFill>
                <a:srgbClr val="000000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3372183" y="4073187"/>
            <a:ext cx="1846775" cy="455476"/>
          </a:xfrm>
        </p:spPr>
        <p:txBody>
          <a:bodyPr/>
          <a:lstStyle/>
          <a:p>
            <a:r>
              <a:rPr lang="zh-CN" altLang="en-US" sz="24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进度计划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3372183" y="4528663"/>
            <a:ext cx="1846775" cy="455476"/>
          </a:xfrm>
        </p:spPr>
        <p:txBody>
          <a:bodyPr/>
          <a:lstStyle/>
          <a:p>
            <a:r>
              <a:rPr lang="en-US" altLang="zh-CN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PART</a:t>
            </a:r>
            <a:r>
              <a:rPr lang="zh-CN" altLang="en-US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TWO</a:t>
            </a:r>
            <a:endParaRPr lang="zh-CN" altLang="en-US" sz="1600" dirty="0">
              <a:solidFill>
                <a:srgbClr val="000000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>
          <a:xfrm>
            <a:off x="5222179" y="4073187"/>
            <a:ext cx="1846775" cy="455476"/>
          </a:xfrm>
        </p:spPr>
        <p:txBody>
          <a:bodyPr/>
          <a:lstStyle/>
          <a:p>
            <a:r>
              <a:rPr lang="zh-CN" altLang="en-US" sz="24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配置管理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>
          <a:xfrm>
            <a:off x="5222179" y="4528663"/>
            <a:ext cx="1846775" cy="455476"/>
          </a:xfrm>
        </p:spPr>
        <p:txBody>
          <a:bodyPr/>
          <a:lstStyle/>
          <a:p>
            <a:r>
              <a:rPr lang="en-US" altLang="zh-CN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PART</a:t>
            </a:r>
            <a:r>
              <a:rPr lang="zh-CN" altLang="en-US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THREE</a:t>
            </a:r>
            <a:endParaRPr lang="zh-CN" altLang="en-US" sz="1600" dirty="0">
              <a:solidFill>
                <a:srgbClr val="000000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>
          <a:xfrm>
            <a:off x="8922174" y="4074560"/>
            <a:ext cx="1846775" cy="455476"/>
          </a:xfrm>
        </p:spPr>
        <p:txBody>
          <a:bodyPr/>
          <a:lstStyle/>
          <a:p>
            <a:r>
              <a:rPr kumimoji="1" lang="zh-CN" altLang="en-US" sz="24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组间互评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1"/>
          </p:nvPr>
        </p:nvSpPr>
        <p:spPr>
          <a:xfrm>
            <a:off x="8918147" y="4530036"/>
            <a:ext cx="1846775" cy="455476"/>
          </a:xfrm>
        </p:spPr>
        <p:txBody>
          <a:bodyPr/>
          <a:lstStyle/>
          <a:p>
            <a:r>
              <a:rPr lang="en-US" altLang="zh-CN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PART</a:t>
            </a:r>
            <a:r>
              <a:rPr lang="zh-CN" altLang="en-US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FIVE</a:t>
            </a:r>
            <a:endParaRPr lang="zh-CN" altLang="en-US" sz="1600" dirty="0">
              <a:solidFill>
                <a:srgbClr val="000000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7072177" y="4073187"/>
            <a:ext cx="1846775" cy="455476"/>
          </a:xfrm>
        </p:spPr>
        <p:txBody>
          <a:bodyPr/>
          <a:lstStyle/>
          <a:p>
            <a:r>
              <a:rPr kumimoji="1" lang="zh-CN" altLang="en-US" sz="24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估计分析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5"/>
          </p:nvPr>
        </p:nvSpPr>
        <p:spPr>
          <a:xfrm>
            <a:off x="7072177" y="4528663"/>
            <a:ext cx="1846775" cy="455476"/>
          </a:xfrm>
        </p:spPr>
        <p:txBody>
          <a:bodyPr/>
          <a:lstStyle/>
          <a:p>
            <a:r>
              <a:rPr lang="en-US" altLang="zh-CN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PART</a:t>
            </a:r>
            <a:r>
              <a:rPr lang="zh-CN" altLang="en-US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Segoe UI" panose="020B0502040204020203"/>
                <a:ea typeface="微软雅黑" panose="020B0503020204020204" charset="-122"/>
              </a:rPr>
              <a:t>FOUR</a:t>
            </a:r>
            <a:endParaRPr lang="zh-CN" altLang="en-US" sz="1600" dirty="0">
              <a:solidFill>
                <a:srgbClr val="000000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02498" y="4922011"/>
            <a:ext cx="1083719" cy="6075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endParaRPr lang="zh-CN" altLang="en-US" sz="2000" kern="0">
              <a:solidFill>
                <a:prstClr val="white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63051" y="4922011"/>
            <a:ext cx="1083719" cy="60756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endParaRPr lang="zh-CN" altLang="en-US" sz="2000" kern="0">
              <a:solidFill>
                <a:prstClr val="white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23600" y="4922011"/>
            <a:ext cx="1083719" cy="60756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endParaRPr lang="zh-CN" altLang="en-US" sz="2000" kern="0">
              <a:solidFill>
                <a:prstClr val="white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485975" y="4922011"/>
            <a:ext cx="1083719" cy="60756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endParaRPr lang="zh-CN" altLang="en-US" sz="2000" kern="0">
              <a:solidFill>
                <a:prstClr val="white"/>
              </a:solidFill>
              <a:latin typeface="Segoe UI" panose="020B0502040204020203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348348" y="4922011"/>
            <a:ext cx="1083719" cy="60756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defRPr/>
            </a:pPr>
            <a:endParaRPr lang="zh-CN" altLang="en-US" sz="2000" kern="0">
              <a:latin typeface="Segoe UI" panose="020B0502040204020203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733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08">
        <p:fade/>
      </p:transition>
    </mc:Choice>
    <mc:Fallback xmlns="">
      <p:transition spd="med" advTm="2708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工作回顾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20" y="4381146"/>
            <a:ext cx="2412367" cy="1133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Tm="1112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工作回顾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实验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6 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软件进度计划与控制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实验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7 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配置管理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实验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8 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工作量估计与统计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组间互评</a:t>
            </a:r>
            <a:endParaRPr lang="zh-CN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进度计划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20" y="4381146"/>
            <a:ext cx="2412367" cy="113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Tm="12670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3333"/>
            <a:ext cx="12192000" cy="629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435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配置管理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20" y="4381146"/>
            <a:ext cx="2412367" cy="113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Git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en-US" altLang="zh-CN" sz="1600" kern="100" dirty="0" err="1">
                <a:latin typeface="+mn-ea"/>
                <a:cs typeface="Times New Roman" panose="02020603050405020304" pitchFamily="18" charset="0"/>
              </a:rPr>
              <a:t>Git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是一款免费、开源的分布式版本控制系统，用于敏捷高效地处理任何或小或大的项目。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en-US" altLang="zh-CN" sz="1600" kern="100" dirty="0" err="1">
                <a:latin typeface="+mn-ea"/>
                <a:cs typeface="Times New Roman" panose="02020603050405020304" pitchFamily="18" charset="0"/>
              </a:rPr>
              <a:t>Git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是一个开源的分布式版本控制系统，可以有效、高速的处理从很小到非常大的项目版本管理。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24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62879" y="745296"/>
            <a:ext cx="98496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实验项目管理分析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879" y="1659697"/>
            <a:ext cx="9849678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管理方式：</a:t>
            </a:r>
            <a:r>
              <a:rPr lang="en-US" altLang="zh-CN" sz="1600" kern="100" dirty="0" err="1">
                <a:latin typeface="+mn-ea"/>
                <a:cs typeface="Times New Roman" panose="02020603050405020304" pitchFamily="18" charset="0"/>
              </a:rPr>
              <a:t>git</a:t>
            </a: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分布式版本控制工具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远程仓库：</a:t>
            </a:r>
            <a:r>
              <a:rPr lang="en-US" altLang="zh-CN" sz="1600" kern="100" dirty="0" err="1">
                <a:latin typeface="+mn-ea"/>
                <a:cs typeface="Times New Roman" panose="02020603050405020304" pitchFamily="18" charset="0"/>
              </a:rPr>
              <a:t>github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远程仓库地址：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  <a:hlinkClick r:id="rId3"/>
              </a:rPr>
              <a:t>https://github.com/bhsei/17TeamC_scrapy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zh-CN" altLang="en-US" sz="1600" kern="100" dirty="0">
                <a:latin typeface="+mn-ea"/>
                <a:cs typeface="Times New Roman" panose="02020603050405020304" pitchFamily="18" charset="0"/>
              </a:rPr>
              <a:t>组成员：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@mitu626 @</a:t>
            </a:r>
            <a:r>
              <a:rPr lang="en-US" altLang="zh-CN" sz="1600" kern="100" dirty="0" err="1">
                <a:latin typeface="+mn-ea"/>
                <a:cs typeface="Times New Roman" panose="02020603050405020304" pitchFamily="18" charset="0"/>
              </a:rPr>
              <a:t>lastFeng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 @</a:t>
            </a:r>
            <a:r>
              <a:rPr lang="en-US" altLang="zh-CN" sz="1600" kern="100" dirty="0" err="1">
                <a:latin typeface="+mn-ea"/>
                <a:cs typeface="Times New Roman" panose="02020603050405020304" pitchFamily="18" charset="0"/>
              </a:rPr>
              <a:t>woodpenker</a:t>
            </a:r>
            <a:r>
              <a:rPr lang="en-US" altLang="zh-CN" sz="1600" kern="100" dirty="0">
                <a:latin typeface="+mn-ea"/>
                <a:cs typeface="Times New Roman" panose="02020603050405020304" pitchFamily="18" charset="0"/>
              </a:rPr>
              <a:t> @</a:t>
            </a:r>
            <a:r>
              <a:rPr lang="en-US" altLang="zh-CN" sz="1600" kern="100" dirty="0" err="1">
                <a:latin typeface="+mn-ea"/>
                <a:cs typeface="Times New Roman" panose="02020603050405020304" pitchFamily="18" charset="0"/>
              </a:rPr>
              <a:t>waxxyybb</a:t>
            </a: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</a:pPr>
            <a:endParaRPr lang="en-US" altLang="zh-CN" sz="16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25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755</TotalTime>
  <Words>328</Words>
  <Application>Microsoft Office PowerPoint</Application>
  <PresentationFormat>宽屏</PresentationFormat>
  <Paragraphs>92</Paragraphs>
  <Slides>19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等线</vt:lpstr>
      <vt:lpstr>华文细黑</vt:lpstr>
      <vt:lpstr>宋体</vt:lpstr>
      <vt:lpstr>微软雅黑</vt:lpstr>
      <vt:lpstr>Arial</vt:lpstr>
      <vt:lpstr>Century Gothic</vt:lpstr>
      <vt:lpstr>Segoe UI</vt:lpstr>
      <vt:lpstr>Segoe UI Light</vt:lpstr>
      <vt:lpstr>Times New Roman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Jubo Ge</cp:lastModifiedBy>
  <cp:revision>192</cp:revision>
  <dcterms:created xsi:type="dcterms:W3CDTF">2015-08-18T02:51:00Z</dcterms:created>
  <dcterms:modified xsi:type="dcterms:W3CDTF">2017-04-14T10:58:28Z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