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72" r:id="rId7"/>
    <p:sldId id="264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F931D-AD7C-4A92-BE21-0B6D6D778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E4527-17E7-497B-92B4-A036CB57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7F674-52A1-474A-A985-0FC3F544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1EE-1A3E-4EFF-9DFF-A575BC95D5C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AB3E2-22E2-4C3D-B572-6995FEF1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0E803-5BA1-4306-B27F-4FE78A58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EFF-999A-4077-A9C8-AB9B0C104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5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D59C2-659E-4411-8AFF-49F68A38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CE765-6335-42D6-9EAA-9032FF47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55D11-F8A4-4456-9E79-6AA64847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1EE-1A3E-4EFF-9DFF-A575BC95D5C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7CC29-9252-423C-9A98-83981DBF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A3FEB-EDBC-4758-9528-CB24779F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EFF-999A-4077-A9C8-AB9B0C104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1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FFC019-8BBA-48A3-80BA-E0E58353A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417D6-0982-417B-9A75-CDBE71A01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5FE8A-04AD-4FF6-8F14-DA1411A4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1EE-1A3E-4EFF-9DFF-A575BC95D5C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506BC-03D0-41B4-A4A1-F763ED2C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FAF0F-9A8F-4A69-8AC6-C6AAEA80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EFF-999A-4077-A9C8-AB9B0C104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8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CF146-21D0-48BD-BF34-53476CFD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5262C-1064-4035-93B1-A2C94054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A0F82-54F8-4494-A7A7-0B158211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1EE-1A3E-4EFF-9DFF-A575BC95D5C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EB97D-1F97-4537-A507-34B487D0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F146B-31C5-4589-B45C-BAEF28C0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EFF-999A-4077-A9C8-AB9B0C104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3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4F55C-D51B-48EE-BF50-CA9EBE7E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8146C-82AA-43CC-91E8-D6236469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2AC3D-44C5-41A0-962D-2AE6DF7C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1EE-1A3E-4EFF-9DFF-A575BC95D5C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3330B-04F3-4229-9085-21AAF5F5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10B88-7954-4DF3-8069-CB1A708D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EFF-999A-4077-A9C8-AB9B0C104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9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5D512-24B3-424B-B47F-3862B289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B6C95-7FE1-4D91-9FBE-875322362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7DA86E-B28C-4BEB-93C5-05A21363A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DBC017-AA0D-4CB8-AF75-9F56C313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1EE-1A3E-4EFF-9DFF-A575BC95D5C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344D3-1A20-4EB3-8070-BE3BF833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89DC6-6029-4ED7-B224-E67BA43E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EFF-999A-4077-A9C8-AB9B0C104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2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02EE7-F726-4D81-B2B6-A2CA2033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3378F-A5A7-481A-8BC1-269929BF3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7C5514-E6C2-416C-85AB-3CBD035CF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27750-CC8C-49C0-A676-2321B2A48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BCC289-0602-4900-A6EF-7C2DE1D08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681942-3338-48D9-A3C5-88C8AF46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1EE-1A3E-4EFF-9DFF-A575BC95D5C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3442F5-F60D-48DF-8A56-4DD6A9F4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AD8A33-5CE7-420F-A0A9-8AD12D3A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EFF-999A-4077-A9C8-AB9B0C104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43EC7-4ABF-482D-8531-A858B69C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330856-5843-4FC8-91C8-53C86463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1EE-1A3E-4EFF-9DFF-A575BC95D5C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3D8C75-F32F-45C8-90C2-6496CFCE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B3CB43-A161-45CD-8F99-4C0D79D7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EFF-999A-4077-A9C8-AB9B0C104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7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B38294-1CB6-4B36-9751-F551F89C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1EE-1A3E-4EFF-9DFF-A575BC95D5C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3ABCFE-6DAF-42F5-91DF-052BCCC4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7C44F-5644-4DCD-8F59-94253514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EFF-999A-4077-A9C8-AB9B0C104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64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91306-0205-4AAD-B49D-6885731D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309C5-E296-444B-B794-297FD454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F5D90B-C8B0-4859-BC08-27D92FEB8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CF662A-F0C0-4583-B7AE-62F10472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1EE-1A3E-4EFF-9DFF-A575BC95D5C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8BBB90-E7E2-4794-AA19-BC7E8CFC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AA87C-487E-44F3-9DD0-96C1D20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EFF-999A-4077-A9C8-AB9B0C104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1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E57DF-781B-4101-993F-B90E1985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455D35-1EC3-45CF-872D-15ABF698B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9D963-E140-4D81-A290-CB7F22CBF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B8E02-CD81-486A-80A3-0FF76D10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1EE-1A3E-4EFF-9DFF-A575BC95D5C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13288-07BF-48F9-A53F-CC00B0C7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EA5D9B-BB8E-4914-A7ED-AB7498F3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FEFF-999A-4077-A9C8-AB9B0C104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6393EA-DE45-40EC-AE45-F91D710D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AEA72-E51F-4B80-A6B1-B381C8FCC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1E797-B3EF-446B-A943-E77BD4E2E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E1EE-1A3E-4EFF-9DFF-A575BC95D5C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17F82-D400-4F40-B19C-A32785E34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08E54-4FCE-4D96-9F48-48EDDD2B5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BFEFF-999A-4077-A9C8-AB9B0C104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2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72E490-2BFA-45FB-8E5F-5C4F02001977}"/>
              </a:ext>
            </a:extLst>
          </p:cNvPr>
          <p:cNvSpPr txBox="1"/>
          <p:nvPr/>
        </p:nvSpPr>
        <p:spPr>
          <a:xfrm>
            <a:off x="3602182" y="1948872"/>
            <a:ext cx="526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2017C</a:t>
            </a:r>
            <a:r>
              <a:rPr lang="zh-CN" altLang="en-US" sz="4000" dirty="0"/>
              <a:t>组</a:t>
            </a:r>
            <a:r>
              <a:rPr lang="en-US" altLang="zh-CN" sz="4000" dirty="0"/>
              <a:t>-Scrapy</a:t>
            </a:r>
            <a:r>
              <a:rPr lang="zh-CN" altLang="en-US" sz="4000" dirty="0"/>
              <a:t>汇报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4BCDA9-27DA-43B7-BD32-240582FEE9F1}"/>
              </a:ext>
            </a:extLst>
          </p:cNvPr>
          <p:cNvSpPr txBox="1"/>
          <p:nvPr/>
        </p:nvSpPr>
        <p:spPr>
          <a:xfrm>
            <a:off x="4121729" y="3879149"/>
            <a:ext cx="3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王益飞，郭炜锋，胡勇，武丁泽宇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8F13B5-EE4B-4EAD-8D6E-36D1BD6931C3}"/>
              </a:ext>
            </a:extLst>
          </p:cNvPr>
          <p:cNvSpPr txBox="1"/>
          <p:nvPr/>
        </p:nvSpPr>
        <p:spPr>
          <a:xfrm>
            <a:off x="5144656" y="3408217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2017-05-19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96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505556-15CA-4C96-8224-7C8DE35E930F}"/>
              </a:ext>
            </a:extLst>
          </p:cNvPr>
          <p:cNvSpPr txBox="1"/>
          <p:nvPr/>
        </p:nvSpPr>
        <p:spPr>
          <a:xfrm>
            <a:off x="602671" y="574265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关于测试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A65898-82F5-42FE-8D9E-D2F0F02C7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66862"/>
            <a:ext cx="84772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1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505556-15CA-4C96-8224-7C8DE35E930F}"/>
              </a:ext>
            </a:extLst>
          </p:cNvPr>
          <p:cNvSpPr txBox="1"/>
          <p:nvPr/>
        </p:nvSpPr>
        <p:spPr>
          <a:xfrm>
            <a:off x="602671" y="574265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关于测试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DCE8CC-E3F9-45BC-8180-F25142E0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92" y="976874"/>
            <a:ext cx="6347733" cy="555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3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505556-15CA-4C96-8224-7C8DE35E930F}"/>
              </a:ext>
            </a:extLst>
          </p:cNvPr>
          <p:cNvSpPr txBox="1"/>
          <p:nvPr/>
        </p:nvSpPr>
        <p:spPr>
          <a:xfrm>
            <a:off x="602671" y="574265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关于</a:t>
            </a:r>
            <a:r>
              <a:rPr lang="en-US" altLang="zh-CN" sz="3200" dirty="0"/>
              <a:t>MPP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7B7C98-4F69-46E8-A2F0-BEDBD02F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1" y="1159040"/>
            <a:ext cx="5553527" cy="3364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9E2B05-25A3-477D-BB3E-B6B5FC72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98" y="1159040"/>
            <a:ext cx="5551412" cy="34277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CD4864-A8BC-4466-81EE-2A653BEFB784}"/>
              </a:ext>
            </a:extLst>
          </p:cNvPr>
          <p:cNvSpPr txBox="1"/>
          <p:nvPr/>
        </p:nvSpPr>
        <p:spPr>
          <a:xfrm>
            <a:off x="602670" y="4815702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其他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1D5714-3130-4042-8EF9-C05BC17FDBFF}"/>
              </a:ext>
            </a:extLst>
          </p:cNvPr>
          <p:cNvSpPr txBox="1"/>
          <p:nvPr/>
        </p:nvSpPr>
        <p:spPr>
          <a:xfrm>
            <a:off x="1266825" y="5581650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</a:t>
            </a:r>
            <a:r>
              <a:rPr lang="en-US" altLang="zh-CN" dirty="0"/>
              <a:t>github</a:t>
            </a:r>
            <a:r>
              <a:rPr lang="zh-CN" altLang="en-US" dirty="0"/>
              <a:t>上的项目目录结构</a:t>
            </a:r>
          </a:p>
        </p:txBody>
      </p:sp>
    </p:spTree>
    <p:extLst>
      <p:ext uri="{BB962C8B-B14F-4D97-AF65-F5344CB8AC3E}">
        <p14:creationId xmlns:p14="http://schemas.microsoft.com/office/powerpoint/2010/main" val="285274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505556-15CA-4C96-8224-7C8DE35E930F}"/>
              </a:ext>
            </a:extLst>
          </p:cNvPr>
          <p:cNvSpPr txBox="1"/>
          <p:nvPr/>
        </p:nvSpPr>
        <p:spPr>
          <a:xfrm>
            <a:off x="602671" y="574265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关于工作量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BF816D-2C03-4907-9C3E-B8CE54A9A537}"/>
              </a:ext>
            </a:extLst>
          </p:cNvPr>
          <p:cNvSpPr txBox="1"/>
          <p:nvPr/>
        </p:nvSpPr>
        <p:spPr>
          <a:xfrm>
            <a:off x="2241263" y="3273916"/>
            <a:ext cx="7530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分布式</a:t>
            </a:r>
            <a:r>
              <a:rPr lang="en-US" altLang="zh-CN" dirty="0"/>
              <a:t>Scrapy</a:t>
            </a:r>
          </a:p>
          <a:p>
            <a:pPr marL="342900" indent="-342900">
              <a:buAutoNum type="arabicPeriod"/>
            </a:pPr>
            <a:r>
              <a:rPr lang="zh-CN" altLang="en-US" dirty="0"/>
              <a:t>两级过滤器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反爬策略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网站画像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针对北航计算机官网的测试爬虫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322B4E-60FF-4080-95DE-CB935F97D318}"/>
              </a:ext>
            </a:extLst>
          </p:cNvPr>
          <p:cNvSpPr txBox="1"/>
          <p:nvPr/>
        </p:nvSpPr>
        <p:spPr>
          <a:xfrm>
            <a:off x="2241263" y="1565757"/>
            <a:ext cx="7283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Twised</a:t>
            </a:r>
            <a:r>
              <a:rPr lang="zh-CN" altLang="en-US" dirty="0"/>
              <a:t>异步框架        </a:t>
            </a:r>
            <a:r>
              <a:rPr lang="en-US" altLang="zh-CN" dirty="0">
                <a:sym typeface="Wingdings" panose="05000000000000000000" pitchFamily="2" charset="2"/>
              </a:rPr>
              <a:t>      </a:t>
            </a:r>
            <a:r>
              <a:rPr lang="zh-CN" altLang="en-US" dirty="0">
                <a:sym typeface="Wingdings" panose="05000000000000000000" pitchFamily="2" charset="2"/>
              </a:rPr>
              <a:t>事件响应式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日志系统          </a:t>
            </a:r>
            <a:r>
              <a:rPr lang="en-US" altLang="zh-CN" dirty="0">
                <a:sym typeface="Wingdings" panose="05000000000000000000" pitchFamily="2" charset="2"/>
              </a:rPr>
              <a:t>      python</a:t>
            </a:r>
            <a:r>
              <a:rPr lang="zh-CN" altLang="en-US" dirty="0">
                <a:sym typeface="Wingdings" panose="05000000000000000000" pitchFamily="2" charset="2"/>
              </a:rPr>
              <a:t>标准库</a:t>
            </a:r>
            <a:r>
              <a:rPr lang="en-US" altLang="zh-CN" dirty="0">
                <a:sym typeface="Wingdings" panose="05000000000000000000" pitchFamily="2" charset="2"/>
              </a:rPr>
              <a:t>logger</a:t>
            </a:r>
            <a:r>
              <a:rPr lang="zh-CN" altLang="en-US" dirty="0">
                <a:sym typeface="Wingdings" panose="05000000000000000000" pitchFamily="2" charset="2"/>
              </a:rPr>
              <a:t>系统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过滤器            </a:t>
            </a:r>
            <a:r>
              <a:rPr lang="en-US" altLang="zh-CN" dirty="0">
                <a:sym typeface="Wingdings" panose="05000000000000000000" pitchFamily="2" charset="2"/>
              </a:rPr>
              <a:t>      set</a:t>
            </a:r>
            <a:r>
              <a:rPr lang="zh-CN" altLang="en-US" dirty="0">
                <a:sym typeface="Wingdings" panose="05000000000000000000" pitchFamily="2" charset="2"/>
              </a:rPr>
              <a:t>集合数据结构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内存、磁盘两种多优先级任务队列           </a:t>
            </a:r>
            <a:r>
              <a:rPr lang="en-US" altLang="zh-CN" dirty="0">
                <a:sym typeface="Wingdings" panose="05000000000000000000" pitchFamily="2" charset="2"/>
              </a:rPr>
              <a:t>      </a:t>
            </a:r>
            <a:r>
              <a:rPr lang="zh-CN" altLang="en-US" dirty="0">
                <a:sym typeface="Wingdings" panose="05000000000000000000" pitchFamily="2" charset="2"/>
              </a:rPr>
              <a:t>标准库队列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Response Content Parser                     </a:t>
            </a:r>
            <a:r>
              <a:rPr lang="en-US" altLang="zh-CN" dirty="0">
                <a:sym typeface="Wingdings" panose="05000000000000000000" pitchFamily="2" charset="2"/>
              </a:rPr>
              <a:t>       </a:t>
            </a:r>
            <a:r>
              <a:rPr lang="zh-CN" altLang="en-US" dirty="0">
                <a:sym typeface="Wingdings" panose="05000000000000000000" pitchFamily="2" charset="2"/>
              </a:rPr>
              <a:t>基于</a:t>
            </a:r>
            <a:r>
              <a:rPr lang="en-US" altLang="zh-CN" dirty="0">
                <a:sym typeface="Wingdings" panose="05000000000000000000" pitchFamily="2" charset="2"/>
              </a:rPr>
              <a:t>lxml</a:t>
            </a:r>
            <a:r>
              <a:rPr lang="zh-CN" altLang="en-US" dirty="0">
                <a:sym typeface="Wingdings" panose="05000000000000000000" pitchFamily="2" charset="2"/>
              </a:rPr>
              <a:t>的一个子项目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94A0F0-AD9A-43AE-83BA-164DD6B81949}"/>
              </a:ext>
            </a:extLst>
          </p:cNvPr>
          <p:cNvSpPr txBox="1"/>
          <p:nvPr/>
        </p:nvSpPr>
        <p:spPr>
          <a:xfrm>
            <a:off x="1220067" y="1565757"/>
            <a:ext cx="122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Scrapy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5F5AB8-61AC-45BC-B625-245D067C6856}"/>
              </a:ext>
            </a:extLst>
          </p:cNvPr>
          <p:cNvSpPr txBox="1"/>
          <p:nvPr/>
        </p:nvSpPr>
        <p:spPr>
          <a:xfrm>
            <a:off x="1220066" y="3273916"/>
            <a:ext cx="114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7DF5B4-9AD9-4B3A-9CAA-AB6AF0233EDC}"/>
              </a:ext>
            </a:extLst>
          </p:cNvPr>
          <p:cNvSpPr txBox="1"/>
          <p:nvPr/>
        </p:nvSpPr>
        <p:spPr>
          <a:xfrm>
            <a:off x="1220066" y="49820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BA354A-AA32-4593-9341-630C96CF98B2}"/>
              </a:ext>
            </a:extLst>
          </p:cNvPr>
          <p:cNvSpPr txBox="1"/>
          <p:nvPr/>
        </p:nvSpPr>
        <p:spPr>
          <a:xfrm>
            <a:off x="2140525" y="4982075"/>
            <a:ext cx="611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目前给出了部分改进的设计文档，总的设计文档还未更新。</a:t>
            </a:r>
          </a:p>
        </p:txBody>
      </p:sp>
    </p:spTree>
    <p:extLst>
      <p:ext uri="{BB962C8B-B14F-4D97-AF65-F5344CB8AC3E}">
        <p14:creationId xmlns:p14="http://schemas.microsoft.com/office/powerpoint/2010/main" val="212726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505556-15CA-4C96-8224-7C8DE35E930F}"/>
              </a:ext>
            </a:extLst>
          </p:cNvPr>
          <p:cNvSpPr txBox="1"/>
          <p:nvPr/>
        </p:nvSpPr>
        <p:spPr>
          <a:xfrm>
            <a:off x="602671" y="574265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关于工作量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191DC0-C1E3-4CED-BEDE-BC0B2AFD724D}"/>
              </a:ext>
            </a:extLst>
          </p:cNvPr>
          <p:cNvSpPr txBox="1"/>
          <p:nvPr/>
        </p:nvSpPr>
        <p:spPr>
          <a:xfrm>
            <a:off x="773780" y="1357746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分布式</a:t>
            </a:r>
            <a:r>
              <a:rPr lang="en-US" altLang="zh-CN" dirty="0"/>
              <a:t>Scrapy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CD62B1-72D8-4AC2-9FB8-1538DBC4604F}"/>
              </a:ext>
            </a:extLst>
          </p:cNvPr>
          <p:cNvSpPr txBox="1"/>
          <p:nvPr/>
        </p:nvSpPr>
        <p:spPr>
          <a:xfrm>
            <a:off x="969593" y="1727078"/>
            <a:ext cx="5144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a. </a:t>
            </a:r>
            <a:r>
              <a:rPr lang="zh-CN" altLang="en-US" dirty="0"/>
              <a:t>基于</a:t>
            </a:r>
            <a:r>
              <a:rPr lang="en-US" altLang="zh-CN" dirty="0"/>
              <a:t>Mongodb</a:t>
            </a:r>
            <a:r>
              <a:rPr lang="zh-CN" altLang="en-US" dirty="0"/>
              <a:t>分布式文档数据库实现。</a:t>
            </a:r>
            <a:endParaRPr lang="en-US" altLang="zh-CN" dirty="0"/>
          </a:p>
          <a:p>
            <a:r>
              <a:rPr lang="en-US" altLang="zh-CN" dirty="0"/>
              <a:t>b. </a:t>
            </a:r>
            <a:r>
              <a:rPr lang="zh-CN" altLang="en-US" dirty="0"/>
              <a:t>将现有的</a:t>
            </a:r>
            <a:r>
              <a:rPr lang="en-US" altLang="zh-CN" dirty="0"/>
              <a:t>Scrapy</a:t>
            </a:r>
            <a:r>
              <a:rPr lang="zh-CN" altLang="en-US" dirty="0"/>
              <a:t>任务队列由</a:t>
            </a:r>
            <a:r>
              <a:rPr lang="en-US" altLang="zh-CN" dirty="0"/>
              <a:t>Mongodb</a:t>
            </a:r>
            <a:r>
              <a:rPr lang="zh-CN" altLang="en-US" dirty="0"/>
              <a:t>数据库文档实现，保留优先级的用户接口。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55FC52-9BAF-48C4-9408-D9ADC72CA609}"/>
              </a:ext>
            </a:extLst>
          </p:cNvPr>
          <p:cNvSpPr txBox="1"/>
          <p:nvPr/>
        </p:nvSpPr>
        <p:spPr>
          <a:xfrm>
            <a:off x="6554199" y="1357746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两级过滤器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2D939C-7BCA-4AEF-92C0-869F503915E1}"/>
              </a:ext>
            </a:extLst>
          </p:cNvPr>
          <p:cNvSpPr txBox="1"/>
          <p:nvPr/>
        </p:nvSpPr>
        <p:spPr>
          <a:xfrm>
            <a:off x="6845144" y="1727078"/>
            <a:ext cx="5144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a. </a:t>
            </a:r>
            <a:r>
              <a:rPr lang="zh-CN" altLang="en-US" dirty="0"/>
              <a:t>使用布隆过滤器和</a:t>
            </a:r>
            <a:r>
              <a:rPr lang="en-US" altLang="zh-CN" dirty="0"/>
              <a:t>Mongodb</a:t>
            </a:r>
            <a:r>
              <a:rPr lang="zh-CN" altLang="en-US" dirty="0"/>
              <a:t>数据库文档实现两级过滤器</a:t>
            </a:r>
            <a:endParaRPr lang="en-US" altLang="zh-CN" dirty="0"/>
          </a:p>
          <a:p>
            <a:r>
              <a:rPr lang="en-US" altLang="zh-CN" dirty="0"/>
              <a:t>b. </a:t>
            </a:r>
            <a:r>
              <a:rPr lang="zh-CN" altLang="en-US" dirty="0"/>
              <a:t>每台机器首先在本机的布隆过滤器中进行过滤，如果过滤失败继续在</a:t>
            </a:r>
            <a:r>
              <a:rPr lang="en-US" altLang="zh-CN" dirty="0"/>
              <a:t>Mongodb</a:t>
            </a:r>
            <a:r>
              <a:rPr lang="zh-CN" altLang="en-US" dirty="0"/>
              <a:t>数据库文档中进行顾虑。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2F8ABF4-112E-44D5-BC6F-075611CD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16" y="3933487"/>
            <a:ext cx="5095875" cy="20478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1637BB8-6CD2-4E9D-921C-FCD277BB54D5}"/>
              </a:ext>
            </a:extLst>
          </p:cNvPr>
          <p:cNvSpPr txBox="1"/>
          <p:nvPr/>
        </p:nvSpPr>
        <p:spPr>
          <a:xfrm flipH="1">
            <a:off x="6714724" y="3607254"/>
            <a:ext cx="334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/>
              <a:t>开发者使用变化：</a:t>
            </a:r>
            <a:endParaRPr lang="en-US" altLang="zh-CN" sz="1400" i="1" dirty="0"/>
          </a:p>
          <a:p>
            <a:endParaRPr lang="en-US" altLang="zh-CN" sz="1400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F7106E-0940-487F-BE42-AA3EAF6C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144" y="3883304"/>
            <a:ext cx="4209281" cy="21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505556-15CA-4C96-8224-7C8DE35E930F}"/>
              </a:ext>
            </a:extLst>
          </p:cNvPr>
          <p:cNvSpPr txBox="1"/>
          <p:nvPr/>
        </p:nvSpPr>
        <p:spPr>
          <a:xfrm>
            <a:off x="602671" y="574265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关于工作量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D02F92-0C8D-4692-99B9-F0B183BA51EE}"/>
              </a:ext>
            </a:extLst>
          </p:cNvPr>
          <p:cNvSpPr txBox="1"/>
          <p:nvPr/>
        </p:nvSpPr>
        <p:spPr>
          <a:xfrm>
            <a:off x="886689" y="1293469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反爬策略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9D8730-CBC4-48BA-8915-F21A0CAC212F}"/>
              </a:ext>
            </a:extLst>
          </p:cNvPr>
          <p:cNvSpPr txBox="1"/>
          <p:nvPr/>
        </p:nvSpPr>
        <p:spPr>
          <a:xfrm>
            <a:off x="1163781" y="1662801"/>
            <a:ext cx="835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爬取过程随机变换</a:t>
            </a:r>
            <a:r>
              <a:rPr lang="en-US" altLang="zh-CN" dirty="0" err="1"/>
              <a:t>Useragent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IP</a:t>
            </a:r>
            <a:r>
              <a:rPr lang="zh-CN" altLang="en-US" dirty="0"/>
              <a:t>代理，多</a:t>
            </a:r>
            <a:r>
              <a:rPr lang="en-US" altLang="zh-CN" dirty="0"/>
              <a:t>IP</a:t>
            </a:r>
            <a:r>
              <a:rPr lang="zh-CN" altLang="en-US" dirty="0"/>
              <a:t>爬取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BA8C3D-F49B-4399-B318-5709CE0B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57" y="2105587"/>
            <a:ext cx="6249821" cy="26763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927F309-FEB3-4A31-9A8E-72EF0325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17" y="5041957"/>
            <a:ext cx="6362700" cy="14001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12BF2B7-2303-486F-981A-74F0822DDDB9}"/>
              </a:ext>
            </a:extLst>
          </p:cNvPr>
          <p:cNvSpPr txBox="1"/>
          <p:nvPr/>
        </p:nvSpPr>
        <p:spPr>
          <a:xfrm>
            <a:off x="2328540" y="2844547"/>
            <a:ext cx="213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</a:t>
            </a:r>
            <a:r>
              <a:rPr lang="en-US" altLang="zh-CN" dirty="0" err="1"/>
              <a:t>Useragent</a:t>
            </a:r>
            <a:r>
              <a:rPr lang="en-US" altLang="zh-CN" dirty="0"/>
              <a:t>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CF26A1-D618-48FF-9064-4A223A3FCC6C}"/>
              </a:ext>
            </a:extLst>
          </p:cNvPr>
          <p:cNvSpPr txBox="1"/>
          <p:nvPr/>
        </p:nvSpPr>
        <p:spPr>
          <a:xfrm>
            <a:off x="1762699" y="5241803"/>
            <a:ext cx="256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爬虫配置项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Github</a:t>
            </a:r>
            <a:r>
              <a:rPr lang="zh-CN" altLang="en-US" dirty="0">
                <a:sym typeface="Wingdings" panose="05000000000000000000" pitchFamily="2" charset="2"/>
              </a:rPr>
              <a:t>上提供了一个    获取免费</a:t>
            </a:r>
            <a:r>
              <a:rPr lang="en-US" altLang="zh-CN" dirty="0">
                <a:sym typeface="Wingdings" panose="05000000000000000000" pitchFamily="2" charset="2"/>
              </a:rPr>
              <a:t>IP</a:t>
            </a:r>
            <a:r>
              <a:rPr lang="zh-CN" altLang="en-US" dirty="0">
                <a:sym typeface="Wingdings" panose="05000000000000000000" pitchFamily="2" charset="2"/>
              </a:rPr>
              <a:t>代理的程   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5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505556-15CA-4C96-8224-7C8DE35E930F}"/>
              </a:ext>
            </a:extLst>
          </p:cNvPr>
          <p:cNvSpPr txBox="1"/>
          <p:nvPr/>
        </p:nvSpPr>
        <p:spPr>
          <a:xfrm>
            <a:off x="602671" y="574265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关于工作量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D02F92-0C8D-4692-99B9-F0B183BA51EE}"/>
              </a:ext>
            </a:extLst>
          </p:cNvPr>
          <p:cNvSpPr txBox="1"/>
          <p:nvPr/>
        </p:nvSpPr>
        <p:spPr>
          <a:xfrm>
            <a:off x="886689" y="1293469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网站画像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9D8730-CBC4-48BA-8915-F21A0CAC212F}"/>
              </a:ext>
            </a:extLst>
          </p:cNvPr>
          <p:cNvSpPr txBox="1"/>
          <p:nvPr/>
        </p:nvSpPr>
        <p:spPr>
          <a:xfrm>
            <a:off x="1163781" y="1662801"/>
            <a:ext cx="835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爬取过程中提取网站链接之间的关系信息，存入数据库，爬取结束以后对网站链接信息进行分析，可视化展现。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8F59A1-CC1E-45AB-86AD-922DEC9B0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1" y="2813384"/>
            <a:ext cx="3609975" cy="1362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FDF592-6CFE-4C78-81AF-0D6B7105258D}"/>
              </a:ext>
            </a:extLst>
          </p:cNvPr>
          <p:cNvSpPr txBox="1"/>
          <p:nvPr/>
        </p:nvSpPr>
        <p:spPr>
          <a:xfrm flipH="1">
            <a:off x="1691233" y="4310379"/>
            <a:ext cx="3345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/>
              <a:t>开发者使用变化：</a:t>
            </a:r>
            <a:endParaRPr lang="en-US" altLang="zh-CN" sz="1400" i="1" dirty="0"/>
          </a:p>
          <a:p>
            <a:r>
              <a:rPr lang="zh-CN" altLang="en-US" sz="1400" i="1" dirty="0"/>
              <a:t>在</a:t>
            </a:r>
            <a:r>
              <a:rPr lang="en-US" altLang="zh-CN" sz="1400" i="1" dirty="0"/>
              <a:t>parse</a:t>
            </a:r>
            <a:r>
              <a:rPr lang="zh-CN" altLang="en-US" sz="1400" i="1" dirty="0"/>
              <a:t>函数中生成新</a:t>
            </a:r>
            <a:r>
              <a:rPr lang="en-US" altLang="zh-CN" sz="1400" i="1" dirty="0"/>
              <a:t>Request</a:t>
            </a:r>
            <a:r>
              <a:rPr lang="zh-CN" altLang="en-US" sz="1400" i="1" dirty="0"/>
              <a:t>的部分   </a:t>
            </a:r>
            <a:r>
              <a:rPr lang="en-US" altLang="zh-CN" sz="1400" i="1" dirty="0">
                <a:sym typeface="Wingdings" panose="05000000000000000000" pitchFamily="2" charset="2"/>
              </a:rPr>
              <a:t></a:t>
            </a:r>
            <a:r>
              <a:rPr lang="zh-CN" altLang="en-US" sz="1400" i="1" dirty="0"/>
              <a:t>使用命名参数</a:t>
            </a:r>
            <a:r>
              <a:rPr lang="en-US" altLang="zh-CN" sz="1400" i="1" dirty="0"/>
              <a:t>source_url</a:t>
            </a:r>
            <a:r>
              <a:rPr lang="zh-CN" altLang="en-US" sz="1400" i="1" dirty="0"/>
              <a:t>来初始化。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8674A3-EBEC-42FC-AB48-310509463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690" y="2821762"/>
            <a:ext cx="66484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0C2E4B-0CDB-40BC-B99C-7A829BCC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2" y="152674"/>
            <a:ext cx="11953301" cy="64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2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505556-15CA-4C96-8224-7C8DE35E930F}"/>
              </a:ext>
            </a:extLst>
          </p:cNvPr>
          <p:cNvSpPr txBox="1"/>
          <p:nvPr/>
        </p:nvSpPr>
        <p:spPr>
          <a:xfrm>
            <a:off x="602671" y="574265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关于工作量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8DD1414-9974-4965-823A-3634FD669A95}"/>
              </a:ext>
            </a:extLst>
          </p:cNvPr>
          <p:cNvSpPr/>
          <p:nvPr/>
        </p:nvSpPr>
        <p:spPr>
          <a:xfrm>
            <a:off x="3407353" y="1477815"/>
            <a:ext cx="1782618" cy="50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Target Website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E0EF07E-DDA0-47AF-ACC4-775DAC992E7A}"/>
              </a:ext>
            </a:extLst>
          </p:cNvPr>
          <p:cNvSpPr/>
          <p:nvPr/>
        </p:nvSpPr>
        <p:spPr>
          <a:xfrm>
            <a:off x="2215862" y="2437820"/>
            <a:ext cx="1246909" cy="5172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Scrapy1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BD4EE7-E20B-4544-80F9-322B98F9D4BB}"/>
              </a:ext>
            </a:extLst>
          </p:cNvPr>
          <p:cNvSpPr/>
          <p:nvPr/>
        </p:nvSpPr>
        <p:spPr>
          <a:xfrm>
            <a:off x="3675207" y="2437819"/>
            <a:ext cx="1246909" cy="5172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Scrapy2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729264-599C-4EE7-965C-07D377CD812A}"/>
              </a:ext>
            </a:extLst>
          </p:cNvPr>
          <p:cNvSpPr/>
          <p:nvPr/>
        </p:nvSpPr>
        <p:spPr>
          <a:xfrm>
            <a:off x="5134552" y="2430891"/>
            <a:ext cx="1246909" cy="5172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Scrapy3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834257-2FB5-4DAA-BF43-E8DB32844454}"/>
              </a:ext>
            </a:extLst>
          </p:cNvPr>
          <p:cNvSpPr/>
          <p:nvPr/>
        </p:nvSpPr>
        <p:spPr>
          <a:xfrm>
            <a:off x="3485863" y="3468247"/>
            <a:ext cx="1782618" cy="50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AE93064-ECE0-4813-8AAA-403E8EBA374A}"/>
              </a:ext>
            </a:extLst>
          </p:cNvPr>
          <p:cNvSpPr/>
          <p:nvPr/>
        </p:nvSpPr>
        <p:spPr>
          <a:xfrm>
            <a:off x="3462771" y="4430560"/>
            <a:ext cx="1782618" cy="50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D96B92B-B7EE-485E-A39A-EB730441B1C0}"/>
              </a:ext>
            </a:extLst>
          </p:cNvPr>
          <p:cNvSpPr/>
          <p:nvPr/>
        </p:nvSpPr>
        <p:spPr>
          <a:xfrm>
            <a:off x="3462771" y="5385945"/>
            <a:ext cx="1782618" cy="50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D3A71C-7257-492C-8CF8-B149D9AF30C8}"/>
              </a:ext>
            </a:extLst>
          </p:cNvPr>
          <p:cNvCxnSpPr/>
          <p:nvPr/>
        </p:nvCxnSpPr>
        <p:spPr>
          <a:xfrm flipV="1">
            <a:off x="2511424" y="1913081"/>
            <a:ext cx="932873" cy="52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8133C8F-4FB2-455F-B6D1-D674B817973E}"/>
              </a:ext>
            </a:extLst>
          </p:cNvPr>
          <p:cNvCxnSpPr/>
          <p:nvPr/>
        </p:nvCxnSpPr>
        <p:spPr>
          <a:xfrm flipH="1">
            <a:off x="2631499" y="1985815"/>
            <a:ext cx="803564" cy="44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0A1922-66A8-4F64-9597-DE2B079EF4DB}"/>
              </a:ext>
            </a:extLst>
          </p:cNvPr>
          <p:cNvCxnSpPr/>
          <p:nvPr/>
        </p:nvCxnSpPr>
        <p:spPr>
          <a:xfrm flipV="1">
            <a:off x="4317133" y="1978888"/>
            <a:ext cx="0" cy="45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8329055-501A-4FD5-A87E-F6202DE758B9}"/>
              </a:ext>
            </a:extLst>
          </p:cNvPr>
          <p:cNvCxnSpPr/>
          <p:nvPr/>
        </p:nvCxnSpPr>
        <p:spPr>
          <a:xfrm>
            <a:off x="4377172" y="1985815"/>
            <a:ext cx="0" cy="45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B371B2D-3E96-44B3-8DF4-BCF1EC0A5D93}"/>
              </a:ext>
            </a:extLst>
          </p:cNvPr>
          <p:cNvCxnSpPr/>
          <p:nvPr/>
        </p:nvCxnSpPr>
        <p:spPr>
          <a:xfrm flipH="1" flipV="1">
            <a:off x="5180732" y="1985815"/>
            <a:ext cx="360219" cy="45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B4895F-942B-4F58-A81B-80B0ACA19F0A}"/>
              </a:ext>
            </a:extLst>
          </p:cNvPr>
          <p:cNvCxnSpPr/>
          <p:nvPr/>
        </p:nvCxnSpPr>
        <p:spPr>
          <a:xfrm>
            <a:off x="5185352" y="1896625"/>
            <a:ext cx="447964" cy="55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632D4B-3D16-4C04-8933-ACD34C23A85A}"/>
              </a:ext>
            </a:extLst>
          </p:cNvPr>
          <p:cNvCxnSpPr>
            <a:cxnSpLocks/>
          </p:cNvCxnSpPr>
          <p:nvPr/>
        </p:nvCxnSpPr>
        <p:spPr>
          <a:xfrm>
            <a:off x="2894733" y="2955057"/>
            <a:ext cx="646546" cy="51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1B1F289-9A3A-46CF-8189-370B83F34670}"/>
              </a:ext>
            </a:extLst>
          </p:cNvPr>
          <p:cNvCxnSpPr/>
          <p:nvPr/>
        </p:nvCxnSpPr>
        <p:spPr>
          <a:xfrm flipH="1" flipV="1">
            <a:off x="2940916" y="2918975"/>
            <a:ext cx="734291" cy="54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30C384D-3A1F-4203-BBF6-6CBF6F221642}"/>
              </a:ext>
            </a:extLst>
          </p:cNvPr>
          <p:cNvCxnSpPr/>
          <p:nvPr/>
        </p:nvCxnSpPr>
        <p:spPr>
          <a:xfrm>
            <a:off x="4307897" y="2948128"/>
            <a:ext cx="0" cy="52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F57CDB2-2C48-4742-92C4-891A49601CF9}"/>
              </a:ext>
            </a:extLst>
          </p:cNvPr>
          <p:cNvCxnSpPr>
            <a:stCxn id="9" idx="0"/>
          </p:cNvCxnSpPr>
          <p:nvPr/>
        </p:nvCxnSpPr>
        <p:spPr>
          <a:xfrm flipV="1">
            <a:off x="4377172" y="2918975"/>
            <a:ext cx="0" cy="54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F59F0F6-78BD-4983-B2AB-08F4863FFDE8}"/>
              </a:ext>
            </a:extLst>
          </p:cNvPr>
          <p:cNvCxnSpPr/>
          <p:nvPr/>
        </p:nvCxnSpPr>
        <p:spPr>
          <a:xfrm flipH="1">
            <a:off x="4838989" y="2918975"/>
            <a:ext cx="429492" cy="54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DA87BE7-5D1E-40C9-BD4C-528C13A91272}"/>
              </a:ext>
            </a:extLst>
          </p:cNvPr>
          <p:cNvCxnSpPr>
            <a:cxnSpLocks/>
          </p:cNvCxnSpPr>
          <p:nvPr/>
        </p:nvCxnSpPr>
        <p:spPr>
          <a:xfrm flipV="1">
            <a:off x="4922116" y="2903680"/>
            <a:ext cx="434111" cy="57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BDFE73-9B20-42BF-9E56-9C6083250FA5}"/>
              </a:ext>
            </a:extLst>
          </p:cNvPr>
          <p:cNvCxnSpPr>
            <a:cxnSpLocks/>
          </p:cNvCxnSpPr>
          <p:nvPr/>
        </p:nvCxnSpPr>
        <p:spPr>
          <a:xfrm>
            <a:off x="4270956" y="4938560"/>
            <a:ext cx="0" cy="44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3C895D5-A12B-4306-ADBA-37CA3B9D2F89}"/>
              </a:ext>
            </a:extLst>
          </p:cNvPr>
          <p:cNvCxnSpPr>
            <a:cxnSpLocks/>
          </p:cNvCxnSpPr>
          <p:nvPr/>
        </p:nvCxnSpPr>
        <p:spPr>
          <a:xfrm>
            <a:off x="4284805" y="3976247"/>
            <a:ext cx="0" cy="45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6822A1C-99C4-4D16-9E5A-49AB4C3A5327}"/>
              </a:ext>
            </a:extLst>
          </p:cNvPr>
          <p:cNvCxnSpPr/>
          <p:nvPr/>
        </p:nvCxnSpPr>
        <p:spPr>
          <a:xfrm flipV="1">
            <a:off x="4367933" y="3976247"/>
            <a:ext cx="0" cy="45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51E6341-C1F2-436C-B8F3-F979710799BB}"/>
              </a:ext>
            </a:extLst>
          </p:cNvPr>
          <p:cNvCxnSpPr>
            <a:cxnSpLocks/>
          </p:cNvCxnSpPr>
          <p:nvPr/>
        </p:nvCxnSpPr>
        <p:spPr>
          <a:xfrm flipV="1">
            <a:off x="4335608" y="4938560"/>
            <a:ext cx="0" cy="44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09BF57E-9559-4B46-9459-3042BD9F2CC7}"/>
              </a:ext>
            </a:extLst>
          </p:cNvPr>
          <p:cNvSpPr txBox="1"/>
          <p:nvPr/>
        </p:nvSpPr>
        <p:spPr>
          <a:xfrm>
            <a:off x="5360841" y="1903450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E8386EF-238E-42F4-9B11-98362D6A65D4}"/>
              </a:ext>
            </a:extLst>
          </p:cNvPr>
          <p:cNvSpPr txBox="1"/>
          <p:nvPr/>
        </p:nvSpPr>
        <p:spPr>
          <a:xfrm>
            <a:off x="5069896" y="2083063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78B2A46-E7D2-4EF5-9CE7-4E315A8EE540}"/>
              </a:ext>
            </a:extLst>
          </p:cNvPr>
          <p:cNvSpPr txBox="1"/>
          <p:nvPr/>
        </p:nvSpPr>
        <p:spPr>
          <a:xfrm>
            <a:off x="4746626" y="3008945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6EDB3AA-7292-4534-883D-5780FB841F35}"/>
              </a:ext>
            </a:extLst>
          </p:cNvPr>
          <p:cNvSpPr txBox="1"/>
          <p:nvPr/>
        </p:nvSpPr>
        <p:spPr>
          <a:xfrm>
            <a:off x="5097607" y="3057579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EA00DAA-594A-4499-B513-8F1EC1D14583}"/>
              </a:ext>
            </a:extLst>
          </p:cNvPr>
          <p:cNvSpPr txBox="1"/>
          <p:nvPr/>
        </p:nvSpPr>
        <p:spPr>
          <a:xfrm>
            <a:off x="3984625" y="3983175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0BFCA9-4FF8-4CF5-8EBF-6A651051977E}"/>
              </a:ext>
            </a:extLst>
          </p:cNvPr>
          <p:cNvSpPr txBox="1"/>
          <p:nvPr/>
        </p:nvSpPr>
        <p:spPr>
          <a:xfrm>
            <a:off x="4354080" y="3983175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5A5C5DD-4637-4475-8378-B5F2F107AF39}"/>
              </a:ext>
            </a:extLst>
          </p:cNvPr>
          <p:cNvSpPr txBox="1"/>
          <p:nvPr/>
        </p:nvSpPr>
        <p:spPr>
          <a:xfrm>
            <a:off x="4016951" y="4977586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6CA69AF-A9D6-4CCF-96D5-8B4BB9F999DC}"/>
              </a:ext>
            </a:extLst>
          </p:cNvPr>
          <p:cNvSpPr txBox="1"/>
          <p:nvPr/>
        </p:nvSpPr>
        <p:spPr>
          <a:xfrm>
            <a:off x="4298661" y="4977586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794F067-867E-4060-AFE5-1A840B30687F}"/>
              </a:ext>
            </a:extLst>
          </p:cNvPr>
          <p:cNvSpPr txBox="1"/>
          <p:nvPr/>
        </p:nvSpPr>
        <p:spPr>
          <a:xfrm>
            <a:off x="4340226" y="1992743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3BB5DBA-032F-4E4C-84A4-3F5C80331EC3}"/>
              </a:ext>
            </a:extLst>
          </p:cNvPr>
          <p:cNvSpPr txBox="1"/>
          <p:nvPr/>
        </p:nvSpPr>
        <p:spPr>
          <a:xfrm>
            <a:off x="4035427" y="1985815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13F2182-CCFB-45C1-A495-B67E0156F103}"/>
              </a:ext>
            </a:extLst>
          </p:cNvPr>
          <p:cNvSpPr txBox="1"/>
          <p:nvPr/>
        </p:nvSpPr>
        <p:spPr>
          <a:xfrm>
            <a:off x="3084079" y="2027152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DE91619-D5A8-47F7-B5FA-0804F03DA09E}"/>
              </a:ext>
            </a:extLst>
          </p:cNvPr>
          <p:cNvSpPr txBox="1"/>
          <p:nvPr/>
        </p:nvSpPr>
        <p:spPr>
          <a:xfrm>
            <a:off x="2742335" y="1896625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A40D765-3F8D-4999-AC13-7D866846B1B6}"/>
              </a:ext>
            </a:extLst>
          </p:cNvPr>
          <p:cNvSpPr txBox="1"/>
          <p:nvPr/>
        </p:nvSpPr>
        <p:spPr>
          <a:xfrm>
            <a:off x="4035427" y="3008372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0A61BEA-9177-4368-B509-4AEAE6CEE3D5}"/>
              </a:ext>
            </a:extLst>
          </p:cNvPr>
          <p:cNvSpPr txBox="1"/>
          <p:nvPr/>
        </p:nvSpPr>
        <p:spPr>
          <a:xfrm>
            <a:off x="4335608" y="3020862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3532F6-426C-4D1D-9B8A-CA060FD85449}"/>
              </a:ext>
            </a:extLst>
          </p:cNvPr>
          <p:cNvSpPr txBox="1"/>
          <p:nvPr/>
        </p:nvSpPr>
        <p:spPr>
          <a:xfrm>
            <a:off x="2931682" y="3098915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ECBBF38-93FC-4892-A2A1-BEC7DD01C36A}"/>
              </a:ext>
            </a:extLst>
          </p:cNvPr>
          <p:cNvSpPr txBox="1"/>
          <p:nvPr/>
        </p:nvSpPr>
        <p:spPr>
          <a:xfrm>
            <a:off x="3324224" y="2960312"/>
            <a:ext cx="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EA08160-684B-4F21-BC58-F4561219ECB5}"/>
              </a:ext>
            </a:extLst>
          </p:cNvPr>
          <p:cNvSpPr txBox="1"/>
          <p:nvPr/>
        </p:nvSpPr>
        <p:spPr>
          <a:xfrm>
            <a:off x="5633316" y="3193038"/>
            <a:ext cx="42856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HTTP Response</a:t>
            </a:r>
          </a:p>
          <a:p>
            <a:pPr marL="342900" indent="-342900">
              <a:buAutoNum type="arabicPlain"/>
            </a:pPr>
            <a:r>
              <a:rPr lang="en-US" altLang="zh-CN" dirty="0"/>
              <a:t>HTTP Request</a:t>
            </a:r>
          </a:p>
          <a:p>
            <a:pPr marL="342900" indent="-342900">
              <a:buAutoNum type="arabicPlain"/>
            </a:pPr>
            <a:r>
              <a:rPr lang="zh-CN" altLang="en-US" dirty="0"/>
              <a:t>查询过滤</a:t>
            </a:r>
            <a:r>
              <a:rPr lang="en-US" altLang="zh-CN" dirty="0"/>
              <a:t>;</a:t>
            </a:r>
            <a:r>
              <a:rPr lang="zh-CN" altLang="en-US" dirty="0"/>
              <a:t>查询任务</a:t>
            </a:r>
            <a:r>
              <a:rPr lang="en-US" altLang="zh-CN" dirty="0"/>
              <a:t>;</a:t>
            </a:r>
            <a:r>
              <a:rPr lang="zh-CN" altLang="en-US" dirty="0"/>
              <a:t>插入链接关系</a:t>
            </a:r>
            <a:r>
              <a:rPr lang="en-US" altLang="zh-CN" dirty="0"/>
              <a:t>;</a:t>
            </a:r>
            <a:r>
              <a:rPr lang="zh-CN" altLang="en-US" dirty="0"/>
              <a:t>插入任务</a:t>
            </a:r>
            <a:r>
              <a:rPr lang="en-US" altLang="zh-CN" dirty="0"/>
              <a:t>;</a:t>
            </a:r>
            <a:r>
              <a:rPr lang="zh-CN" altLang="en-US" dirty="0"/>
              <a:t>更新任务状态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返回查询结果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返回查询链接关系数据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查询链接关系数据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HTTP Response(</a:t>
            </a:r>
            <a:r>
              <a:rPr lang="zh-CN" altLang="en-US" dirty="0"/>
              <a:t>链接关系数据响应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/>
            </a:pPr>
            <a:r>
              <a:rPr lang="en-US" altLang="zh-CN" dirty="0"/>
              <a:t>HTTP Request(</a:t>
            </a:r>
            <a:r>
              <a:rPr lang="zh-CN" altLang="en-US" dirty="0"/>
              <a:t>链接关系数据请求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7027BD-0E33-45BB-861E-86E186437E3B}"/>
              </a:ext>
            </a:extLst>
          </p:cNvPr>
          <p:cNvSpPr txBox="1"/>
          <p:nvPr/>
        </p:nvSpPr>
        <p:spPr>
          <a:xfrm>
            <a:off x="1657349" y="1488783"/>
            <a:ext cx="1560657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数据流图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34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505556-15CA-4C96-8224-7C8DE35E930F}"/>
              </a:ext>
            </a:extLst>
          </p:cNvPr>
          <p:cNvSpPr txBox="1"/>
          <p:nvPr/>
        </p:nvSpPr>
        <p:spPr>
          <a:xfrm>
            <a:off x="602671" y="574265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关于测试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2D9206-A23B-4A15-BCD0-74EC57B2F794}"/>
              </a:ext>
            </a:extLst>
          </p:cNvPr>
          <p:cNvSpPr txBox="1"/>
          <p:nvPr/>
        </p:nvSpPr>
        <p:spPr>
          <a:xfrm>
            <a:off x="1533525" y="2122219"/>
            <a:ext cx="813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目前针对各部分的改进（包括本周增加的部分）都进行了测试需求分析，但是时间的关系没有给出汇总的测试需求分析文档，目前是四个独立的文件。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925507-CB12-434C-AD2D-908A2783B368}"/>
              </a:ext>
            </a:extLst>
          </p:cNvPr>
          <p:cNvSpPr txBox="1"/>
          <p:nvPr/>
        </p:nvSpPr>
        <p:spPr>
          <a:xfrm>
            <a:off x="1171575" y="3038547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测试说明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C9911A-B1D7-4613-BC60-77703B564CF3}"/>
              </a:ext>
            </a:extLst>
          </p:cNvPr>
          <p:cNvSpPr txBox="1"/>
          <p:nvPr/>
        </p:nvSpPr>
        <p:spPr>
          <a:xfrm>
            <a:off x="1181100" y="1577925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文档说明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6EA0F6-CC50-4EE2-8B26-0DF96095AEB0}"/>
              </a:ext>
            </a:extLst>
          </p:cNvPr>
          <p:cNvSpPr txBox="1"/>
          <p:nvPr/>
        </p:nvSpPr>
        <p:spPr>
          <a:xfrm>
            <a:off x="1733550" y="3677876"/>
            <a:ext cx="652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在三台机器上进行部署和测试。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Mongodb</a:t>
            </a:r>
            <a:r>
              <a:rPr lang="zh-CN" altLang="en-US" dirty="0"/>
              <a:t>分布式集群配置三个副本集</a:t>
            </a:r>
            <a:r>
              <a:rPr lang="en-US" altLang="zh-CN" dirty="0"/>
              <a:t>(</a:t>
            </a:r>
            <a:r>
              <a:rPr lang="zh-CN" altLang="en-US" dirty="0"/>
              <a:t>每个副本集三份备份</a:t>
            </a:r>
            <a:r>
              <a:rPr lang="en-US" altLang="zh-CN" dirty="0"/>
              <a:t>)</a:t>
            </a:r>
            <a:r>
              <a:rPr lang="zh-CN" altLang="en-US" dirty="0"/>
              <a:t>，三个元数据存储节点，两个路由查询节点。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使用针对北航计算机官网的爬虫用来测试。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406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505556-15CA-4C96-8224-7C8DE35E930F}"/>
              </a:ext>
            </a:extLst>
          </p:cNvPr>
          <p:cNvSpPr txBox="1"/>
          <p:nvPr/>
        </p:nvSpPr>
        <p:spPr>
          <a:xfrm>
            <a:off x="602671" y="574265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关于测试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7B4663-4D23-4F76-906D-55979A4C4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50" y="948735"/>
            <a:ext cx="5377826" cy="55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8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479</Words>
  <Application>Microsoft Office PowerPoint</Application>
  <PresentationFormat>宽屏</PresentationFormat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 w</dc:creator>
  <cp:lastModifiedBy>yf w</cp:lastModifiedBy>
  <cp:revision>24</cp:revision>
  <dcterms:created xsi:type="dcterms:W3CDTF">2017-05-17T08:14:56Z</dcterms:created>
  <dcterms:modified xsi:type="dcterms:W3CDTF">2017-05-19T06:18:10Z</dcterms:modified>
</cp:coreProperties>
</file>