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80" r:id="rId3"/>
    <p:sldId id="385" r:id="rId4"/>
    <p:sldId id="374" r:id="rId5"/>
    <p:sldId id="387" r:id="rId6"/>
    <p:sldId id="375" r:id="rId7"/>
    <p:sldId id="437" r:id="rId8"/>
    <p:sldId id="438" r:id="rId9"/>
    <p:sldId id="439" r:id="rId10"/>
    <p:sldId id="440" r:id="rId11"/>
    <p:sldId id="419" r:id="rId12"/>
    <p:sldId id="441" r:id="rId13"/>
    <p:sldId id="442" r:id="rId14"/>
    <p:sldId id="443" r:id="rId15"/>
    <p:sldId id="444" r:id="rId16"/>
    <p:sldId id="445" r:id="rId17"/>
    <p:sldId id="446" r:id="rId18"/>
    <p:sldId id="393" r:id="rId19"/>
    <p:sldId id="430" r:id="rId20"/>
    <p:sldId id="433" r:id="rId21"/>
    <p:sldId id="434" r:id="rId22"/>
    <p:sldId id="435" r:id="rId23"/>
    <p:sldId id="436" r:id="rId24"/>
    <p:sldId id="292" r:id="rId2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80589" autoAdjust="0"/>
  </p:normalViewPr>
  <p:slideViewPr>
    <p:cSldViewPr snapToGrid="0" snapToObjects="1">
      <p:cViewPr varScale="1">
        <p:scale>
          <a:sx n="92" d="100"/>
          <a:sy n="92" d="100"/>
        </p:scale>
        <p:origin x="954" y="78"/>
      </p:cViewPr>
      <p:guideLst>
        <p:guide orient="horz" pos="2102"/>
        <p:guide pos="3834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pPr/>
              <a:t>2017/6/16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4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5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4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4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7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7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35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6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70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6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3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0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/>
                <a:ea typeface="Segoe UI Light" panose="020B0502040204020203"/>
                <a:cs typeface="Segoe UI Light" panose="020B0502040204020203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本周工作总结报告</a:t>
            </a:r>
            <a:endParaRPr lang="zh-CN" altLang="zh-CN" sz="2000" dirty="0">
              <a:latin typeface="Times New Roman" panose="02020603050405020304" pitchFamily="18" charset="0"/>
              <a:ea typeface="SimSun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</a:t>
            </a:r>
            <a:r>
              <a:rPr lang="zh-CN" altLang="en-US" sz="1800" kern="0" dirty="0">
                <a:latin typeface="Segoe UI" panose="020B0502040204020203"/>
              </a:rPr>
              <a:t>：郭炜锋、胡勇</a:t>
            </a: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、武丁泽宇、王益飞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098">
        <p:circle/>
      </p:transition>
    </mc:Choice>
    <mc:Fallback xmlns="">
      <p:transition spd="slow" advTm="609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配置管理总结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2976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配置管理总结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1162879" y="1627908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输出的相关文档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979C00-407F-49DC-8A25-87E78647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79" y="2115879"/>
            <a:ext cx="10140708" cy="8870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FD323E-70A6-4C4C-BE07-C1C6A883EB21}"/>
              </a:ext>
            </a:extLst>
          </p:cNvPr>
          <p:cNvSpPr/>
          <p:nvPr/>
        </p:nvSpPr>
        <p:spPr>
          <a:xfrm>
            <a:off x="1162879" y="3573337"/>
            <a:ext cx="9849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Github</a:t>
            </a:r>
            <a:r>
              <a:rPr lang="en-US" altLang="zh-CN" sz="1600" dirty="0"/>
              <a:t> commit</a:t>
            </a:r>
            <a:r>
              <a:rPr lang="zh-CN" altLang="en-US" sz="1600" dirty="0"/>
              <a:t>统计：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小组一共在</a:t>
            </a:r>
            <a:r>
              <a:rPr lang="en-US" altLang="zh-CN" sz="1600" dirty="0"/>
              <a:t>GitHub</a:t>
            </a:r>
            <a:r>
              <a:rPr lang="zh-CN" altLang="en-US" sz="1600" dirty="0"/>
              <a:t>上有</a:t>
            </a:r>
            <a:r>
              <a:rPr lang="en-US" altLang="zh-CN" sz="1600" dirty="0"/>
              <a:t>252</a:t>
            </a:r>
            <a:r>
              <a:rPr lang="zh-CN" altLang="en-US" sz="1600" dirty="0"/>
              <a:t>次</a:t>
            </a:r>
            <a:r>
              <a:rPr lang="en-US" altLang="zh-CN" sz="16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7711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会议记录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EF1412-370F-4697-AC02-836079C9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22" y="1586143"/>
            <a:ext cx="5794369" cy="452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工作日志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E97A75-3611-4B75-9C67-0D0E2F24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22" y="1796788"/>
            <a:ext cx="4723809" cy="4380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AC383F-3DF4-4B3F-98AA-5A0EA23AC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222" y="2224492"/>
            <a:ext cx="4742857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问题清单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C73A48-97BC-458E-834C-F881D5EC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79" y="1885616"/>
            <a:ext cx="4819048" cy="2780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06090F-E0AD-4DF6-9F41-90DC936B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225" y="695139"/>
            <a:ext cx="4790476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项目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ppt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765E2F-660F-4BA6-9967-3CCAFAB9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16" y="2332453"/>
            <a:ext cx="6872191" cy="296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项目提交文档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4B7C76-E4E3-4806-B6FA-D762A63B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96" y="1858310"/>
            <a:ext cx="4790476" cy="11047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710441-5AB8-4DA7-B907-311C5B89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956" y="2852056"/>
            <a:ext cx="5019048" cy="29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27BF68-CCCE-4BD5-8CBB-BFE00EE53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04" y="1858310"/>
            <a:ext cx="478095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B</a:t>
            </a:r>
            <a:r>
              <a:rPr kumimoji="1" lang="zh-CN" altLang="en-US" dirty="0">
                <a:sym typeface="+mn-ea"/>
              </a:rPr>
              <a:t>组相关的测试用例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测试结果输出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参见实验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目录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7F9B30-D191-4203-8C16-2841C87D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871" y="2615926"/>
            <a:ext cx="5953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测试部分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——1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89F0D4-3576-401E-A171-9A32095B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18" y="2506135"/>
            <a:ext cx="6929463" cy="23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本周工作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112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测试部分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——2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483B27-DE69-4C41-AE32-32CFD09B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079" y="1801118"/>
            <a:ext cx="7104849" cy="356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测试部分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——3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27908"/>
            <a:ext cx="9849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对</a:t>
            </a:r>
            <a:r>
              <a:rPr lang="en-US" altLang="zh-CN" sz="1600" dirty="0"/>
              <a:t>IOC</a:t>
            </a:r>
            <a:r>
              <a:rPr lang="zh-CN" altLang="en-US" sz="1600" dirty="0"/>
              <a:t>模块的测试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扫描注解后初始化的对象与预期相同。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空路径提示错误。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IOC</a:t>
            </a:r>
            <a:r>
              <a:rPr lang="zh-CN" altLang="en-US" sz="1600" dirty="0"/>
              <a:t>容器能够向指定的对象中注入依赖的值。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1984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测试结果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27908"/>
            <a:ext cx="98496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首先，由于不太熟悉</a:t>
            </a:r>
            <a:r>
              <a:rPr lang="en-US" altLang="zh-CN" sz="1600" dirty="0"/>
              <a:t>Blade</a:t>
            </a:r>
            <a:r>
              <a:rPr lang="zh-CN" altLang="en-US" sz="1600" dirty="0"/>
              <a:t>框架，在</a:t>
            </a:r>
            <a:r>
              <a:rPr lang="en-US" altLang="zh-CN" sz="1600" dirty="0"/>
              <a:t>b</a:t>
            </a:r>
            <a:r>
              <a:rPr lang="zh-CN" altLang="en-US" sz="1600" dirty="0"/>
              <a:t>组的测试环境进行测试</a:t>
            </a:r>
            <a:endParaRPr lang="en-US" altLang="zh-CN" sz="1600" dirty="0"/>
          </a:p>
          <a:p>
            <a:r>
              <a:rPr lang="zh-CN" altLang="en-US" sz="1600" dirty="0"/>
              <a:t>其次，在测试过程中，导致测试不太全面，有些问题没有测试出来。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上文所涉及的三部分的测试均通过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不足</a:t>
            </a:r>
            <a:r>
              <a:rPr lang="en-US" altLang="zh-CN" sz="1600" dirty="0"/>
              <a:t>/</a:t>
            </a:r>
            <a:r>
              <a:rPr lang="zh-CN" altLang="en-US" sz="1600" dirty="0"/>
              <a:t>问题：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对于</a:t>
            </a:r>
            <a:r>
              <a:rPr lang="en-US" altLang="zh-CN" sz="1600" dirty="0" err="1"/>
              <a:t>createUniqueFileName</a:t>
            </a:r>
            <a:r>
              <a:rPr lang="en-US" altLang="zh-CN" sz="1600" dirty="0"/>
              <a:t>()</a:t>
            </a:r>
            <a:r>
              <a:rPr lang="zh-CN" altLang="en-US" sz="1600" dirty="0"/>
              <a:t>的测试中，没有后缀名的文件在现实中是存在的，在查看源代码后发现，该方法根据查找最后一个“</a:t>
            </a:r>
            <a:r>
              <a:rPr lang="en-US" altLang="zh-CN" sz="1600" dirty="0"/>
              <a:t>.”</a:t>
            </a:r>
            <a:r>
              <a:rPr lang="zh-CN" altLang="en-US" sz="1600" dirty="0"/>
              <a:t>来进行分割，从而生成一个唯一的文件名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对于</a:t>
            </a:r>
            <a:r>
              <a:rPr lang="en-US" altLang="zh-CN" sz="1600" dirty="0" err="1"/>
              <a:t>createUniqueFileName</a:t>
            </a:r>
            <a:r>
              <a:rPr lang="en-US" altLang="zh-CN" sz="1600" dirty="0"/>
              <a:t>()</a:t>
            </a:r>
            <a:r>
              <a:rPr lang="zh-CN" altLang="en-US" sz="1600" dirty="0"/>
              <a:t>的测试中，没有对空文件名进行</a:t>
            </a:r>
            <a:r>
              <a:rPr lang="en-US" altLang="zh-CN" sz="1600" dirty="0"/>
              <a:t>try…catch</a:t>
            </a:r>
            <a:r>
              <a:rPr lang="zh-CN" altLang="en-US" sz="1600" dirty="0"/>
              <a:t>的异常检测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758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7  ++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8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：软件进度计划与控制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：配置管理总结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：工作量估计与统计分析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整理总结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8060402020202020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成果请参见，实验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6-8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目录文档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软件进度计划与控制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项目计划安排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相关输出文档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0BBE31-5D55-4161-9720-9A258F0D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79" y="2327606"/>
            <a:ext cx="5571429" cy="6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综述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相关工具：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Microsoft Project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分工协作：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王益飞：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Mpp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文件的更新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郭炜峰：工作日志更新、课堂问题记录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武丁泽宇：文档编写、追踪维护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胡勇：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PPT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编写，课堂汇报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Mpp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文档分析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实际时间花费与计划基线时间：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在软件项目计划、软件需求分析、软件需求评审、软件需求复评审花费时间  </a:t>
            </a: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大致等于 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基线时间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实验软件产品改进与展示和软件测试复评审两个实验实际完成时间  </a:t>
            </a: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小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于  基线时间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对于软件测试分析和软件测试评审两个实验，实际完成时间  </a:t>
            </a:r>
            <a:r>
              <a:rPr lang="zh-CN" altLang="en-US" sz="16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大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于  基线时间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时间总花费统计：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项目目前实际花费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709.37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小时，还剩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85.47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小时工作尚未完成，目前完成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89%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。假设剩余未完成工作内容都能够按照计划完成，则项目共花费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794.84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小时。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179878-76A1-4DB2-8B89-786C4D25D0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13597" y="4645130"/>
            <a:ext cx="2298960" cy="20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图表展示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163FD5-756D-4BB5-B43D-D5CCF9252E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7739" y="1435937"/>
            <a:ext cx="3812419" cy="45700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966B8C-4A86-4980-9F9C-134B9D6227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6422" y="3572733"/>
            <a:ext cx="5073088" cy="3050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B417EC-64BE-4097-8409-F39BAB296E1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16776" y="525682"/>
            <a:ext cx="4729997" cy="29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分析结论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AutoNum type="arabicPlain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本组实验时间与往年组相近，各成员时间相持平，说明项目分配公平合理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AutoNum type="arabicPlain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整体规划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每周工作日志汇报的制度是合理的，项目进度有事有所延后，但没有过度拖延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AutoNum type="arabicPlain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部分计划不充分，折线图跃进明显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AutoNum type="arabicPlain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认为每周工作日志基本反映实际工作任务，但无法完全精细反映具体的任务量大小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519</Words>
  <Application>Microsoft Office PowerPoint</Application>
  <PresentationFormat>宽屏</PresentationFormat>
  <Paragraphs>96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华文细黑</vt:lpstr>
      <vt:lpstr>SimSun</vt:lpstr>
      <vt:lpstr>SimSun</vt:lpstr>
      <vt:lpstr>微软雅黑</vt:lpstr>
      <vt:lpstr>Arial</vt:lpstr>
      <vt:lpstr>Century Gothic</vt:lpstr>
      <vt:lpstr>Segoe UI</vt:lpstr>
      <vt:lpstr>Segoe UI Light</vt:lpstr>
      <vt:lpstr>Times New Roman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Jubo Ge</cp:lastModifiedBy>
  <cp:revision>260</cp:revision>
  <dcterms:created xsi:type="dcterms:W3CDTF">2017-05-12T08:19:48Z</dcterms:created>
  <dcterms:modified xsi:type="dcterms:W3CDTF">2017-06-16T09:52:01Z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