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80" r:id="rId3"/>
    <p:sldId id="293" r:id="rId4"/>
    <p:sldId id="282" r:id="rId5"/>
    <p:sldId id="326" r:id="rId6"/>
    <p:sldId id="324" r:id="rId7"/>
    <p:sldId id="284" r:id="rId8"/>
    <p:sldId id="337" r:id="rId9"/>
    <p:sldId id="335" r:id="rId10"/>
    <p:sldId id="336" r:id="rId11"/>
    <p:sldId id="321" r:id="rId12"/>
    <p:sldId id="334" r:id="rId13"/>
    <p:sldId id="333" r:id="rId14"/>
    <p:sldId id="320" r:id="rId15"/>
    <p:sldId id="318" r:id="rId16"/>
    <p:sldId id="332" r:id="rId17"/>
    <p:sldId id="323" r:id="rId18"/>
    <p:sldId id="338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80589" autoAdjust="0"/>
  </p:normalViewPr>
  <p:slideViewPr>
    <p:cSldViewPr snapToGrid="0" snapToObjects="1">
      <p:cViewPr varScale="1">
        <p:scale>
          <a:sx n="92" d="100"/>
          <a:sy n="92" d="100"/>
        </p:scale>
        <p:origin x="954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70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3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0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与上述工作相比，我们利用已有的算法，采用机器学习方法，在模型上进行改进，除了准确率外，将时间作为衡量模型的指标之一，我们的二级模型可以在时间与准确率维持一个平衡，节省了时间开销，同时能够更好适应大数据和实时监测的需要。并且采用了更新更好的数据集，异常样本和攻击种类多，实验的可靠性更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与上述工作相比，我们利用已有的算法，采用机器学习方法，在模型上进行改进，除了准确率外，将时间作为衡量模型的指标之一，我们的二级模型可以在时间与准确率维持一个平衡，节省了时间开销，同时能够更好适应大数据和实时监测的需要。并且采用了更新更好的数据集，异常样本和攻击种类多，实验的可靠性更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4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0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8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软件需求分析报告</a:t>
            </a:r>
            <a:r>
              <a:rPr lang="en-US" altLang="zh-CN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二</a:t>
            </a:r>
            <a:r>
              <a:rPr lang="en-US" altLang="zh-CN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报告人：郭炜峰、武丁泽宇、王益飞、胡勇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用例图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2" y="0"/>
            <a:ext cx="10853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简要说明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在实际环境中，开发者和使用者的身份一般重叠，但划分为两类，使得用例图更清晰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更多复杂的业务逻辑，将在日后的实验中， 通过类图、甘特图、流程图等更直观的形式表现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定义数据流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数据流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中的数据流由执行引擎控制，其过程如下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引擎打开一个网站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(open a domain)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，找到处理该网站的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并向该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请求第一个要爬取的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URL(s)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引擎从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中获取到第一个要爬取的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并在调度器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(Scheduler)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以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Request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调度。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引擎向调度器请求下一个要爬取的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调度器返回下一个要爬取的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给引擎，引擎将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通过下载中间件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请求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(request)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方向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转发给下载器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(Downloader)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一旦页面下载完毕，下载器生成一个该页面的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Response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，并将其通过下载中间件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返回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(response)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方向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发送给引擎。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引擎从下载器中接收到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Response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并通过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中间件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输入方向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发送给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处理。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处理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Response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并返回爬取到的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Item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跟进的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新的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Request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给引擎。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引擎将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返回的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爬取到的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Item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给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Item Pipeline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，将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返回的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)Request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给调度器。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从第二步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重复直到调度器中没有更多地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request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，引擎关闭该网站。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运行时环境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7673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3"/>
          <a:srcRect l="48897"/>
          <a:stretch>
            <a:fillRect/>
          </a:stretch>
        </p:blipFill>
        <p:spPr>
          <a:xfrm>
            <a:off x="0" y="356350"/>
            <a:ext cx="3137336" cy="6145301"/>
          </a:xfrm>
          <a:prstGeom prst="rect">
            <a:avLst/>
          </a:prstGeom>
        </p:spPr>
      </p:pic>
      <p:grpSp>
        <p:nvGrpSpPr>
          <p:cNvPr id="81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8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3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4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5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90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1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92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6326009" y="322289"/>
            <a:ext cx="55766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用于</a:t>
            </a:r>
            <a:r>
              <a:rPr lang="zh-CN" altLang="en-US" sz="15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开发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爬虫的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PC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机或网络服务器</a:t>
            </a:r>
            <a:endParaRPr lang="en-US" altLang="zh-CN" sz="15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内存：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256MB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以上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硬盘：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10G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以上</a:t>
            </a:r>
            <a:endParaRPr lang="en-US" altLang="zh-CN" sz="15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显示器分辨率：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800 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*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 600</a:t>
            </a:r>
            <a:endParaRPr lang="zh-CN" altLang="en-US" sz="1500" dirty="0"/>
          </a:p>
          <a:p>
            <a:pPr>
              <a:lnSpc>
                <a:spcPct val="130000"/>
              </a:lnSpc>
              <a:defRPr/>
            </a:pPr>
            <a:endParaRPr lang="zh-CN" altLang="en-US" sz="1500" kern="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7" name="组 156"/>
          <p:cNvGrpSpPr/>
          <p:nvPr/>
        </p:nvGrpSpPr>
        <p:grpSpPr>
          <a:xfrm>
            <a:off x="4568829" y="438589"/>
            <a:ext cx="1511130" cy="582347"/>
            <a:chOff x="4568825" y="438589"/>
            <a:chExt cx="2300757" cy="509896"/>
          </a:xfrm>
        </p:grpSpPr>
        <p:grpSp>
          <p:nvGrpSpPr>
            <p:cNvPr id="98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677732" y="513965"/>
              <a:ext cx="1218366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设备</a:t>
              </a:r>
              <a:endParaRPr lang="en-US" altLang="zh-CN" sz="2400" kern="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6326009" y="1427255"/>
            <a:ext cx="55766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Python 2.7/3.0+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Windows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500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500" dirty="0" err="1">
                <a:latin typeface="+mn-ea"/>
                <a:cs typeface="Times New Roman" panose="02020603050405020304" pitchFamily="18" charset="0"/>
              </a:rPr>
              <a:t>MacOs</a:t>
            </a:r>
            <a:r>
              <a:rPr lang="zh-CN" altLang="en-US" sz="1500" dirty="0">
                <a:latin typeface="+mn-ea"/>
                <a:cs typeface="Times New Roman" panose="02020603050405020304" pitchFamily="18" charset="0"/>
              </a:rPr>
              <a:t>等平台</a:t>
            </a:r>
          </a:p>
        </p:txBody>
      </p:sp>
      <p:grpSp>
        <p:nvGrpSpPr>
          <p:cNvPr id="158" name="组 157"/>
          <p:cNvGrpSpPr/>
          <p:nvPr/>
        </p:nvGrpSpPr>
        <p:grpSpPr>
          <a:xfrm>
            <a:off x="4568829" y="1526424"/>
            <a:ext cx="1511130" cy="582347"/>
            <a:chOff x="4568825" y="1526425"/>
            <a:chExt cx="2300757" cy="509896"/>
          </a:xfrm>
        </p:grpSpPr>
        <p:grpSp>
          <p:nvGrpSpPr>
            <p:cNvPr id="107" name="组合 80"/>
            <p:cNvGrpSpPr/>
            <p:nvPr/>
          </p:nvGrpSpPr>
          <p:grpSpPr>
            <a:xfrm>
              <a:off x="4568825" y="1526425"/>
              <a:ext cx="2300757" cy="509896"/>
              <a:chOff x="888096" y="1000203"/>
              <a:chExt cx="4259825" cy="944066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4677732" y="1601801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支持软件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6326009" y="2532627"/>
            <a:ext cx="557669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无</a:t>
            </a:r>
          </a:p>
        </p:txBody>
      </p:sp>
      <p:grpSp>
        <p:nvGrpSpPr>
          <p:cNvPr id="159" name="组 158"/>
          <p:cNvGrpSpPr/>
          <p:nvPr/>
        </p:nvGrpSpPr>
        <p:grpSpPr>
          <a:xfrm>
            <a:off x="4568829" y="2631797"/>
            <a:ext cx="1511130" cy="582347"/>
            <a:chOff x="4568825" y="2631798"/>
            <a:chExt cx="2300757" cy="509896"/>
          </a:xfrm>
        </p:grpSpPr>
        <p:grpSp>
          <p:nvGrpSpPr>
            <p:cNvPr id="116" name="组合 89"/>
            <p:cNvGrpSpPr/>
            <p:nvPr/>
          </p:nvGrpSpPr>
          <p:grpSpPr>
            <a:xfrm>
              <a:off x="4568825" y="2631798"/>
              <a:ext cx="2300757" cy="509896"/>
              <a:chOff x="888096" y="1000203"/>
              <a:chExt cx="4259825" cy="94406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4677732" y="2707174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硬件接口</a:t>
              </a:r>
            </a:p>
          </p:txBody>
        </p:sp>
      </p:grpSp>
      <p:sp>
        <p:nvSpPr>
          <p:cNvPr id="124" name="矩形 123"/>
          <p:cNvSpPr/>
          <p:nvPr/>
        </p:nvSpPr>
        <p:spPr>
          <a:xfrm>
            <a:off x="6357005" y="3706077"/>
            <a:ext cx="557669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一些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类库与调用方法</a:t>
            </a:r>
          </a:p>
        </p:txBody>
      </p:sp>
      <p:grpSp>
        <p:nvGrpSpPr>
          <p:cNvPr id="160" name="组 159"/>
          <p:cNvGrpSpPr/>
          <p:nvPr/>
        </p:nvGrpSpPr>
        <p:grpSpPr>
          <a:xfrm>
            <a:off x="4568829" y="3727756"/>
            <a:ext cx="1511130" cy="582347"/>
            <a:chOff x="4568825" y="3727758"/>
            <a:chExt cx="2300757" cy="509896"/>
          </a:xfrm>
        </p:grpSpPr>
        <p:grpSp>
          <p:nvGrpSpPr>
            <p:cNvPr id="125" name="组合 98"/>
            <p:cNvGrpSpPr/>
            <p:nvPr/>
          </p:nvGrpSpPr>
          <p:grpSpPr>
            <a:xfrm>
              <a:off x="4568825" y="3727758"/>
              <a:ext cx="2300757" cy="509896"/>
              <a:chOff x="888096" y="1000203"/>
              <a:chExt cx="4259825" cy="94406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4677732" y="3803134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软件接口</a:t>
              </a:r>
            </a:p>
          </p:txBody>
        </p:sp>
      </p:grpSp>
      <p:sp>
        <p:nvSpPr>
          <p:cNvPr id="133" name="矩形 132"/>
          <p:cNvSpPr/>
          <p:nvPr/>
        </p:nvSpPr>
        <p:spPr>
          <a:xfrm>
            <a:off x="6372503" y="4809203"/>
            <a:ext cx="557669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协议栈，包括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TCP/IP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协议、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协议等</a:t>
            </a:r>
          </a:p>
        </p:txBody>
      </p:sp>
      <p:grpSp>
        <p:nvGrpSpPr>
          <p:cNvPr id="161" name="组 160"/>
          <p:cNvGrpSpPr/>
          <p:nvPr/>
        </p:nvGrpSpPr>
        <p:grpSpPr>
          <a:xfrm>
            <a:off x="4568829" y="4815384"/>
            <a:ext cx="1511130" cy="582347"/>
            <a:chOff x="4568825" y="4815386"/>
            <a:chExt cx="2300757" cy="509896"/>
          </a:xfrm>
        </p:grpSpPr>
        <p:grpSp>
          <p:nvGrpSpPr>
            <p:cNvPr id="134" name="组合 107"/>
            <p:cNvGrpSpPr/>
            <p:nvPr/>
          </p:nvGrpSpPr>
          <p:grpSpPr>
            <a:xfrm>
              <a:off x="4568825" y="4815386"/>
              <a:ext cx="2300757" cy="509896"/>
              <a:chOff x="888096" y="1000203"/>
              <a:chExt cx="4259825" cy="94406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35" name="矩形 134"/>
            <p:cNvSpPr/>
            <p:nvPr/>
          </p:nvSpPr>
          <p:spPr>
            <a:xfrm>
              <a:off x="4677732" y="4890762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Segoe UI" panose="020B0502040204020203"/>
                  <a:ea typeface="微软雅黑" panose="020B0503020204020204" charset="-122"/>
                </a:rPr>
                <a:t>通信接口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6372503" y="5509072"/>
            <a:ext cx="557669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命令行工具：通过</a:t>
            </a:r>
            <a:r>
              <a:rPr lang="en-US" altLang="zh-CN" sz="1500" kern="0" dirty="0" err="1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命令行工具进行控制</a:t>
            </a:r>
            <a:endParaRPr lang="en-US" altLang="zh-CN" sz="15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500" kern="0" dirty="0" err="1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一个交互终端，提供在未启动 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spider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的情况下尝试及调试爬取代码</a:t>
            </a:r>
            <a:endParaRPr lang="en-US" altLang="zh-CN" sz="15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telnet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终端：以供检查和控制 </a:t>
            </a:r>
            <a:r>
              <a:rPr lang="en-US" altLang="zh-CN" sz="1500" kern="0" dirty="0" err="1">
                <a:latin typeface="微软雅黑" panose="020B0503020204020204" charset="-122"/>
                <a:ea typeface="微软雅黑" panose="020B0503020204020204" charset="-122"/>
              </a:rPr>
              <a:t>Scrapy</a:t>
            </a:r>
            <a:r>
              <a:rPr lang="en-US" altLang="zh-CN" sz="1500" kern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500" kern="0" dirty="0">
                <a:latin typeface="微软雅黑" panose="020B0503020204020204" charset="-122"/>
                <a:ea typeface="微软雅黑" panose="020B0503020204020204" charset="-122"/>
              </a:rPr>
              <a:t>运行的进程。</a:t>
            </a:r>
          </a:p>
        </p:txBody>
      </p:sp>
      <p:grpSp>
        <p:nvGrpSpPr>
          <p:cNvPr id="162" name="组 161"/>
          <p:cNvGrpSpPr/>
          <p:nvPr/>
        </p:nvGrpSpPr>
        <p:grpSpPr>
          <a:xfrm>
            <a:off x="4568829" y="5895219"/>
            <a:ext cx="1511130" cy="582347"/>
            <a:chOff x="4568825" y="5895223"/>
            <a:chExt cx="2300757" cy="509896"/>
          </a:xfrm>
        </p:grpSpPr>
        <p:grpSp>
          <p:nvGrpSpPr>
            <p:cNvPr id="143" name="组合 116"/>
            <p:cNvGrpSpPr/>
            <p:nvPr/>
          </p:nvGrpSpPr>
          <p:grpSpPr>
            <a:xfrm>
              <a:off x="4568825" y="5895223"/>
              <a:ext cx="2300757" cy="509896"/>
              <a:chOff x="888096" y="1000203"/>
              <a:chExt cx="4259825" cy="944066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4677732" y="5970599"/>
              <a:ext cx="2155571" cy="40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kern="0" dirty="0">
                  <a:solidFill>
                    <a:srgbClr val="FF0000"/>
                  </a:solidFill>
                  <a:latin typeface="Segoe UI" panose="020B0502040204020203"/>
                  <a:ea typeface="微软雅黑" panose="020B0503020204020204" charset="-122"/>
                </a:rPr>
                <a:t>用户接口</a:t>
              </a:r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4007127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1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2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3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4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5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6</a:t>
            </a:r>
            <a:endParaRPr lang="zh-CN" altLang="en-US" sz="28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4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6" grpId="0"/>
      <p:bldP spid="115" grpId="0"/>
      <p:bldP spid="124" grpId="0"/>
      <p:bldP spid="133" grpId="0"/>
      <p:bldP spid="142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用户接口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开发时：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创建开发目录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引入必要的依赖和库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提供对应的接口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使用时：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控制爬虫的启动、停止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设置运行时环境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3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801979" y="1518922"/>
            <a:ext cx="4588044" cy="888855"/>
          </a:xfrm>
        </p:spPr>
        <p:txBody>
          <a:bodyPr/>
          <a:lstStyle/>
          <a:p>
            <a:r>
              <a:rPr kumimoji="1" lang="zh-CN" altLang="en-US" sz="6600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801979" y="2407774"/>
            <a:ext cx="4588044" cy="401052"/>
          </a:xfrm>
        </p:spPr>
        <p:txBody>
          <a:bodyPr/>
          <a:lstStyle/>
          <a:p>
            <a:r>
              <a:rPr kumimoji="1" lang="en-US" altLang="zh-CN" sz="2400" dirty="0"/>
              <a:t>CONTENTS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522186" y="4074560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功能需求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22185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ONE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72183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定义数据流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372183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TWO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222179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用例图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222179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THREE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922174" y="4074560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运行时环境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918147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FIVE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72177" y="4073187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定义数据流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072177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FOUR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2498" y="4922011"/>
            <a:ext cx="1083719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051" y="4922011"/>
            <a:ext cx="1083719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3600" y="4922011"/>
            <a:ext cx="1083719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85975" y="4922011"/>
            <a:ext cx="1083719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48348" y="4922011"/>
            <a:ext cx="1083719" cy="6075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8">
        <p:fade/>
      </p:transition>
    </mc:Choice>
    <mc:Fallback xmlns="">
      <p:transition spd="med" advTm="270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功能需求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功能需求（一）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提供爬虫引擎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引擎负责控制数据流在系统中所有组件中流动，并在相应动作发生时触发事件。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提供调度器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调度器从引擎接受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request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并将他们入队，以便之后引擎请求他们时提供给引擎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提供下载器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下载器负责获取页面数据并提供给引擎，而后提供给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提供处理器（选择器）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从抓取到的网页中（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HTML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源码）提取数据。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提供日志功能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使用 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Python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的内置日志记录系统进行事件日志记录。 日志记录可以立即使用，并且可以在记录设置中列出的 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设置在某种程度上进行配置。 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功能需求（二）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扩展机制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除去系统自身提供的功能，还允许开发者自由扩展更多的功能、组件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设置功能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在运行时，使得用户拥有选择运行模式的自由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异常处理功能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当系统出现故障，能有拥有良好的应急处理机制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各类中间件等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架构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scrapy-chs.readthedocs.io/zh_CN/0.24/_images/scrapy_architecture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1" descr="scrapy_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48" y="491117"/>
            <a:ext cx="7898303" cy="557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95269"/>
      </p:ext>
    </p:extLst>
  </p:cSld>
  <p:clrMapOvr>
    <a:masterClrMapping/>
  </p:clrMapOvr>
  <p:transition spd="med" advTm="1267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核心组件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引擎负责控制数据流在系统中所有组件中流动，并在相应动作发生时触发事件。 详细内容查看下面的数据流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Flow)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(Scheduler)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调度器从引擎接受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并将他们入队，以便之后引擎请求他们时提供给引擎。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(Downloader)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下载器负责获取页面数据并提供给引擎，而后提供给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Spiders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用户编写用于分析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并提取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item(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即获取到的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或额外跟进的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的类。 每个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负责处理一个特定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或一些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网站。 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Pipeline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Pipeline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负责处理被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提取出来的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。典型的处理有清理、 验证及持久化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例如存取到数据库中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中间件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下载器中间件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(Downloader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下载器中间件是在引擎及下载器之间的特定钩子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(specific hook)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，处理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传递给引擎的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其提供了一个简便的机制，通过插入自定义代码来扩展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功能。更多内容请看 下载器中间件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(Downloader Middleware)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中间件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(Spider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中间件是在引擎及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之间的特定钩子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(specific hook)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，处理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(response)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和输出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(items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requests)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其提供了一个简便的机制，通过插入自定义代码来扩展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功能。更多内容请看 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中间件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(Middleware)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1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1165</Words>
  <Application>Microsoft Office PowerPoint</Application>
  <PresentationFormat>宽屏</PresentationFormat>
  <Paragraphs>124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华文细黑</vt:lpstr>
      <vt:lpstr>宋体</vt:lpstr>
      <vt:lpstr>微软雅黑</vt:lpstr>
      <vt:lpstr>Arial</vt:lpstr>
      <vt:lpstr>Century Gothic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172</cp:revision>
  <dcterms:created xsi:type="dcterms:W3CDTF">2015-08-18T02:51:00Z</dcterms:created>
  <dcterms:modified xsi:type="dcterms:W3CDTF">2017-03-31T08:57:57Z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