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23"/>
  </p:notesMasterIdLst>
  <p:sldIdLst>
    <p:sldId id="256" r:id="rId2"/>
    <p:sldId id="321" r:id="rId3"/>
    <p:sldId id="326" r:id="rId4"/>
    <p:sldId id="297" r:id="rId5"/>
    <p:sldId id="318" r:id="rId6"/>
    <p:sldId id="320" r:id="rId7"/>
    <p:sldId id="325" r:id="rId8"/>
    <p:sldId id="322" r:id="rId9"/>
    <p:sldId id="323" r:id="rId10"/>
    <p:sldId id="345" r:id="rId11"/>
    <p:sldId id="336" r:id="rId12"/>
    <p:sldId id="337" r:id="rId13"/>
    <p:sldId id="338" r:id="rId14"/>
    <p:sldId id="327" r:id="rId15"/>
    <p:sldId id="346" r:id="rId16"/>
    <p:sldId id="328" r:id="rId17"/>
    <p:sldId id="329" r:id="rId18"/>
    <p:sldId id="341" r:id="rId19"/>
    <p:sldId id="342" r:id="rId20"/>
    <p:sldId id="344" r:id="rId21"/>
    <p:sldId id="3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3632" autoAdjust="0"/>
  </p:normalViewPr>
  <p:slideViewPr>
    <p:cSldViewPr snapToGrid="0" snapToObjects="1">
      <p:cViewPr varScale="1">
        <p:scale>
          <a:sx n="92" d="100"/>
          <a:sy n="92" d="100"/>
        </p:scale>
        <p:origin x="96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41E5D-2223-A74D-A5D1-6D82D9F7221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EE6FA-082D-3844-AAD0-FC8E6D86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EE6FA-082D-3844-AAD0-FC8E6D867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300163"/>
            <a:ext cx="8572500" cy="230028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实验</a:t>
            </a:r>
            <a:r>
              <a:rPr lang="en-US" altLang="zh-CN" sz="4400" dirty="0"/>
              <a:t>6-8</a:t>
            </a:r>
            <a:r>
              <a:rPr lang="zh-CN" altLang="en-US" sz="4400" dirty="0"/>
              <a:t>分析总结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dirty="0">
                <a:latin typeface="Heiti SC Light" charset="-122"/>
                <a:ea typeface="Heiti SC Light" charset="-122"/>
                <a:cs typeface="Heiti SC Light" charset="-122"/>
              </a:rPr>
              <a:t>17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-D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组</a:t>
            </a:r>
            <a:endParaRPr 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32" y="352695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配置管理分析报告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8E8596-92A8-4920-8644-BC37A9CB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0" y="1205345"/>
            <a:ext cx="4366235" cy="53450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4D87C1-733C-40D7-A3BE-F24375A58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795" y="1192280"/>
            <a:ext cx="4379205" cy="53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3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32" y="352695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配置管理分析报告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2EDAAB-63FF-4872-80D4-D3D202A7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9" y="1209940"/>
            <a:ext cx="6791325" cy="3648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F3F21C-EE04-409C-8077-80E9336C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449" y="1209940"/>
            <a:ext cx="5438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32" y="352695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配置管理分析报告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E9F8EA-136B-406B-8F23-C10F40EE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22" y="937470"/>
            <a:ext cx="65436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8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32" y="352695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配置管理分析报告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2FA215-5516-472E-A3B3-DF0D89A7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2" y="1258886"/>
            <a:ext cx="5830974" cy="52458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23E668-D6B7-4011-839F-FB525FD6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853" y="2577624"/>
            <a:ext cx="22479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1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81942" y="2129247"/>
            <a:ext cx="538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统计分析总结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379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04F7754-EDD7-4CF8-93EB-3D75BFEF1190}"/>
              </a:ext>
            </a:extLst>
          </p:cNvPr>
          <p:cNvSpPr txBox="1"/>
          <p:nvPr/>
        </p:nvSpPr>
        <p:spPr>
          <a:xfrm>
            <a:off x="501832" y="352695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计划分工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F8CF997-A142-4BF7-9F90-8BCD6329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75114"/>
              </p:ext>
            </p:extLst>
          </p:nvPr>
        </p:nvGraphicFramePr>
        <p:xfrm>
          <a:off x="648393" y="1088968"/>
          <a:ext cx="7747461" cy="5760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92413">
                  <a:extLst>
                    <a:ext uri="{9D8B030D-6E8A-4147-A177-3AD203B41FA5}">
                      <a16:colId xmlns:a16="http://schemas.microsoft.com/office/drawing/2014/main" val="3170799584"/>
                    </a:ext>
                  </a:extLst>
                </a:gridCol>
                <a:gridCol w="720955">
                  <a:extLst>
                    <a:ext uri="{9D8B030D-6E8A-4147-A177-3AD203B41FA5}">
                      <a16:colId xmlns:a16="http://schemas.microsoft.com/office/drawing/2014/main" val="1769776303"/>
                    </a:ext>
                  </a:extLst>
                </a:gridCol>
                <a:gridCol w="1983559">
                  <a:extLst>
                    <a:ext uri="{9D8B030D-6E8A-4147-A177-3AD203B41FA5}">
                      <a16:colId xmlns:a16="http://schemas.microsoft.com/office/drawing/2014/main" val="75235718"/>
                    </a:ext>
                  </a:extLst>
                </a:gridCol>
                <a:gridCol w="2259053">
                  <a:extLst>
                    <a:ext uri="{9D8B030D-6E8A-4147-A177-3AD203B41FA5}">
                      <a16:colId xmlns:a16="http://schemas.microsoft.com/office/drawing/2014/main" val="663568459"/>
                    </a:ext>
                  </a:extLst>
                </a:gridCol>
                <a:gridCol w="1391481">
                  <a:extLst>
                    <a:ext uri="{9D8B030D-6E8A-4147-A177-3AD203B41FA5}">
                      <a16:colId xmlns:a16="http://schemas.microsoft.com/office/drawing/2014/main" val="3909098531"/>
                    </a:ext>
                  </a:extLst>
                </a:gridCol>
              </a:tblGrid>
              <a:tr h="196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性别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擅长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分工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职位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769709040"/>
                  </a:ext>
                </a:extLst>
              </a:tr>
              <a:tr h="1570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李岳檑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Javascript</a:t>
                      </a:r>
                      <a:r>
                        <a:rPr lang="zh-CN" sz="1400" kern="100">
                          <a:effectLst/>
                        </a:rPr>
                        <a:t>，统筹兼顾，表达能力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项目计划、主持会议、需求和测试文档的审核及少量编写工作，改进与展示阶段文档和大部分代码工作、测试相关的工作，每周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制作，上台主讲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组长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004992529"/>
                  </a:ext>
                </a:extLst>
              </a:tr>
              <a:tr h="1178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谭伟良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做计划，学习能力强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项目计划，学习</a:t>
                      </a:r>
                      <a:r>
                        <a:rPr lang="en-US" sz="1400" kern="100">
                          <a:effectLst/>
                        </a:rPr>
                        <a:t>ms project</a:t>
                      </a:r>
                      <a:r>
                        <a:rPr lang="zh-CN" sz="1400" kern="100">
                          <a:effectLst/>
                        </a:rPr>
                        <a:t>，全程维护组内的</a:t>
                      </a:r>
                      <a:r>
                        <a:rPr lang="en-US" sz="1400" kern="100">
                          <a:effectLst/>
                        </a:rPr>
                        <a:t>mpp</a:t>
                      </a:r>
                      <a:r>
                        <a:rPr lang="zh-CN" sz="1400" kern="100">
                          <a:effectLst/>
                        </a:rPr>
                        <a:t>文件，分担分担一些代码和文档的工作，以及对</a:t>
                      </a:r>
                      <a:r>
                        <a:rPr lang="en-US" sz="1400" kern="100">
                          <a:effectLst/>
                        </a:rPr>
                        <a:t>C</a:t>
                      </a:r>
                      <a:r>
                        <a:rPr lang="zh-CN" sz="1400" kern="100">
                          <a:effectLst/>
                        </a:rPr>
                        <a:t>组的测试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组长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962643548"/>
                  </a:ext>
                </a:extLst>
              </a:tr>
              <a:tr h="981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王春柳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女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文档能力以及对</a:t>
                      </a:r>
                      <a:r>
                        <a:rPr lang="en-US" sz="1400" kern="100">
                          <a:effectLst/>
                        </a:rPr>
                        <a:t>RUCM</a:t>
                      </a:r>
                      <a:r>
                        <a:rPr lang="zh-CN" sz="1400" kern="100">
                          <a:effectLst/>
                        </a:rPr>
                        <a:t>的使用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负责了大部分的文档和记录工作，每周的会议记录课堂记录也基本由她完成，负责了测试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413813589"/>
                  </a:ext>
                </a:extLst>
              </a:tr>
              <a:tr h="785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温元帧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女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文档能力以及代码工作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负责一些代码工作和文档工作，有时候也会完成课堂记录和会议记录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组员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3198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04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52651" y="2133151"/>
            <a:ext cx="538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r>
              <a:rPr lang="zh-CN" altLang="en-US" sz="3600" dirty="0"/>
              <a:t>统计方法</a:t>
            </a:r>
            <a:endParaRPr lang="en-US" altLang="zh-CN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802674" y="2011680"/>
            <a:ext cx="51859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字数为单位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对图表、代码的处理：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图表</a:t>
            </a:r>
            <a:r>
              <a:rPr lang="en-US" altLang="zh-CN" sz="2800" dirty="0"/>
              <a:t>=400</a:t>
            </a:r>
            <a:r>
              <a:rPr lang="zh-CN" altLang="en-US" sz="2800" dirty="0"/>
              <a:t>字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代码行</a:t>
            </a:r>
            <a:r>
              <a:rPr lang="en-US" altLang="zh-CN" sz="2800" dirty="0"/>
              <a:t>=15</a:t>
            </a:r>
            <a:r>
              <a:rPr lang="zh-CN" altLang="en-US" sz="2800" dirty="0"/>
              <a:t>字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3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31007 -0.41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-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23" y="1761581"/>
            <a:ext cx="5572125" cy="3752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701C90-3236-4113-9F9E-FAFDB084BD6E}"/>
              </a:ext>
            </a:extLst>
          </p:cNvPr>
          <p:cNvSpPr txBox="1"/>
          <p:nvPr/>
        </p:nvSpPr>
        <p:spPr>
          <a:xfrm>
            <a:off x="501832" y="352695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工作量统计</a:t>
            </a:r>
          </a:p>
        </p:txBody>
      </p:sp>
    </p:spTree>
    <p:extLst>
      <p:ext uri="{BB962C8B-B14F-4D97-AF65-F5344CB8AC3E}">
        <p14:creationId xmlns:p14="http://schemas.microsoft.com/office/powerpoint/2010/main" val="16048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219" y="2344190"/>
            <a:ext cx="7090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我们实际的分工也确实依据开始的计划分工，但也导致在整个过程中工作的分布不均匀。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00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084" y="1620983"/>
            <a:ext cx="7090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每周的工作日志对工作时间的统计很重要，是我们完成</a:t>
            </a:r>
            <a:r>
              <a:rPr lang="en-US" altLang="zh-CN" sz="2800" dirty="0" err="1"/>
              <a:t>mpp</a:t>
            </a:r>
            <a:r>
              <a:rPr lang="zh-CN" altLang="en-US" sz="2800" dirty="0"/>
              <a:t>文件以及下周任务调整的依据，在项目的前半段我们没有要求每周每人必须上传工作日志，因此</a:t>
            </a:r>
            <a:r>
              <a:rPr lang="en-US" altLang="zh-CN" sz="2800" dirty="0" err="1"/>
              <a:t>mpp</a:t>
            </a:r>
            <a:r>
              <a:rPr lang="zh-CN" altLang="en-US" sz="2800" dirty="0"/>
              <a:t>文件的实际工时都由大家临时回忆，在更新文件的时候有时候自己也记不清用了多久，导致了</a:t>
            </a:r>
            <a:r>
              <a:rPr lang="en-US" altLang="zh-CN" sz="2800" dirty="0" err="1"/>
              <a:t>mpp</a:t>
            </a:r>
            <a:r>
              <a:rPr lang="zh-CN" altLang="en-US" sz="2800" dirty="0"/>
              <a:t>文件的不准确，提交工作日志后，</a:t>
            </a:r>
            <a:r>
              <a:rPr lang="en-US" altLang="zh-CN" sz="2800" dirty="0" err="1"/>
              <a:t>mpp</a:t>
            </a:r>
            <a:r>
              <a:rPr lang="zh-CN" altLang="en-US" sz="2800" dirty="0"/>
              <a:t>文件更加准确合理，对我们后续的任务分配也有了一定的参考作用。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25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59427" y="1567544"/>
            <a:ext cx="5839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项目整体情况分析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配置管理分析报告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统计分析总结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需求与测试用例对应审查</a:t>
            </a:r>
          </a:p>
        </p:txBody>
      </p:sp>
    </p:spTree>
    <p:extLst>
      <p:ext uri="{BB962C8B-B14F-4D97-AF65-F5344CB8AC3E}">
        <p14:creationId xmlns:p14="http://schemas.microsoft.com/office/powerpoint/2010/main" val="280676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7818B2-B02A-42E5-8BCA-6F9DB095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1" y="1296785"/>
            <a:ext cx="4111765" cy="51123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BC98DB-27C4-49E5-B875-968108F81554}"/>
              </a:ext>
            </a:extLst>
          </p:cNvPr>
          <p:cNvSpPr txBox="1"/>
          <p:nvPr/>
        </p:nvSpPr>
        <p:spPr>
          <a:xfrm>
            <a:off x="501832" y="352695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遇到的问题和解决方法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47C464-48FB-4D4D-A6CB-D8909BC6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46" y="1296785"/>
            <a:ext cx="4760554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2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70663" y="2416630"/>
            <a:ext cx="206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/>
          </a:p>
          <a:p>
            <a:r>
              <a:rPr lang="zh-CN" altLang="en-US" sz="3600" dirty="0"/>
              <a:t>谢谢！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94193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81942" y="2129247"/>
            <a:ext cx="538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r>
              <a:rPr lang="zh-CN" altLang="en-US" sz="3600" dirty="0"/>
              <a:t>项目整体情况分析</a:t>
            </a:r>
          </a:p>
        </p:txBody>
      </p:sp>
    </p:spTree>
    <p:extLst>
      <p:ext uri="{BB962C8B-B14F-4D97-AF65-F5344CB8AC3E}">
        <p14:creationId xmlns:p14="http://schemas.microsoft.com/office/powerpoint/2010/main" val="25464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2" y="2204095"/>
            <a:ext cx="8250283" cy="31602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1832" y="796834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项目总体情况分析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724854-756B-4F4A-B112-91A01447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400175"/>
            <a:ext cx="6924675" cy="4057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E66709-D0B5-46D8-802D-965EBD34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527" y="837717"/>
            <a:ext cx="5475662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32" y="796834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项目总体情况分析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117331"/>
            <a:ext cx="78390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32" y="796834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项目总体情况分析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8" y="2274346"/>
            <a:ext cx="4419600" cy="3028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F84B9B-8263-4847-9F5B-7BC77482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896" y="2160161"/>
            <a:ext cx="3430658" cy="32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9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81942" y="2129247"/>
            <a:ext cx="538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r>
              <a:rPr lang="zh-CN" altLang="en-US" sz="3600" dirty="0"/>
              <a:t>配置管理分析报告</a:t>
            </a:r>
          </a:p>
        </p:txBody>
      </p:sp>
    </p:spTree>
    <p:extLst>
      <p:ext uri="{BB962C8B-B14F-4D97-AF65-F5344CB8AC3E}">
        <p14:creationId xmlns:p14="http://schemas.microsoft.com/office/powerpoint/2010/main" val="190993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32" y="391881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配置管理分析报告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35" y="1381610"/>
            <a:ext cx="7962899" cy="517121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3BDB85D-E4DD-4EB9-AAF9-DC8366F3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2233612"/>
            <a:ext cx="44100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32" y="352695"/>
            <a:ext cx="429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配置管理分析报告</a:t>
            </a:r>
          </a:p>
        </p:txBody>
      </p:sp>
      <p:pic>
        <p:nvPicPr>
          <p:cNvPr id="3" name="20170616_1513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880" y="1280160"/>
            <a:ext cx="859536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7235</TotalTime>
  <Words>371</Words>
  <Application>Microsoft Office PowerPoint</Application>
  <PresentationFormat>全屏显示(4:3)</PresentationFormat>
  <Paragraphs>70</Paragraphs>
  <Slides>21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Heiti SC Light</vt:lpstr>
      <vt:lpstr>等线</vt:lpstr>
      <vt:lpstr>等线</vt:lpstr>
      <vt:lpstr>黑体</vt:lpstr>
      <vt:lpstr>Arial</vt:lpstr>
      <vt:lpstr>Calibri</vt:lpstr>
      <vt:lpstr>Times New Roman</vt:lpstr>
      <vt:lpstr>Twilight</vt:lpstr>
      <vt:lpstr>实验6-8分析总结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relly li</cp:lastModifiedBy>
  <cp:revision>216</cp:revision>
  <dcterms:created xsi:type="dcterms:W3CDTF">2015-03-18T14:00:21Z</dcterms:created>
  <dcterms:modified xsi:type="dcterms:W3CDTF">2017-06-16T11:35:34Z</dcterms:modified>
</cp:coreProperties>
</file>