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19065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177338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42943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4793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7463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22569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9092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41163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255197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427696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188551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138609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158013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26856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99A02DD-D222-4E9A-BB27-0CBC7269B1D0}"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40992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A02DD-D222-4E9A-BB27-0CBC7269B1D0}" type="datetimeFigureOut">
              <a:rPr lang="zh-CN" altLang="en-US" smtClean="0"/>
              <a:t>2017/6/9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0AC30-E3A6-46AF-8ADE-4C8488806DC3}" type="slidenum">
              <a:rPr lang="zh-CN" altLang="en-US" smtClean="0"/>
              <a:t>‹#›</a:t>
            </a:fld>
            <a:endParaRPr lang="zh-CN" altLang="en-US"/>
          </a:p>
        </p:txBody>
      </p:sp>
    </p:spTree>
    <p:extLst>
      <p:ext uri="{BB962C8B-B14F-4D97-AF65-F5344CB8AC3E}">
        <p14:creationId xmlns:p14="http://schemas.microsoft.com/office/powerpoint/2010/main" val="383185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kumimoji="1" lang="zh-CN" altLang="en-US" dirty="0"/>
              <a:t>项目测试展示</a:t>
            </a:r>
          </a:p>
        </p:txBody>
      </p:sp>
      <p:sp>
        <p:nvSpPr>
          <p:cNvPr id="3" name="文本占位符 2"/>
          <p:cNvSpPr>
            <a:spLocks noGrp="1"/>
          </p:cNvSpPr>
          <p:nvPr>
            <p:ph type="body" sz="quarter" idx="11"/>
          </p:nvPr>
        </p:nvSpPr>
        <p:spPr>
          <a:xfrm>
            <a:off x="3132306" y="4578971"/>
            <a:ext cx="5927388" cy="1845892"/>
          </a:xfrm>
        </p:spPr>
        <p:txBody>
          <a:bodyPr>
            <a:normAutofit/>
          </a:bodyPr>
          <a:lstStyle/>
          <a:p>
            <a:r>
              <a:rPr kumimoji="1" lang="en-US" altLang="zh-CN" dirty="0"/>
              <a:t>SY1606117 </a:t>
            </a:r>
            <a:r>
              <a:rPr kumimoji="1" lang="zh-CN" altLang="en-US" dirty="0"/>
              <a:t>李岳檑  </a:t>
            </a:r>
            <a:r>
              <a:rPr kumimoji="1" lang="en-US" altLang="zh-CN" dirty="0"/>
              <a:t>SY1606118 </a:t>
            </a:r>
            <a:r>
              <a:rPr kumimoji="1" lang="zh-CN" altLang="en-US" dirty="0"/>
              <a:t>温元祯</a:t>
            </a:r>
          </a:p>
          <a:p>
            <a:r>
              <a:rPr kumimoji="1" lang="en-US" altLang="zh-CN" dirty="0"/>
              <a:t>SY1606413 </a:t>
            </a:r>
            <a:r>
              <a:rPr kumimoji="1" lang="zh-CN" altLang="en-US" dirty="0"/>
              <a:t>谭伟良  </a:t>
            </a:r>
            <a:r>
              <a:rPr kumimoji="1" lang="en-US" altLang="zh-CN" dirty="0"/>
              <a:t>PT1600283 </a:t>
            </a:r>
            <a:r>
              <a:rPr kumimoji="1" lang="zh-CN" altLang="en-US" dirty="0"/>
              <a:t>王春柳</a:t>
            </a:r>
          </a:p>
        </p:txBody>
      </p:sp>
    </p:spTree>
    <p:extLst>
      <p:ext uri="{BB962C8B-B14F-4D97-AF65-F5344CB8AC3E}">
        <p14:creationId xmlns:p14="http://schemas.microsoft.com/office/powerpoint/2010/main" val="434618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pic>
        <p:nvPicPr>
          <p:cNvPr id="3" name="图片 2">
            <a:extLst>
              <a:ext uri="{FF2B5EF4-FFF2-40B4-BE49-F238E27FC236}">
                <a16:creationId xmlns:a16="http://schemas.microsoft.com/office/drawing/2014/main" id="{F82D70EB-71E1-4582-A65B-362AAB42353B}"/>
              </a:ext>
            </a:extLst>
          </p:cNvPr>
          <p:cNvPicPr>
            <a:picLocks noChangeAspect="1"/>
          </p:cNvPicPr>
          <p:nvPr/>
        </p:nvPicPr>
        <p:blipFill>
          <a:blip r:embed="rId2"/>
          <a:stretch>
            <a:fillRect/>
          </a:stretch>
        </p:blipFill>
        <p:spPr>
          <a:xfrm>
            <a:off x="1070785" y="657012"/>
            <a:ext cx="9210675" cy="2838450"/>
          </a:xfrm>
          <a:prstGeom prst="rect">
            <a:avLst/>
          </a:prstGeom>
        </p:spPr>
      </p:pic>
      <p:pic>
        <p:nvPicPr>
          <p:cNvPr id="4" name="图片 3">
            <a:extLst>
              <a:ext uri="{FF2B5EF4-FFF2-40B4-BE49-F238E27FC236}">
                <a16:creationId xmlns:a16="http://schemas.microsoft.com/office/drawing/2014/main" id="{7CC55416-29C4-46D5-90D5-D16AD1E13933}"/>
              </a:ext>
            </a:extLst>
          </p:cNvPr>
          <p:cNvPicPr>
            <a:picLocks noChangeAspect="1"/>
          </p:cNvPicPr>
          <p:nvPr/>
        </p:nvPicPr>
        <p:blipFill>
          <a:blip r:embed="rId3"/>
          <a:stretch>
            <a:fillRect/>
          </a:stretch>
        </p:blipFill>
        <p:spPr>
          <a:xfrm>
            <a:off x="1070785" y="3619889"/>
            <a:ext cx="9010650" cy="2324100"/>
          </a:xfrm>
          <a:prstGeom prst="rect">
            <a:avLst/>
          </a:prstGeom>
        </p:spPr>
      </p:pic>
    </p:spTree>
    <p:extLst>
      <p:ext uri="{BB962C8B-B14F-4D97-AF65-F5344CB8AC3E}">
        <p14:creationId xmlns:p14="http://schemas.microsoft.com/office/powerpoint/2010/main" val="22613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1688841" cy="369332"/>
          </a:xfrm>
          <a:prstGeom prst="rect">
            <a:avLst/>
          </a:prstGeom>
          <a:noFill/>
        </p:spPr>
        <p:txBody>
          <a:bodyPr wrap="square" rtlCol="0">
            <a:spAutoFit/>
          </a:bodyPr>
          <a:lstStyle/>
          <a:p>
            <a:r>
              <a:rPr lang="zh-CN" altLang="en-US" dirty="0"/>
              <a:t>功能测试分析</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3139321"/>
          </a:xfrm>
          <a:prstGeom prst="rect">
            <a:avLst/>
          </a:prstGeom>
          <a:noFill/>
        </p:spPr>
        <p:txBody>
          <a:bodyPr wrap="square" rtlCol="0">
            <a:spAutoFit/>
          </a:bodyPr>
          <a:lstStyle/>
          <a:p>
            <a:r>
              <a:rPr lang="en-US" altLang="zh-CN" dirty="0"/>
              <a:t>	</a:t>
            </a:r>
            <a:r>
              <a:rPr lang="zh-CN" altLang="zh-CN" dirty="0"/>
              <a:t>在功能测试方面，测试用例覆盖到了所有的需求用例，但单个测试用例有些异常分支没有测试到，比如发布包的功能因为需要</a:t>
            </a:r>
            <a:r>
              <a:rPr lang="en-US" altLang="zh-CN" dirty="0" err="1"/>
              <a:t>npm</a:t>
            </a:r>
            <a:r>
              <a:rPr lang="zh-CN" altLang="zh-CN" dirty="0"/>
              <a:t>账号，考虑到编写一个空包对</a:t>
            </a:r>
            <a:r>
              <a:rPr lang="en-US" altLang="zh-CN" dirty="0" err="1"/>
              <a:t>npm</a:t>
            </a:r>
            <a:r>
              <a:rPr lang="zh-CN" altLang="zh-CN" dirty="0"/>
              <a:t>仓库的污染问题未测试，再比如网络通信的测试用例要浏览器显示内容与服务器端内容不符这种异常确实存在，但一般出现在网络传输出错的情况，由于</a:t>
            </a:r>
            <a:r>
              <a:rPr lang="en-US" altLang="zh-CN" dirty="0"/>
              <a:t>node</a:t>
            </a:r>
            <a:r>
              <a:rPr lang="zh-CN" altLang="zh-CN" dirty="0"/>
              <a:t>并未实际部署到服务器一直部署在本机，所以不存在网络传输丢失数据的问题，也没有覆盖到。具体的异常分支覆盖情况请参考第一章测试用例覆盖表。</a:t>
            </a:r>
          </a:p>
          <a:p>
            <a:r>
              <a:rPr lang="en-US" altLang="zh-CN" dirty="0"/>
              <a:t>	</a:t>
            </a:r>
            <a:r>
              <a:rPr lang="zh-CN" altLang="zh-CN" dirty="0"/>
              <a:t>就我们测试的情况来看，</a:t>
            </a:r>
            <a:r>
              <a:rPr lang="en-US" altLang="zh-CN" dirty="0"/>
              <a:t>node</a:t>
            </a:r>
            <a:r>
              <a:rPr lang="zh-CN" altLang="zh-CN" dirty="0"/>
              <a:t>对我们所有的测试在正常情况下都能正确执行，对异常情况也都有对应的错误提示。</a:t>
            </a:r>
          </a:p>
          <a:p>
            <a:r>
              <a:rPr lang="en-US" altLang="zh-CN" dirty="0"/>
              <a:t>	</a:t>
            </a:r>
            <a:r>
              <a:rPr lang="zh-CN" altLang="zh-CN" dirty="0"/>
              <a:t>由于网络通信部分测试的局限性，我们未发现</a:t>
            </a:r>
            <a:r>
              <a:rPr lang="en-US" altLang="zh-CN" dirty="0"/>
              <a:t>node</a:t>
            </a:r>
            <a:r>
              <a:rPr lang="zh-CN" altLang="zh-CN" dirty="0"/>
              <a:t>自带的网络通信服务器对于网络传输情况不佳情况的问题，不知道其是否能够像</a:t>
            </a:r>
            <a:r>
              <a:rPr lang="en-US" altLang="zh-CN" dirty="0"/>
              <a:t>tomcat</a:t>
            </a:r>
            <a:r>
              <a:rPr lang="zh-CN" altLang="zh-CN" dirty="0"/>
              <a:t>这种独立的服务器一样给出类似</a:t>
            </a:r>
            <a:r>
              <a:rPr lang="en-US" altLang="zh-CN" dirty="0"/>
              <a:t>404</a:t>
            </a:r>
            <a:r>
              <a:rPr lang="zh-CN" altLang="zh-CN" dirty="0"/>
              <a:t>这种错误代码以及错误页</a:t>
            </a:r>
            <a:endParaRPr lang="zh-CN" altLang="en-US" dirty="0"/>
          </a:p>
        </p:txBody>
      </p:sp>
    </p:spTree>
    <p:extLst>
      <p:ext uri="{BB962C8B-B14F-4D97-AF65-F5344CB8AC3E}">
        <p14:creationId xmlns:p14="http://schemas.microsoft.com/office/powerpoint/2010/main" val="158843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en-US" dirty="0"/>
              <a:t>非功能测试分析</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923330"/>
          </a:xfrm>
          <a:prstGeom prst="rect">
            <a:avLst/>
          </a:prstGeom>
          <a:noFill/>
        </p:spPr>
        <p:txBody>
          <a:bodyPr wrap="square" rtlCol="0">
            <a:spAutoFit/>
          </a:bodyPr>
          <a:lstStyle/>
          <a:p>
            <a:r>
              <a:rPr lang="en-US" altLang="zh-CN" dirty="0"/>
              <a:t>	</a:t>
            </a:r>
            <a:r>
              <a:rPr lang="zh-CN" altLang="zh-CN" dirty="0"/>
              <a:t>在非功能性测试方面，需求中包含兼容性，高效性，容错性，可扩展性四个部分，我们集中精力测试了兼容性，容错性和可扩展性三个非功能性需求。</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30846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en-US" dirty="0"/>
              <a:t>兼容性</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1200329"/>
          </a:xfrm>
          <a:prstGeom prst="rect">
            <a:avLst/>
          </a:prstGeom>
          <a:noFill/>
        </p:spPr>
        <p:txBody>
          <a:bodyPr wrap="square" rtlCol="0">
            <a:spAutoFit/>
          </a:bodyPr>
          <a:lstStyle/>
          <a:p>
            <a:r>
              <a:rPr lang="zh-CN" altLang="zh-CN" dirty="0"/>
              <a:t>兼容性测试方面，因为</a:t>
            </a:r>
            <a:r>
              <a:rPr lang="en-US" altLang="zh-CN" dirty="0"/>
              <a:t>node</a:t>
            </a:r>
            <a:r>
              <a:rPr lang="zh-CN" altLang="zh-CN" dirty="0"/>
              <a:t>兼容</a:t>
            </a:r>
            <a:r>
              <a:rPr lang="en-US" altLang="zh-CN" dirty="0"/>
              <a:t>windows</a:t>
            </a:r>
            <a:r>
              <a:rPr lang="zh-CN" altLang="zh-CN" dirty="0"/>
              <a:t>和</a:t>
            </a:r>
            <a:r>
              <a:rPr lang="en-US" altLang="zh-CN" dirty="0" err="1"/>
              <a:t>linux</a:t>
            </a:r>
            <a:r>
              <a:rPr lang="zh-CN" altLang="zh-CN" dirty="0"/>
              <a:t>系统，</a:t>
            </a:r>
            <a:r>
              <a:rPr lang="en-US" altLang="zh-CN" dirty="0"/>
              <a:t>windows</a:t>
            </a:r>
            <a:r>
              <a:rPr lang="zh-CN" altLang="zh-CN" dirty="0"/>
              <a:t>只选用了最新</a:t>
            </a:r>
            <a:r>
              <a:rPr lang="en-US" altLang="zh-CN" dirty="0"/>
              <a:t>win10</a:t>
            </a:r>
            <a:r>
              <a:rPr lang="zh-CN" altLang="zh-CN" dirty="0"/>
              <a:t>进行测试，而</a:t>
            </a:r>
            <a:r>
              <a:rPr lang="en-US" altLang="zh-CN" dirty="0" err="1"/>
              <a:t>linux</a:t>
            </a:r>
            <a:r>
              <a:rPr lang="zh-CN" altLang="zh-CN" dirty="0"/>
              <a:t>版本众多，也只用了</a:t>
            </a:r>
            <a:r>
              <a:rPr lang="en-US" altLang="zh-CN" dirty="0"/>
              <a:t>ubuntu</a:t>
            </a:r>
            <a:r>
              <a:rPr lang="zh-CN" altLang="zh-CN" dirty="0"/>
              <a:t>进行测试。尽管将所有测试用例在</a:t>
            </a:r>
            <a:r>
              <a:rPr lang="en-US" altLang="zh-CN" dirty="0"/>
              <a:t>windows</a:t>
            </a:r>
            <a:r>
              <a:rPr lang="zh-CN" altLang="zh-CN" dirty="0"/>
              <a:t>和</a:t>
            </a:r>
            <a:r>
              <a:rPr lang="en-US" altLang="zh-CN" dirty="0" err="1"/>
              <a:t>linux</a:t>
            </a:r>
            <a:r>
              <a:rPr lang="zh-CN" altLang="zh-CN" dirty="0"/>
              <a:t>上均进行了测试，并且测试都已通过，但是还是无法保证</a:t>
            </a:r>
            <a:r>
              <a:rPr lang="en-US" altLang="zh-CN" dirty="0"/>
              <a:t>node</a:t>
            </a:r>
            <a:r>
              <a:rPr lang="zh-CN" altLang="zh-CN" dirty="0"/>
              <a:t>对所有系统的兼容。尤其是</a:t>
            </a:r>
            <a:r>
              <a:rPr lang="en-US" altLang="zh-CN" dirty="0" err="1"/>
              <a:t>linux</a:t>
            </a:r>
            <a:r>
              <a:rPr lang="zh-CN" altLang="zh-CN" dirty="0"/>
              <a:t>系统众多，</a:t>
            </a:r>
            <a:r>
              <a:rPr lang="en-US" altLang="zh-CN" dirty="0" err="1"/>
              <a:t>redhat,fedora,centOS</a:t>
            </a:r>
            <a:r>
              <a:rPr lang="zh-CN" altLang="zh-CN" dirty="0"/>
              <a:t>这些都无法保证兼容。</a:t>
            </a:r>
            <a:r>
              <a:rPr lang="en-US" altLang="zh-CN" dirty="0"/>
              <a:t>	</a:t>
            </a:r>
            <a:endParaRPr lang="zh-CN" altLang="en-US" dirty="0"/>
          </a:p>
        </p:txBody>
      </p:sp>
    </p:spTree>
    <p:extLst>
      <p:ext uri="{BB962C8B-B14F-4D97-AF65-F5344CB8AC3E}">
        <p14:creationId xmlns:p14="http://schemas.microsoft.com/office/powerpoint/2010/main" val="408498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zh-CN" dirty="0"/>
              <a:t>容错性</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646331"/>
          </a:xfrm>
          <a:prstGeom prst="rect">
            <a:avLst/>
          </a:prstGeom>
          <a:noFill/>
        </p:spPr>
        <p:txBody>
          <a:bodyPr wrap="square" rtlCol="0">
            <a:spAutoFit/>
          </a:bodyPr>
          <a:lstStyle/>
          <a:p>
            <a:r>
              <a:rPr lang="en-US" altLang="zh-CN" dirty="0"/>
              <a:t>	</a:t>
            </a:r>
            <a:r>
              <a:rPr lang="zh-CN" altLang="zh-CN" dirty="0"/>
              <a:t>容错性测试方面，分支全部覆盖，但是测试数据无法覆盖到所有错误，只是挑选了代码错误和删除不存在文件这两个。没有发现</a:t>
            </a:r>
            <a:r>
              <a:rPr lang="en-US" altLang="zh-CN" dirty="0"/>
              <a:t>node</a:t>
            </a:r>
            <a:r>
              <a:rPr lang="zh-CN" altLang="zh-CN" dirty="0"/>
              <a:t>对于其他方面容错的问题。</a:t>
            </a:r>
          </a:p>
        </p:txBody>
      </p:sp>
    </p:spTree>
    <p:extLst>
      <p:ext uri="{BB962C8B-B14F-4D97-AF65-F5344CB8AC3E}">
        <p14:creationId xmlns:p14="http://schemas.microsoft.com/office/powerpoint/2010/main" val="274811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zh-CN" dirty="0"/>
              <a:t>可扩展性</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923330"/>
          </a:xfrm>
          <a:prstGeom prst="rect">
            <a:avLst/>
          </a:prstGeom>
          <a:noFill/>
        </p:spPr>
        <p:txBody>
          <a:bodyPr wrap="square" rtlCol="0">
            <a:spAutoFit/>
          </a:bodyPr>
          <a:lstStyle/>
          <a:p>
            <a:r>
              <a:rPr lang="en-US" altLang="zh-CN" dirty="0"/>
              <a:t>	</a:t>
            </a:r>
            <a:r>
              <a:rPr lang="zh-CN" altLang="zh-CN" dirty="0"/>
              <a:t>在创建模块加载模块的过程已经完成此测试，另外对</a:t>
            </a:r>
            <a:r>
              <a:rPr lang="en-US" altLang="zh-CN" dirty="0"/>
              <a:t>Node</a:t>
            </a:r>
            <a:r>
              <a:rPr lang="zh-CN" altLang="zh-CN" dirty="0"/>
              <a:t>改进也是可扩展性测试一部分。 但未尝试编写</a:t>
            </a:r>
            <a:r>
              <a:rPr lang="en-US" altLang="zh-CN" dirty="0"/>
              <a:t>C++</a:t>
            </a:r>
            <a:r>
              <a:rPr lang="zh-CN" altLang="zh-CN" dirty="0"/>
              <a:t>模块来进行扩展，只是扩展</a:t>
            </a:r>
            <a:r>
              <a:rPr lang="en-US" altLang="zh-CN" dirty="0"/>
              <a:t>JS</a:t>
            </a:r>
            <a:r>
              <a:rPr lang="zh-CN" altLang="zh-CN" dirty="0"/>
              <a:t>模块。没有发现</a:t>
            </a:r>
            <a:r>
              <a:rPr lang="en-US" altLang="zh-CN" dirty="0"/>
              <a:t>node</a:t>
            </a:r>
            <a:r>
              <a:rPr lang="zh-CN" altLang="zh-CN" dirty="0"/>
              <a:t>对于</a:t>
            </a:r>
            <a:r>
              <a:rPr lang="en-US" altLang="zh-CN" dirty="0"/>
              <a:t>C++</a:t>
            </a:r>
            <a:r>
              <a:rPr lang="zh-CN" altLang="zh-CN" dirty="0"/>
              <a:t>模块扩展的问题。</a:t>
            </a:r>
          </a:p>
        </p:txBody>
      </p:sp>
    </p:spTree>
    <p:extLst>
      <p:ext uri="{BB962C8B-B14F-4D97-AF65-F5344CB8AC3E}">
        <p14:creationId xmlns:p14="http://schemas.microsoft.com/office/powerpoint/2010/main" val="225014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en-US" dirty="0"/>
              <a:t>改进部分</a:t>
            </a:r>
            <a:endParaRPr lang="en-US" altLang="zh-CN" dirty="0"/>
          </a:p>
        </p:txBody>
      </p:sp>
      <p:sp>
        <p:nvSpPr>
          <p:cNvPr id="6" name="文本框 5">
            <a:extLst>
              <a:ext uri="{FF2B5EF4-FFF2-40B4-BE49-F238E27FC236}">
                <a16:creationId xmlns:a16="http://schemas.microsoft.com/office/drawing/2014/main" id="{FB648958-A860-4842-A45B-AD80854E3C0E}"/>
              </a:ext>
            </a:extLst>
          </p:cNvPr>
          <p:cNvSpPr txBox="1"/>
          <p:nvPr/>
        </p:nvSpPr>
        <p:spPr>
          <a:xfrm>
            <a:off x="1324947" y="1800808"/>
            <a:ext cx="9666514" cy="2031325"/>
          </a:xfrm>
          <a:prstGeom prst="rect">
            <a:avLst/>
          </a:prstGeom>
          <a:noFill/>
        </p:spPr>
        <p:txBody>
          <a:bodyPr wrap="square" rtlCol="0">
            <a:spAutoFit/>
          </a:bodyPr>
          <a:lstStyle/>
          <a:p>
            <a:r>
              <a:rPr lang="en-US" altLang="zh-CN" dirty="0"/>
              <a:t>	</a:t>
            </a:r>
            <a:r>
              <a:rPr lang="zh-CN" altLang="zh-CN" dirty="0"/>
              <a:t>核心模块用十二个单元测试覆盖到了所有的语句，在正确使用的情况下可以正确的完成异步过载保护的任务。测试用例也包括了关闭限流功能，函数未添加回调函数的异常情况，在这些异常情况下均做出了正确的处理。在队列已满的情况下成功触发了</a:t>
            </a:r>
            <a:r>
              <a:rPr lang="en-US" altLang="zh-CN" dirty="0"/>
              <a:t>Full</a:t>
            </a:r>
            <a:r>
              <a:rPr lang="zh-CN" altLang="zh-CN" dirty="0"/>
              <a:t>事件。在设置了超时时间的情况下，有异步调用超时的话也正确给出了超时的报错，并且继续执行了后续的调用。</a:t>
            </a:r>
          </a:p>
          <a:p>
            <a:r>
              <a:rPr lang="en-US" altLang="zh-CN" dirty="0"/>
              <a:t>	DNS</a:t>
            </a:r>
            <a:r>
              <a:rPr lang="zh-CN" altLang="zh-CN" dirty="0"/>
              <a:t>查询系统的测试，测试的数据包括了能想到的所有情况，在输入正确域名的情况下均可以返回正确的</a:t>
            </a:r>
            <a:r>
              <a:rPr lang="en-US" altLang="zh-CN" dirty="0"/>
              <a:t>IP</a:t>
            </a:r>
            <a:r>
              <a:rPr lang="zh-CN" altLang="zh-CN" dirty="0"/>
              <a:t>，输入错误的情况下也都给出了错误的提示。但是测试发现了在自身网络不支持</a:t>
            </a:r>
            <a:r>
              <a:rPr lang="en-US" altLang="zh-CN" dirty="0"/>
              <a:t>IPV6</a:t>
            </a:r>
            <a:r>
              <a:rPr lang="zh-CN" altLang="zh-CN" dirty="0"/>
              <a:t>协议的情况下，无法查询到域名的</a:t>
            </a:r>
            <a:r>
              <a:rPr lang="en-US" altLang="zh-CN" dirty="0"/>
              <a:t>IPV6</a:t>
            </a:r>
            <a:r>
              <a:rPr lang="zh-CN" altLang="zh-CN" dirty="0"/>
              <a:t>地址。</a:t>
            </a:r>
          </a:p>
        </p:txBody>
      </p:sp>
    </p:spTree>
    <p:extLst>
      <p:ext uri="{BB962C8B-B14F-4D97-AF65-F5344CB8AC3E}">
        <p14:creationId xmlns:p14="http://schemas.microsoft.com/office/powerpoint/2010/main" val="385763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zh-CN" dirty="0"/>
              <a:t>测试结论</a:t>
            </a:r>
            <a:endParaRPr lang="en-US" altLang="zh-CN" dirty="0"/>
          </a:p>
        </p:txBody>
      </p:sp>
      <p:sp>
        <p:nvSpPr>
          <p:cNvPr id="4" name="文本框 3">
            <a:extLst>
              <a:ext uri="{FF2B5EF4-FFF2-40B4-BE49-F238E27FC236}">
                <a16:creationId xmlns:a16="http://schemas.microsoft.com/office/drawing/2014/main" id="{3C3EA8A9-7D5F-4448-A463-5BB2F5EFE37C}"/>
              </a:ext>
            </a:extLst>
          </p:cNvPr>
          <p:cNvSpPr txBox="1"/>
          <p:nvPr/>
        </p:nvSpPr>
        <p:spPr>
          <a:xfrm>
            <a:off x="1847461" y="1903445"/>
            <a:ext cx="6802017" cy="923330"/>
          </a:xfrm>
          <a:prstGeom prst="rect">
            <a:avLst/>
          </a:prstGeom>
          <a:noFill/>
        </p:spPr>
        <p:txBody>
          <a:bodyPr wrap="square" rtlCol="0">
            <a:spAutoFit/>
          </a:bodyPr>
          <a:lstStyle/>
          <a:p>
            <a:r>
              <a:rPr lang="zh-CN" altLang="en-US" dirty="0"/>
              <a:t>通过测试 ，</a:t>
            </a:r>
            <a:r>
              <a:rPr lang="en-US" altLang="zh-CN" dirty="0"/>
              <a:t>node</a:t>
            </a:r>
            <a:r>
              <a:rPr lang="zh-CN" altLang="en-US" dirty="0"/>
              <a:t>在功能和非功能性需求完成的都比较好。改进部分也基本实现了所有功能，只是在</a:t>
            </a:r>
            <a:r>
              <a:rPr lang="en-US" altLang="zh-CN" dirty="0"/>
              <a:t>IPV6</a:t>
            </a:r>
            <a:r>
              <a:rPr lang="zh-CN" altLang="en-US" dirty="0"/>
              <a:t>的查询需要网络支持，另外易用性方面也有一些欠缺</a:t>
            </a:r>
          </a:p>
        </p:txBody>
      </p:sp>
    </p:spTree>
    <p:extLst>
      <p:ext uri="{BB962C8B-B14F-4D97-AF65-F5344CB8AC3E}">
        <p14:creationId xmlns:p14="http://schemas.microsoft.com/office/powerpoint/2010/main" val="137128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测试覆盖表</a:t>
            </a:r>
            <a:endParaRPr lang="en-US" altLang="zh-CN" dirty="0"/>
          </a:p>
          <a:p>
            <a:endParaRPr lang="zh-CN" altLang="zh-CN" dirty="0"/>
          </a:p>
        </p:txBody>
      </p:sp>
      <p:sp>
        <p:nvSpPr>
          <p:cNvPr id="5" name="文本框 4">
            <a:extLst>
              <a:ext uri="{FF2B5EF4-FFF2-40B4-BE49-F238E27FC236}">
                <a16:creationId xmlns:a16="http://schemas.microsoft.com/office/drawing/2014/main" id="{C16A4320-5A69-40B6-B1A6-1A5F4DE87088}"/>
              </a:ext>
            </a:extLst>
          </p:cNvPr>
          <p:cNvSpPr txBox="1"/>
          <p:nvPr/>
        </p:nvSpPr>
        <p:spPr>
          <a:xfrm>
            <a:off x="979714" y="951722"/>
            <a:ext cx="2146041" cy="369332"/>
          </a:xfrm>
          <a:prstGeom prst="rect">
            <a:avLst/>
          </a:prstGeom>
          <a:noFill/>
        </p:spPr>
        <p:txBody>
          <a:bodyPr wrap="square" rtlCol="0">
            <a:spAutoFit/>
          </a:bodyPr>
          <a:lstStyle/>
          <a:p>
            <a:r>
              <a:rPr lang="zh-CN" altLang="en-US" dirty="0"/>
              <a:t>结论存在的风险</a:t>
            </a:r>
            <a:endParaRPr lang="en-US" altLang="zh-CN" dirty="0"/>
          </a:p>
        </p:txBody>
      </p:sp>
      <p:sp>
        <p:nvSpPr>
          <p:cNvPr id="4" name="文本框 3">
            <a:extLst>
              <a:ext uri="{FF2B5EF4-FFF2-40B4-BE49-F238E27FC236}">
                <a16:creationId xmlns:a16="http://schemas.microsoft.com/office/drawing/2014/main" id="{3C3EA8A9-7D5F-4448-A463-5BB2F5EFE37C}"/>
              </a:ext>
            </a:extLst>
          </p:cNvPr>
          <p:cNvSpPr txBox="1"/>
          <p:nvPr/>
        </p:nvSpPr>
        <p:spPr>
          <a:xfrm>
            <a:off x="1847461" y="1903445"/>
            <a:ext cx="6802017" cy="1477328"/>
          </a:xfrm>
          <a:prstGeom prst="rect">
            <a:avLst/>
          </a:prstGeom>
          <a:noFill/>
        </p:spPr>
        <p:txBody>
          <a:bodyPr wrap="square" rtlCol="0">
            <a:spAutoFit/>
          </a:bodyPr>
          <a:lstStyle/>
          <a:p>
            <a:r>
              <a:rPr lang="zh-CN" altLang="zh-CN" dirty="0"/>
              <a:t>本次测试总体完成了对</a:t>
            </a:r>
            <a:r>
              <a:rPr lang="en-US" altLang="zh-CN" dirty="0"/>
              <a:t>node</a:t>
            </a:r>
            <a:r>
              <a:rPr lang="zh-CN" altLang="zh-CN" dirty="0"/>
              <a:t>和对</a:t>
            </a:r>
            <a:r>
              <a:rPr lang="en-US" altLang="zh-CN" dirty="0"/>
              <a:t>node</a:t>
            </a:r>
            <a:r>
              <a:rPr lang="zh-CN" altLang="zh-CN" dirty="0"/>
              <a:t>扩展部分的测试，但由于一些测试设备和环境的局限性，对</a:t>
            </a:r>
            <a:r>
              <a:rPr lang="en-US" altLang="zh-CN" dirty="0"/>
              <a:t>node</a:t>
            </a:r>
            <a:r>
              <a:rPr lang="zh-CN" altLang="zh-CN" dirty="0"/>
              <a:t>通过兼容性测试的结论有一定的风险，因为</a:t>
            </a:r>
            <a:r>
              <a:rPr lang="en-US" altLang="zh-CN" dirty="0" err="1"/>
              <a:t>linux</a:t>
            </a:r>
            <a:r>
              <a:rPr lang="zh-CN" altLang="zh-CN" dirty="0"/>
              <a:t>版本众多，我们只是保证了</a:t>
            </a:r>
            <a:r>
              <a:rPr lang="en-US" altLang="zh-CN" dirty="0"/>
              <a:t>ubuntu</a:t>
            </a:r>
            <a:r>
              <a:rPr lang="zh-CN" altLang="zh-CN" dirty="0"/>
              <a:t>的一个版本号的兼容，无法确定</a:t>
            </a:r>
            <a:r>
              <a:rPr lang="en-US" altLang="zh-CN" dirty="0"/>
              <a:t>node</a:t>
            </a:r>
            <a:r>
              <a:rPr lang="zh-CN" altLang="zh-CN" dirty="0"/>
              <a:t>对于</a:t>
            </a:r>
            <a:r>
              <a:rPr lang="en-US" altLang="zh-CN" dirty="0" err="1"/>
              <a:t>linux</a:t>
            </a:r>
            <a:r>
              <a:rPr lang="zh-CN" altLang="zh-CN" dirty="0"/>
              <a:t>其他诸如</a:t>
            </a:r>
            <a:r>
              <a:rPr lang="en-US" altLang="zh-CN" dirty="0" err="1"/>
              <a:t>redhat,centos</a:t>
            </a:r>
            <a:r>
              <a:rPr lang="zh-CN" altLang="zh-CN" dirty="0"/>
              <a:t>这些版本的兼容。</a:t>
            </a:r>
            <a:endParaRPr lang="zh-CN" altLang="en-US" dirty="0"/>
          </a:p>
        </p:txBody>
      </p:sp>
    </p:spTree>
    <p:extLst>
      <p:ext uri="{BB962C8B-B14F-4D97-AF65-F5344CB8AC3E}">
        <p14:creationId xmlns:p14="http://schemas.microsoft.com/office/powerpoint/2010/main" val="412057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kumimoji="1" lang="en-US" altLang="zh-CN" dirty="0"/>
              <a:t>Thanks </a:t>
            </a:r>
            <a:endParaRPr kumimoji="1" lang="zh-CN" altLang="en-US" dirty="0"/>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normAutofit lnSpcReduction="10000"/>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a:xfrm>
            <a:off x="6755072" y="3086851"/>
            <a:ext cx="3138030" cy="337452"/>
          </a:xfrm>
        </p:spPr>
        <p:txBody>
          <a:bodyPr>
            <a:normAutofit fontScale="77500" lnSpcReduction="20000"/>
          </a:bodyPr>
          <a:lstStyle/>
          <a:p>
            <a:r>
              <a:rPr kumimoji="1" lang="en-US" altLang="zh-CN" b="1" dirty="0"/>
              <a:t>01</a:t>
            </a:r>
            <a:r>
              <a:rPr kumimoji="1" lang="zh-CN" altLang="en-US" dirty="0"/>
              <a:t>   </a:t>
            </a:r>
            <a:r>
              <a:rPr kumimoji="1" lang="en-US" altLang="zh-CN" dirty="0"/>
              <a:t>Node</a:t>
            </a:r>
            <a:r>
              <a:rPr kumimoji="1" lang="zh-CN" altLang="en-US" dirty="0"/>
              <a:t>展示测试</a:t>
            </a:r>
          </a:p>
        </p:txBody>
      </p:sp>
      <p:sp>
        <p:nvSpPr>
          <p:cNvPr id="4" name="文本占位符 3"/>
          <p:cNvSpPr>
            <a:spLocks noGrp="1"/>
          </p:cNvSpPr>
          <p:nvPr>
            <p:ph type="body" sz="quarter" idx="12"/>
          </p:nvPr>
        </p:nvSpPr>
        <p:spPr>
          <a:xfrm>
            <a:off x="6755072" y="3863186"/>
            <a:ext cx="3138030" cy="337452"/>
          </a:xfrm>
        </p:spPr>
        <p:txBody>
          <a:bodyPr>
            <a:normAutofit fontScale="77500" lnSpcReduction="20000"/>
          </a:bodyPr>
          <a:lstStyle/>
          <a:p>
            <a:r>
              <a:rPr kumimoji="1" lang="en-US" altLang="zh-CN" b="1" dirty="0"/>
              <a:t>02</a:t>
            </a:r>
            <a:r>
              <a:rPr kumimoji="1" lang="zh-CN" altLang="en-US" dirty="0"/>
              <a:t>   改进部分展示测试</a:t>
            </a:r>
            <a:endParaRPr kumimoji="1" lang="en-US" altLang="zh-CN" dirty="0"/>
          </a:p>
          <a:p>
            <a:endParaRPr kumimoji="1" lang="zh-CN" altLang="en-US" dirty="0"/>
          </a:p>
        </p:txBody>
      </p:sp>
      <p:sp>
        <p:nvSpPr>
          <p:cNvPr id="5" name="文本占位符 3"/>
          <p:cNvSpPr>
            <a:spLocks noGrp="1"/>
          </p:cNvSpPr>
          <p:nvPr>
            <p:ph type="body" sz="quarter" idx="12"/>
          </p:nvPr>
        </p:nvSpPr>
        <p:spPr>
          <a:xfrm>
            <a:off x="6755072" y="4639521"/>
            <a:ext cx="3138030" cy="337452"/>
          </a:xfrm>
        </p:spPr>
        <p:txBody>
          <a:bodyPr>
            <a:normAutofit fontScale="77500" lnSpcReduction="20000"/>
          </a:bodyPr>
          <a:lstStyle/>
          <a:p>
            <a:r>
              <a:rPr kumimoji="1" lang="en-US" altLang="zh-CN" b="1" dirty="0"/>
              <a:t>03   </a:t>
            </a:r>
            <a:r>
              <a:rPr kumimoji="1" lang="zh-CN" altLang="en-US" dirty="0"/>
              <a:t>本周工作</a:t>
            </a:r>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normAutofit lnSpcReduction="10000"/>
          </a:bodyPr>
          <a:lstStyle/>
          <a:p>
            <a:r>
              <a:rPr kumimoji="1" lang="en-US" altLang="zh-CN" dirty="0"/>
              <a:t>Node</a:t>
            </a:r>
            <a:r>
              <a:rPr kumimoji="1" lang="zh-CN" altLang="en-US" dirty="0"/>
              <a:t>展示测试</a:t>
            </a:r>
          </a:p>
        </p:txBody>
      </p:sp>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kumimoji="1" lang="en-US" altLang="zh-CN" dirty="0"/>
              <a:t>Node</a:t>
            </a:r>
            <a:r>
              <a:rPr kumimoji="1" lang="zh-CN" altLang="en-US" dirty="0"/>
              <a:t>展示测试</a:t>
            </a:r>
          </a:p>
        </p:txBody>
      </p:sp>
      <p:pic>
        <p:nvPicPr>
          <p:cNvPr id="5" name="图片 4" descr="图片包含 事情&#10;&#10;已生成高可信度的说明">
            <a:extLst>
              <a:ext uri="{FF2B5EF4-FFF2-40B4-BE49-F238E27FC236}">
                <a16:creationId xmlns:a16="http://schemas.microsoft.com/office/drawing/2014/main" id="{5CA49629-D8E3-4BC4-89AF-8163DCF19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32" y="1126866"/>
            <a:ext cx="6972300" cy="1581150"/>
          </a:xfrm>
          <a:prstGeom prst="rect">
            <a:avLst/>
          </a:prstGeom>
        </p:spPr>
      </p:pic>
      <p:pic>
        <p:nvPicPr>
          <p:cNvPr id="8" name="图片 7" descr="图片包含 屏幕截图&#10;&#10;已生成高可信度的说明">
            <a:extLst>
              <a:ext uri="{FF2B5EF4-FFF2-40B4-BE49-F238E27FC236}">
                <a16:creationId xmlns:a16="http://schemas.microsoft.com/office/drawing/2014/main" id="{AD10DD7B-ABFE-4735-B89E-41F50FB84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32" y="3473126"/>
            <a:ext cx="6200775" cy="1419225"/>
          </a:xfrm>
          <a:prstGeom prst="rect">
            <a:avLst/>
          </a:prstGeom>
        </p:spPr>
      </p:pic>
      <p:pic>
        <p:nvPicPr>
          <p:cNvPr id="13" name="图片 12" descr="图片包含 屏幕截图&#10;&#10;已生成高可信度的说明">
            <a:extLst>
              <a:ext uri="{FF2B5EF4-FFF2-40B4-BE49-F238E27FC236}">
                <a16:creationId xmlns:a16="http://schemas.microsoft.com/office/drawing/2014/main" id="{13EC8B1D-7E2F-459A-9BE7-59A1098E1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735" y="1126866"/>
            <a:ext cx="6972300" cy="1830937"/>
          </a:xfrm>
          <a:prstGeom prst="rect">
            <a:avLst/>
          </a:prstGeom>
        </p:spPr>
      </p:pic>
      <p:pic>
        <p:nvPicPr>
          <p:cNvPr id="15" name="图片 14" descr="图片包含 屏幕截图&#10;&#10;已生成高可信度的说明">
            <a:extLst>
              <a:ext uri="{FF2B5EF4-FFF2-40B4-BE49-F238E27FC236}">
                <a16:creationId xmlns:a16="http://schemas.microsoft.com/office/drawing/2014/main" id="{93F939F0-46C7-4EBD-9CBB-0DC1000AF9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7735" y="2266755"/>
            <a:ext cx="6972300" cy="4171950"/>
          </a:xfrm>
          <a:prstGeom prst="rect">
            <a:avLst/>
          </a:prstGeom>
        </p:spPr>
      </p:pic>
    </p:spTree>
    <p:extLst>
      <p:ext uri="{BB962C8B-B14F-4D97-AF65-F5344CB8AC3E}">
        <p14:creationId xmlns:p14="http://schemas.microsoft.com/office/powerpoint/2010/main" val="266891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normAutofit lnSpcReduction="10000"/>
          </a:bodyPr>
          <a:lstStyle/>
          <a:p>
            <a:r>
              <a:rPr kumimoji="1" lang="zh-CN" altLang="en-US" dirty="0"/>
              <a:t>改进部分展示测试</a:t>
            </a:r>
          </a:p>
        </p:txBody>
      </p:sp>
    </p:spTree>
    <p:extLst>
      <p:ext uri="{BB962C8B-B14F-4D97-AF65-F5344CB8AC3E}">
        <p14:creationId xmlns:p14="http://schemas.microsoft.com/office/powerpoint/2010/main" val="31878929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normAutofit lnSpcReduction="10000"/>
          </a:bodyPr>
          <a:lstStyle/>
          <a:p>
            <a:r>
              <a:rPr kumimoji="1" lang="zh-CN" altLang="en-US" dirty="0"/>
              <a:t>本周工作</a:t>
            </a:r>
          </a:p>
        </p:txBody>
      </p:sp>
    </p:spTree>
    <p:extLst>
      <p:ext uri="{BB962C8B-B14F-4D97-AF65-F5344CB8AC3E}">
        <p14:creationId xmlns:p14="http://schemas.microsoft.com/office/powerpoint/2010/main" val="22864502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zh-CN" dirty="0"/>
              <a:t>软件测试需求及测试用例汇总表</a:t>
            </a:r>
          </a:p>
        </p:txBody>
      </p:sp>
      <p:pic>
        <p:nvPicPr>
          <p:cNvPr id="3" name="图片 2">
            <a:extLst>
              <a:ext uri="{FF2B5EF4-FFF2-40B4-BE49-F238E27FC236}">
                <a16:creationId xmlns:a16="http://schemas.microsoft.com/office/drawing/2014/main" id="{30C8C531-42D7-4D02-93BB-56B85B4FAE12}"/>
              </a:ext>
            </a:extLst>
          </p:cNvPr>
          <p:cNvPicPr>
            <a:picLocks noChangeAspect="1"/>
          </p:cNvPicPr>
          <p:nvPr/>
        </p:nvPicPr>
        <p:blipFill>
          <a:blip r:embed="rId2"/>
          <a:stretch>
            <a:fillRect/>
          </a:stretch>
        </p:blipFill>
        <p:spPr>
          <a:xfrm>
            <a:off x="517751" y="812347"/>
            <a:ext cx="11287125" cy="3143250"/>
          </a:xfrm>
          <a:prstGeom prst="rect">
            <a:avLst/>
          </a:prstGeom>
        </p:spPr>
      </p:pic>
      <p:pic>
        <p:nvPicPr>
          <p:cNvPr id="4" name="图片 3">
            <a:extLst>
              <a:ext uri="{FF2B5EF4-FFF2-40B4-BE49-F238E27FC236}">
                <a16:creationId xmlns:a16="http://schemas.microsoft.com/office/drawing/2014/main" id="{A2322CCB-C666-423A-93C4-9B9F635636BD}"/>
              </a:ext>
            </a:extLst>
          </p:cNvPr>
          <p:cNvPicPr>
            <a:picLocks noChangeAspect="1"/>
          </p:cNvPicPr>
          <p:nvPr/>
        </p:nvPicPr>
        <p:blipFill>
          <a:blip r:embed="rId3"/>
          <a:stretch>
            <a:fillRect/>
          </a:stretch>
        </p:blipFill>
        <p:spPr>
          <a:xfrm>
            <a:off x="517751" y="4110932"/>
            <a:ext cx="11277600" cy="2705100"/>
          </a:xfrm>
          <a:prstGeom prst="rect">
            <a:avLst/>
          </a:prstGeom>
        </p:spPr>
      </p:pic>
    </p:spTree>
    <p:extLst>
      <p:ext uri="{BB962C8B-B14F-4D97-AF65-F5344CB8AC3E}">
        <p14:creationId xmlns:p14="http://schemas.microsoft.com/office/powerpoint/2010/main" val="16799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zh-CN" dirty="0"/>
              <a:t>软件需求汇总表</a:t>
            </a:r>
          </a:p>
        </p:txBody>
      </p:sp>
      <p:pic>
        <p:nvPicPr>
          <p:cNvPr id="3" name="图片 2">
            <a:extLst>
              <a:ext uri="{FF2B5EF4-FFF2-40B4-BE49-F238E27FC236}">
                <a16:creationId xmlns:a16="http://schemas.microsoft.com/office/drawing/2014/main" id="{8179A53A-89E0-410D-AE6C-A3A6D7064977}"/>
              </a:ext>
            </a:extLst>
          </p:cNvPr>
          <p:cNvPicPr>
            <a:picLocks noChangeAspect="1"/>
          </p:cNvPicPr>
          <p:nvPr/>
        </p:nvPicPr>
        <p:blipFill>
          <a:blip r:embed="rId2"/>
          <a:stretch>
            <a:fillRect/>
          </a:stretch>
        </p:blipFill>
        <p:spPr>
          <a:xfrm>
            <a:off x="2030380" y="251636"/>
            <a:ext cx="7067550" cy="6362700"/>
          </a:xfrm>
          <a:prstGeom prst="rect">
            <a:avLst/>
          </a:prstGeom>
        </p:spPr>
      </p:pic>
    </p:spTree>
    <p:extLst>
      <p:ext uri="{BB962C8B-B14F-4D97-AF65-F5344CB8AC3E}">
        <p14:creationId xmlns:p14="http://schemas.microsoft.com/office/powerpoint/2010/main" val="288596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401344" cy="405376"/>
          </a:xfrm>
        </p:spPr>
        <p:txBody>
          <a:bodyPr>
            <a:normAutofit fontScale="92500" lnSpcReduction="10000"/>
          </a:bodyPr>
          <a:lstStyle/>
          <a:p>
            <a:r>
              <a:rPr lang="zh-CN" altLang="en-US" dirty="0"/>
              <a:t>设计与实现汇总表</a:t>
            </a:r>
            <a:endParaRPr lang="zh-CN" altLang="zh-CN" dirty="0"/>
          </a:p>
        </p:txBody>
      </p:sp>
      <p:pic>
        <p:nvPicPr>
          <p:cNvPr id="3" name="图片 2">
            <a:extLst>
              <a:ext uri="{FF2B5EF4-FFF2-40B4-BE49-F238E27FC236}">
                <a16:creationId xmlns:a16="http://schemas.microsoft.com/office/drawing/2014/main" id="{4ECF53F8-6291-4BA1-AC05-B2F466040310}"/>
              </a:ext>
            </a:extLst>
          </p:cNvPr>
          <p:cNvPicPr>
            <a:picLocks noChangeAspect="1"/>
          </p:cNvPicPr>
          <p:nvPr/>
        </p:nvPicPr>
        <p:blipFill>
          <a:blip r:embed="rId2"/>
          <a:stretch>
            <a:fillRect/>
          </a:stretch>
        </p:blipFill>
        <p:spPr>
          <a:xfrm>
            <a:off x="2587914" y="657012"/>
            <a:ext cx="6810898" cy="6858000"/>
          </a:xfrm>
          <a:prstGeom prst="rect">
            <a:avLst/>
          </a:prstGeom>
        </p:spPr>
      </p:pic>
    </p:spTree>
    <p:extLst>
      <p:ext uri="{BB962C8B-B14F-4D97-AF65-F5344CB8AC3E}">
        <p14:creationId xmlns:p14="http://schemas.microsoft.com/office/powerpoint/2010/main" val="106512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293</Words>
  <Application>Microsoft Office PowerPoint</Application>
  <PresentationFormat>宽屏</PresentationFormat>
  <Paragraphs>44</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relly li</dc:creator>
  <cp:lastModifiedBy>relly li</cp:lastModifiedBy>
  <cp:revision>14</cp:revision>
  <dcterms:created xsi:type="dcterms:W3CDTF">2017-06-01T08:10:41Z</dcterms:created>
  <dcterms:modified xsi:type="dcterms:W3CDTF">2017-06-09T10:02:32Z</dcterms:modified>
</cp:coreProperties>
</file>