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5" r:id="rId7"/>
    <p:sldId id="266" r:id="rId8"/>
    <p:sldId id="275" r:id="rId9"/>
    <p:sldId id="276" r:id="rId10"/>
    <p:sldId id="277" r:id="rId11"/>
    <p:sldId id="278" r:id="rId12"/>
    <p:sldId id="264" r:id="rId13"/>
    <p:sldId id="267" r:id="rId14"/>
    <p:sldId id="269" r:id="rId15"/>
    <p:sldId id="270" r:id="rId16"/>
    <p:sldId id="272" r:id="rId17"/>
    <p:sldId id="273" r:id="rId18"/>
    <p:sldId id="274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7" y="-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7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74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gradFill flip="none" rotWithShape="1"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849780" y="5172301"/>
            <a:ext cx="5150340" cy="515034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-765628" y="4401373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849780" y="3973882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422289" y="3889828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564236" y="6339861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2484890" y="6027944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465188" y="4744810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7086881" y="-900967"/>
            <a:ext cx="2220844" cy="2220844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9454581" y="-549383"/>
            <a:ext cx="3407441" cy="340744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8907429" y="-334768"/>
            <a:ext cx="1472991" cy="147299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061964" y="625398"/>
            <a:ext cx="1025650" cy="102565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18205" y="1911283"/>
            <a:ext cx="1590674" cy="159067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6267191" y="1326869"/>
            <a:ext cx="453456" cy="4534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664471" y="3298513"/>
            <a:ext cx="732468" cy="73246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879229" y="3134662"/>
            <a:ext cx="346604" cy="34660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132306" y="2498576"/>
            <a:ext cx="5927388" cy="13576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3132306" y="4578972"/>
            <a:ext cx="5927388" cy="33965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椭圆 21"/>
          <p:cNvSpPr/>
          <p:nvPr userDrawn="1"/>
        </p:nvSpPr>
        <p:spPr>
          <a:xfrm>
            <a:off x="901493" y="3145269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480939" y="2631757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0650826" y="2926583"/>
            <a:ext cx="226929" cy="22692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773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47817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25451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503084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674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5700221" y="4382258"/>
            <a:ext cx="463298" cy="46329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2395015" y="1393932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4010423" y="966441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3582932" y="882387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4724879" y="3332420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5645533" y="3020503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5625831" y="1737369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4062136" y="137828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3641582" y="-375684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6714703" y="3056071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14703" y="387856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5682548" y="4938494"/>
            <a:ext cx="188314" cy="18831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761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7521312" y="-553388"/>
            <a:ext cx="5191489" cy="2549820"/>
            <a:chOff x="-410114" y="5072159"/>
            <a:chExt cx="5191489" cy="2549820"/>
          </a:xfrm>
        </p:grpSpPr>
        <p:sp>
          <p:nvSpPr>
            <p:cNvPr id="2" name="椭圆 1"/>
            <p:cNvSpPr/>
            <p:nvPr userDrawn="1"/>
          </p:nvSpPr>
          <p:spPr>
            <a:xfrm rot="10664813">
              <a:off x="1606491" y="6429042"/>
              <a:ext cx="1192937" cy="1192937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10664813">
              <a:off x="-298887" y="5682735"/>
              <a:ext cx="1830324" cy="1830324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 userDrawn="1"/>
          </p:nvSpPr>
          <p:spPr>
            <a:xfrm rot="10664813">
              <a:off x="1049383" y="6574260"/>
              <a:ext cx="791224" cy="79122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 userDrawn="1"/>
          </p:nvSpPr>
          <p:spPr>
            <a:xfrm rot="10664813">
              <a:off x="2264562" y="6255404"/>
              <a:ext cx="550933" cy="55093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 userDrawn="1"/>
          </p:nvSpPr>
          <p:spPr>
            <a:xfrm rot="10664813">
              <a:off x="-410114" y="5359791"/>
              <a:ext cx="854438" cy="854438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 userDrawn="1"/>
          </p:nvSpPr>
          <p:spPr>
            <a:xfrm rot="10664813">
              <a:off x="2989615" y="6163309"/>
              <a:ext cx="243576" cy="243576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 rot="10664813">
              <a:off x="-101718" y="5072159"/>
              <a:ext cx="393449" cy="39344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 rot="10664813">
              <a:off x="534476" y="5346636"/>
              <a:ext cx="186180" cy="1861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 rot="10664813">
              <a:off x="726986" y="5516493"/>
              <a:ext cx="121896" cy="121896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 rot="10664813">
              <a:off x="4381690" y="6508239"/>
              <a:ext cx="399685" cy="399685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椭圆 12"/>
          <p:cNvSpPr/>
          <p:nvPr userDrawn="1"/>
        </p:nvSpPr>
        <p:spPr>
          <a:xfrm rot="10664813">
            <a:off x="1407707" y="6689145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 rot="10664813">
            <a:off x="-497671" y="5942838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 rot="10664813">
            <a:off x="850599" y="683436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 rot="10664813">
            <a:off x="2065778" y="651550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 rot="10664813">
            <a:off x="-608898" y="5619894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 rot="10664813">
            <a:off x="2790831" y="6423412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 userDrawn="1"/>
        </p:nvSpPr>
        <p:spPr>
          <a:xfrm rot="10664813">
            <a:off x="-300502" y="5332262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 rot="10664813">
            <a:off x="335692" y="5606739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 userDrawn="1"/>
        </p:nvSpPr>
        <p:spPr>
          <a:xfrm rot="10664813">
            <a:off x="528202" y="577659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 userDrawn="1"/>
        </p:nvSpPr>
        <p:spPr>
          <a:xfrm rot="10664813">
            <a:off x="4182906" y="676834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35160" y="251636"/>
            <a:ext cx="3401344" cy="405376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30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99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74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29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4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17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84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24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8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314F2-CD55-4F45-9FE2-D69B4634B9A9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5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需求复评审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132306" y="4578971"/>
            <a:ext cx="5927388" cy="184589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SY1606117 </a:t>
            </a:r>
            <a:r>
              <a:rPr kumimoji="1" lang="zh-CN" altLang="en-US" dirty="0"/>
              <a:t>李岳檑  </a:t>
            </a:r>
            <a:r>
              <a:rPr kumimoji="1" lang="en-US" altLang="zh-CN" dirty="0"/>
              <a:t>SY1606118 </a:t>
            </a:r>
            <a:r>
              <a:rPr kumimoji="1" lang="zh-CN" altLang="en-US" dirty="0"/>
              <a:t>温元祯</a:t>
            </a:r>
          </a:p>
          <a:p>
            <a:r>
              <a:rPr kumimoji="1" lang="en-US" altLang="zh-CN" dirty="0"/>
              <a:t>SY1606413 </a:t>
            </a:r>
            <a:r>
              <a:rPr kumimoji="1" lang="zh-CN" altLang="en-US" dirty="0"/>
              <a:t>谭伟良  </a:t>
            </a:r>
            <a:r>
              <a:rPr kumimoji="1" lang="en-US" altLang="zh-CN" dirty="0"/>
              <a:t>PT1600283 </a:t>
            </a:r>
            <a:r>
              <a:rPr kumimoji="1" lang="zh-CN" altLang="en-US" dirty="0"/>
              <a:t>王春柳</a:t>
            </a:r>
          </a:p>
        </p:txBody>
      </p:sp>
    </p:spTree>
    <p:extLst>
      <p:ext uri="{BB962C8B-B14F-4D97-AF65-F5344CB8AC3E}">
        <p14:creationId xmlns:p14="http://schemas.microsoft.com/office/powerpoint/2010/main" val="4346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非功能需求场景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842208" y="1084271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/>
              <a:t>容错性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517041"/>
              </p:ext>
            </p:extLst>
          </p:nvPr>
        </p:nvGraphicFramePr>
        <p:xfrm>
          <a:off x="1461952" y="1674981"/>
          <a:ext cx="8540464" cy="42838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5485">
                  <a:extLst>
                    <a:ext uri="{9D8B030D-6E8A-4147-A177-3AD203B41FA5}">
                      <a16:colId xmlns:a16="http://schemas.microsoft.com/office/drawing/2014/main" val="2841051605"/>
                    </a:ext>
                  </a:extLst>
                </a:gridCol>
                <a:gridCol w="5784979">
                  <a:extLst>
                    <a:ext uri="{9D8B030D-6E8A-4147-A177-3AD203B41FA5}">
                      <a16:colId xmlns:a16="http://schemas.microsoft.com/office/drawing/2014/main" val="3535586917"/>
                    </a:ext>
                  </a:extLst>
                </a:gridCol>
              </a:tblGrid>
              <a:tr h="4373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场景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</a:rPr>
                        <a:t>可能的值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0826584"/>
                  </a:ext>
                </a:extLst>
              </a:tr>
              <a:tr h="2939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Web</a:t>
                      </a: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开发人员、响应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8968281"/>
                  </a:ext>
                </a:extLst>
              </a:tr>
              <a:tr h="4373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刺激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开发人员代码编写出错、系统中出现未处理的异常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3976820"/>
                  </a:ext>
                </a:extLst>
              </a:tr>
              <a:tr h="4373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制品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在开发人员出错的情况下，系统能继续响应，不会出现崩溃的现象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8542295"/>
                  </a:ext>
                </a:extLst>
              </a:tr>
              <a:tr h="4373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环境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系统出现异常的情况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560838"/>
                  </a:ext>
                </a:extLst>
              </a:tr>
              <a:tr h="11756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响应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Nodejs</a:t>
                      </a: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采用</a:t>
                      </a:r>
                      <a:r>
                        <a:rPr lang="en-US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child_process</a:t>
                      </a: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来应对单线程在健壮性的问题。通过</a:t>
                      </a:r>
                      <a:r>
                        <a:rPr lang="en-US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catch/exception</a:t>
                      </a: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机制来通知开发者出现异常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513815"/>
                  </a:ext>
                </a:extLst>
              </a:tr>
              <a:tr h="8817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响应度量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容错成功的概率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1948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34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非功能需求场景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842208" y="1084271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/>
              <a:t>可扩展性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803018"/>
              </p:ext>
            </p:extLst>
          </p:nvPr>
        </p:nvGraphicFramePr>
        <p:xfrm>
          <a:off x="1461952" y="1674981"/>
          <a:ext cx="8540464" cy="4111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5485">
                  <a:extLst>
                    <a:ext uri="{9D8B030D-6E8A-4147-A177-3AD203B41FA5}">
                      <a16:colId xmlns:a16="http://schemas.microsoft.com/office/drawing/2014/main" val="2841051605"/>
                    </a:ext>
                  </a:extLst>
                </a:gridCol>
                <a:gridCol w="5784979">
                  <a:extLst>
                    <a:ext uri="{9D8B030D-6E8A-4147-A177-3AD203B41FA5}">
                      <a16:colId xmlns:a16="http://schemas.microsoft.com/office/drawing/2014/main" val="3535586917"/>
                    </a:ext>
                  </a:extLst>
                </a:gridCol>
              </a:tblGrid>
              <a:tr h="4373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场景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</a:rPr>
                        <a:t>可能的值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0826584"/>
                  </a:ext>
                </a:extLst>
              </a:tr>
              <a:tr h="2939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Web</a:t>
                      </a: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开发人员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8968281"/>
                  </a:ext>
                </a:extLst>
              </a:tr>
              <a:tr h="4373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刺激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有添加功能或改进功能的需求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3976820"/>
                  </a:ext>
                </a:extLst>
              </a:tr>
              <a:tr h="4373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制品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扩展模块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8542295"/>
                  </a:ext>
                </a:extLst>
              </a:tr>
              <a:tr h="4373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环境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在设计时、开发时、编译时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560838"/>
                  </a:ext>
                </a:extLst>
              </a:tr>
              <a:tr h="11756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响应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Nodejs</a:t>
                      </a: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应该提供可扩展模块的接口、编写规范、以及加载、运行方法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513815"/>
                  </a:ext>
                </a:extLst>
              </a:tr>
              <a:tr h="8817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响应度量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规范的可扩展模块可执行的概率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1948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48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改进设计与实现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416526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/>
              <a:t>改进设计与实现</a:t>
            </a:r>
          </a:p>
          <a:p>
            <a:endParaRPr kumimoji="1" lang="zh-CN" altLang="en-US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1105675" y="1210724"/>
            <a:ext cx="5246998" cy="6421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kumimoji="1"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async.parallelLimit</a:t>
            </a:r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tasks,limit,callback</a:t>
            </a:r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  </a:t>
            </a:r>
            <a:endParaRPr kumimoji="1"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75" y="1852863"/>
            <a:ext cx="10252136" cy="441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/>
              <a:t>改进设计与实现</a:t>
            </a:r>
          </a:p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71600" y="1840832"/>
            <a:ext cx="862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通过队列来控制并发量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71600" y="2426369"/>
            <a:ext cx="862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如果当前的异步调用不超过规定的最大值，就从队列中取出执行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71600" y="3011906"/>
            <a:ext cx="862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如果达到最大值，就讲异步调用暂时放在队列中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71600" y="3597443"/>
            <a:ext cx="862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一旦有异步调用结束，就从队列中取一个新的异步调用</a:t>
            </a:r>
          </a:p>
        </p:txBody>
      </p:sp>
    </p:spTree>
    <p:extLst>
      <p:ext uri="{BB962C8B-B14F-4D97-AF65-F5344CB8AC3E}">
        <p14:creationId xmlns:p14="http://schemas.microsoft.com/office/powerpoint/2010/main" val="48560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/>
              <a:t>改进设计与实现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028" y="657012"/>
            <a:ext cx="4805008" cy="506006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3021" y="3016489"/>
            <a:ext cx="3526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setTimeout</a:t>
            </a:r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可以用来进行超时控制</a:t>
            </a:r>
          </a:p>
        </p:txBody>
      </p:sp>
    </p:spTree>
    <p:extLst>
      <p:ext uri="{BB962C8B-B14F-4D97-AF65-F5344CB8AC3E}">
        <p14:creationId xmlns:p14="http://schemas.microsoft.com/office/powerpoint/2010/main" val="162747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实验八补充</a:t>
            </a:r>
          </a:p>
        </p:txBody>
      </p:sp>
    </p:spTree>
    <p:extLst>
      <p:ext uri="{BB962C8B-B14F-4D97-AF65-F5344CB8AC3E}">
        <p14:creationId xmlns:p14="http://schemas.microsoft.com/office/powerpoint/2010/main" val="105128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实验八补充</a:t>
            </a:r>
          </a:p>
          <a:p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53" y="1398651"/>
            <a:ext cx="10665221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4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实验八补充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964" y="1240971"/>
            <a:ext cx="6014746" cy="396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1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Thanks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76346" y="3546358"/>
            <a:ext cx="3427474" cy="732453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b="1" dirty="0"/>
              <a:t>01</a:t>
            </a:r>
            <a:r>
              <a:rPr kumimoji="1" lang="zh-CN" altLang="en-US" dirty="0"/>
              <a:t>   需求修改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b="1" dirty="0"/>
              <a:t>02</a:t>
            </a:r>
            <a:r>
              <a:rPr kumimoji="1" lang="zh-CN" altLang="en-US" dirty="0"/>
              <a:t>   非功能需求场景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b="1" dirty="0"/>
              <a:t>03</a:t>
            </a:r>
            <a:r>
              <a:rPr kumimoji="1" lang="zh-CN" altLang="en-US" dirty="0"/>
              <a:t>   改进设计与实现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b="1" dirty="0"/>
              <a:t>04</a:t>
            </a:r>
            <a:r>
              <a:rPr kumimoji="1" lang="zh-CN" altLang="en-US" dirty="0"/>
              <a:t>   实验八补充</a:t>
            </a:r>
          </a:p>
        </p:txBody>
      </p:sp>
    </p:spTree>
    <p:extLst>
      <p:ext uri="{BB962C8B-B14F-4D97-AF65-F5344CB8AC3E}">
        <p14:creationId xmlns:p14="http://schemas.microsoft.com/office/powerpoint/2010/main" val="40954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需求修改</a:t>
            </a:r>
          </a:p>
        </p:txBody>
      </p:sp>
    </p:spTree>
    <p:extLst>
      <p:ext uri="{BB962C8B-B14F-4D97-AF65-F5344CB8AC3E}">
        <p14:creationId xmlns:p14="http://schemas.microsoft.com/office/powerpoint/2010/main" val="5373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需求修改</a:t>
            </a:r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768791" y="2028872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修改用例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1809750"/>
            <a:ext cx="42291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3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非功能需求场景</a:t>
            </a:r>
          </a:p>
        </p:txBody>
      </p:sp>
    </p:spTree>
    <p:extLst>
      <p:ext uri="{BB962C8B-B14F-4D97-AF65-F5344CB8AC3E}">
        <p14:creationId xmlns:p14="http://schemas.microsoft.com/office/powerpoint/2010/main" val="29012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非功能需求场景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43" y="1993732"/>
            <a:ext cx="9034964" cy="3905250"/>
          </a:xfrm>
          <a:prstGeom prst="rect">
            <a:avLst/>
          </a:prstGeom>
        </p:spPr>
      </p:pic>
      <p:sp>
        <p:nvSpPr>
          <p:cNvPr id="6" name="文本占位符 3"/>
          <p:cNvSpPr txBox="1">
            <a:spLocks/>
          </p:cNvSpPr>
          <p:nvPr/>
        </p:nvSpPr>
        <p:spPr>
          <a:xfrm>
            <a:off x="804886" y="1270883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场景</a:t>
            </a:r>
          </a:p>
        </p:txBody>
      </p:sp>
    </p:spTree>
    <p:extLst>
      <p:ext uri="{BB962C8B-B14F-4D97-AF65-F5344CB8AC3E}">
        <p14:creationId xmlns:p14="http://schemas.microsoft.com/office/powerpoint/2010/main" val="93610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非功能需求场景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474" y="2562725"/>
            <a:ext cx="4823670" cy="2084971"/>
          </a:xfrm>
          <a:prstGeom prst="rect">
            <a:avLst/>
          </a:prstGeom>
        </p:spPr>
      </p:pic>
      <p:sp>
        <p:nvSpPr>
          <p:cNvPr id="6" name="文本占位符 3"/>
          <p:cNvSpPr txBox="1">
            <a:spLocks/>
          </p:cNvSpPr>
          <p:nvPr/>
        </p:nvSpPr>
        <p:spPr>
          <a:xfrm>
            <a:off x="804886" y="1270883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场景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54" y="1861594"/>
            <a:ext cx="62103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8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非功能需求场景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842208" y="1084271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/>
              <a:t>兼容性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59076"/>
              </p:ext>
            </p:extLst>
          </p:nvPr>
        </p:nvGraphicFramePr>
        <p:xfrm>
          <a:off x="1461952" y="1674981"/>
          <a:ext cx="8540464" cy="41551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5485">
                  <a:extLst>
                    <a:ext uri="{9D8B030D-6E8A-4147-A177-3AD203B41FA5}">
                      <a16:colId xmlns:a16="http://schemas.microsoft.com/office/drawing/2014/main" val="2841051605"/>
                    </a:ext>
                  </a:extLst>
                </a:gridCol>
                <a:gridCol w="5784979">
                  <a:extLst>
                    <a:ext uri="{9D8B030D-6E8A-4147-A177-3AD203B41FA5}">
                      <a16:colId xmlns:a16="http://schemas.microsoft.com/office/drawing/2014/main" val="3535586917"/>
                    </a:ext>
                  </a:extLst>
                </a:gridCol>
              </a:tblGrid>
              <a:tr h="4373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场景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</a:rPr>
                        <a:t>可能的值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0826584"/>
                  </a:ext>
                </a:extLst>
              </a:tr>
              <a:tr h="2939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源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web</a:t>
                      </a:r>
                      <a:r>
                        <a:rPr lang="zh-CN" sz="2000" kern="100">
                          <a:effectLst/>
                        </a:rPr>
                        <a:t>开发人员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8968281"/>
                  </a:ext>
                </a:extLst>
              </a:tr>
              <a:tr h="4373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刺激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在不同操作系统上使用</a:t>
                      </a:r>
                      <a:r>
                        <a:rPr lang="en-US" altLang="zh-CN" sz="2000" kern="100" dirty="0">
                          <a:effectLst/>
                        </a:rPr>
                        <a:t>node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3976820"/>
                  </a:ext>
                </a:extLst>
              </a:tr>
              <a:tr h="4373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制品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产出不同操作系统下的系统版本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8542295"/>
                  </a:ext>
                </a:extLst>
              </a:tr>
              <a:tr h="4373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环境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不同操作系统下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560838"/>
                  </a:ext>
                </a:extLst>
              </a:tr>
              <a:tr h="11756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响应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Nodejs</a:t>
                      </a:r>
                      <a:r>
                        <a:rPr lang="zh-CN" sz="2000" kern="100" dirty="0">
                          <a:effectLst/>
                        </a:rPr>
                        <a:t>在操作系统和上层模块系统之间构建了一层</a:t>
                      </a:r>
                      <a:r>
                        <a:rPr lang="en-US" sz="2000" kern="100" dirty="0" err="1">
                          <a:effectLst/>
                        </a:rPr>
                        <a:t>libuv</a:t>
                      </a:r>
                      <a:r>
                        <a:rPr lang="zh-CN" sz="2000" kern="100" dirty="0">
                          <a:effectLst/>
                        </a:rPr>
                        <a:t>平台架构。在不同操作系统下，</a:t>
                      </a:r>
                      <a:r>
                        <a:rPr lang="en-US" sz="2000" kern="100" dirty="0" err="1">
                          <a:effectLst/>
                        </a:rPr>
                        <a:t>Nodejs</a:t>
                      </a:r>
                      <a:r>
                        <a:rPr lang="zh-CN" sz="2000" kern="100" dirty="0">
                          <a:effectLst/>
                        </a:rPr>
                        <a:t>应该无需采用该软件准备的配置文件之外的规定就可以直接使用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513815"/>
                  </a:ext>
                </a:extLst>
              </a:tr>
              <a:tr h="8817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响应度量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在不同操作系统下需要更改的配置文件个数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1948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82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非功能需求场景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842208" y="1084271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/>
              <a:t>高效性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34606"/>
              </p:ext>
            </p:extLst>
          </p:nvPr>
        </p:nvGraphicFramePr>
        <p:xfrm>
          <a:off x="1461952" y="1674981"/>
          <a:ext cx="8540464" cy="4111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5485">
                  <a:extLst>
                    <a:ext uri="{9D8B030D-6E8A-4147-A177-3AD203B41FA5}">
                      <a16:colId xmlns:a16="http://schemas.microsoft.com/office/drawing/2014/main" val="2841051605"/>
                    </a:ext>
                  </a:extLst>
                </a:gridCol>
                <a:gridCol w="5784979">
                  <a:extLst>
                    <a:ext uri="{9D8B030D-6E8A-4147-A177-3AD203B41FA5}">
                      <a16:colId xmlns:a16="http://schemas.microsoft.com/office/drawing/2014/main" val="3535586917"/>
                    </a:ext>
                  </a:extLst>
                </a:gridCol>
              </a:tblGrid>
              <a:tr h="4373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场景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</a:rPr>
                        <a:t>可能的值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0826584"/>
                  </a:ext>
                </a:extLst>
              </a:tr>
              <a:tr h="2939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Web</a:t>
                      </a: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开发人员、时间、响应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8968281"/>
                  </a:ext>
                </a:extLst>
              </a:tr>
              <a:tr h="4373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刺激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有快速响应、或高效处理并发事件的需求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3976820"/>
                  </a:ext>
                </a:extLst>
              </a:tr>
              <a:tr h="4373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制品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高效的处理事件的机制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8542295"/>
                  </a:ext>
                </a:extLst>
              </a:tr>
              <a:tr h="4373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环境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正常模式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560838"/>
                  </a:ext>
                </a:extLst>
              </a:tr>
              <a:tr h="11756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响应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Nodejs</a:t>
                      </a: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保持单线程，解决死锁问题，减少性能的开销；</a:t>
                      </a:r>
                      <a:r>
                        <a:rPr lang="en-US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Nodejs</a:t>
                      </a: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使用异步</a:t>
                      </a:r>
                      <a:r>
                        <a:rPr lang="en-US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I/O</a:t>
                      </a: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和事件回调机制，极大的提高了处理事件的效率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513815"/>
                  </a:ext>
                </a:extLst>
              </a:tr>
              <a:tr h="8817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响应度量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最大吞吐量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1948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58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464</Words>
  <Application>Microsoft Office PowerPoint</Application>
  <PresentationFormat>宽屏</PresentationFormat>
  <Paragraphs>94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relly li</dc:creator>
  <cp:lastModifiedBy>relly li</cp:lastModifiedBy>
  <cp:revision>19</cp:revision>
  <dcterms:created xsi:type="dcterms:W3CDTF">2017-04-19T10:02:32Z</dcterms:created>
  <dcterms:modified xsi:type="dcterms:W3CDTF">2017-04-21T11:08:49Z</dcterms:modified>
</cp:coreProperties>
</file>