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7" r:id="rId7"/>
    <p:sldId id="262" r:id="rId8"/>
    <p:sldId id="276" r:id="rId9"/>
    <p:sldId id="268" r:id="rId10"/>
    <p:sldId id="269" r:id="rId11"/>
    <p:sldId id="273" r:id="rId12"/>
    <p:sldId id="270" r:id="rId13"/>
    <p:sldId id="272" r:id="rId14"/>
    <p:sldId id="265" r:id="rId15"/>
    <p:sldId id="264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8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1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25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6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7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5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8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F0C4-A357-4CA1-9F99-D6100A1C3AFE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8DB9-2BB0-4414-8ECB-40DFF5DD1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6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jiangjie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64266" y="1590399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45330" y="376530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82561" y="2282956"/>
            <a:ext cx="433965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</a:p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的研究与应用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30117" y="5052187"/>
            <a:ext cx="539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SY1606117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李岳檑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SY1606118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温元祯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SY1606413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谭伟良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PT1600283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王春柳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867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243012"/>
            <a:ext cx="88868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867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功能模块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81042" y="2078261"/>
            <a:ext cx="3187200" cy="3187202"/>
            <a:chOff x="4481042" y="2078261"/>
            <a:chExt cx="3187200" cy="31872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grpSpPr>
        <p:sp>
          <p:nvSpPr>
            <p:cNvPr id="7" name="MH_Other_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6100644" y="2078261"/>
              <a:ext cx="1567598" cy="1805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H_Other_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4481042" y="2080119"/>
              <a:ext cx="1779335" cy="1647464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MH_Other_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4486613" y="3567851"/>
              <a:ext cx="1612174" cy="169761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2">
                <a:alpha val="79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MH_Other_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5942770" y="3727583"/>
              <a:ext cx="1723615" cy="1534166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3605" rIns="0" bIns="33605" anchor="ctr"/>
            <a:lstStyle/>
            <a:p>
              <a:pPr marL="136908" indent="-136908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buFont typeface="Arial" pitchFamily="34" charset="0"/>
                <a:buChar char="•"/>
                <a:defRPr/>
              </a:pPr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11" name="MH_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0991" y="3331968"/>
            <a:ext cx="1515592" cy="6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4130" y="2590933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20770" y="2482568"/>
            <a:ext cx="878098" cy="2602972"/>
            <a:chOff x="4120770" y="2482568"/>
            <a:chExt cx="878098" cy="2602972"/>
          </a:xfrm>
        </p:grpSpPr>
        <p:sp>
          <p:nvSpPr>
            <p:cNvPr id="19" name="MH_Other_2"/>
            <p:cNvSpPr/>
            <p:nvPr>
              <p:custDataLst>
                <p:tags r:id="rId8"/>
              </p:custDataLst>
            </p:nvPr>
          </p:nvSpPr>
          <p:spPr>
            <a:xfrm flipH="1">
              <a:off x="4135555" y="2482568"/>
              <a:ext cx="863313" cy="442881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21" name="MH_Other_2"/>
            <p:cNvSpPr/>
            <p:nvPr>
              <p:custDataLst>
                <p:tags r:id="rId9"/>
              </p:custDataLst>
            </p:nvPr>
          </p:nvSpPr>
          <p:spPr>
            <a:xfrm flipH="1" flipV="1">
              <a:off x="4120770" y="4750326"/>
              <a:ext cx="803359" cy="335214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79762" y="2482568"/>
            <a:ext cx="935730" cy="2619510"/>
            <a:chOff x="7179762" y="2482568"/>
            <a:chExt cx="935730" cy="2619510"/>
          </a:xfrm>
        </p:grpSpPr>
        <p:sp>
          <p:nvSpPr>
            <p:cNvPr id="23" name="MH_Other_2"/>
            <p:cNvSpPr/>
            <p:nvPr>
              <p:custDataLst>
                <p:tags r:id="rId6"/>
              </p:custDataLst>
            </p:nvPr>
          </p:nvSpPr>
          <p:spPr>
            <a:xfrm>
              <a:off x="7296774" y="2482568"/>
              <a:ext cx="818718" cy="275146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24" name="MH_Other_2"/>
            <p:cNvSpPr/>
            <p:nvPr>
              <p:custDataLst>
                <p:tags r:id="rId7"/>
              </p:custDataLst>
            </p:nvPr>
          </p:nvSpPr>
          <p:spPr>
            <a:xfrm flipV="1">
              <a:off x="7179762" y="4400238"/>
              <a:ext cx="929712" cy="701840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0528" y="1602175"/>
            <a:ext cx="10127277" cy="4125767"/>
            <a:chOff x="1050528" y="1602175"/>
            <a:chExt cx="10127277" cy="4125767"/>
          </a:xfrm>
        </p:grpSpPr>
        <p:grpSp>
          <p:nvGrpSpPr>
            <p:cNvPr id="26" name="组合 25"/>
            <p:cNvGrpSpPr/>
            <p:nvPr/>
          </p:nvGrpSpPr>
          <p:grpSpPr>
            <a:xfrm>
              <a:off x="8109474" y="1602175"/>
              <a:ext cx="3068331" cy="1551632"/>
              <a:chOff x="8109474" y="1602175"/>
              <a:chExt cx="3068331" cy="1551632"/>
            </a:xfrm>
          </p:grpSpPr>
          <p:sp>
            <p:nvSpPr>
              <p:cNvPr id="36" name="MH_SubTitle_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111331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管理</a:t>
                </a:r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Spark</a:t>
                </a: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的部署方式：</a:t>
                </a:r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local /standalone/</a:t>
                </a:r>
                <a:r>
                  <a:rPr lang="en-US" altLang="zh-CN" sz="1600" dirty="0" err="1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Mesos</a:t>
                </a:r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/YARN</a:t>
                </a: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等。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109474" y="1602175"/>
                <a:ext cx="1790700" cy="318356"/>
              </a:xfrm>
              <a:prstGeom prst="rect">
                <a:avLst/>
              </a:prstGeom>
              <a:solidFill>
                <a:srgbClr val="78B7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Deploy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109474" y="4176310"/>
              <a:ext cx="3066474" cy="1551632"/>
              <a:chOff x="8109474" y="4176310"/>
              <a:chExt cx="3066474" cy="1551632"/>
            </a:xfrm>
          </p:grpSpPr>
          <p:sp>
            <p:nvSpPr>
              <p:cNvPr id="34" name="MH_SubTitle_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109474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</a:t>
                </a:r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RDD</a:t>
                </a: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抽象的实现，分为通信层与存储层。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09474" y="4176310"/>
                <a:ext cx="1790700" cy="318356"/>
              </a:xfrm>
              <a:prstGeom prst="rect">
                <a:avLst/>
              </a:prstGeom>
              <a:solidFill>
                <a:srgbClr val="78B7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Storage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068153" y="1602175"/>
              <a:ext cx="3072045" cy="1551632"/>
              <a:chOff x="1068153" y="1602175"/>
              <a:chExt cx="3072045" cy="1551632"/>
            </a:xfrm>
          </p:grpSpPr>
          <p:sp>
            <p:nvSpPr>
              <p:cNvPr id="32" name="MH_SubTitle_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68153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作业管理、</a:t>
                </a:r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Stage</a:t>
                </a: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划分、资源调度等。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49498" y="1602175"/>
                <a:ext cx="1790700" cy="318356"/>
              </a:xfrm>
              <a:prstGeom prst="rect">
                <a:avLst/>
              </a:prstGeom>
              <a:solidFill>
                <a:srgbClr val="78B7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Scheduler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050528" y="4176310"/>
              <a:ext cx="3089670" cy="1551632"/>
              <a:chOff x="1050528" y="4176310"/>
              <a:chExt cx="3089670" cy="1551632"/>
            </a:xfrm>
          </p:grpSpPr>
          <p:sp>
            <p:nvSpPr>
              <p:cNvPr id="30" name="MH_SubTitle_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50528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en-US" altLang="zh-CN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Worker</a:t>
                </a: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上的执行单元。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349498" y="4176310"/>
                <a:ext cx="1790700" cy="318356"/>
              </a:xfrm>
              <a:prstGeom prst="rect">
                <a:avLst/>
              </a:prstGeom>
              <a:solidFill>
                <a:srgbClr val="78B7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Executor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82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项目目标</a:t>
            </a:r>
          </a:p>
        </p:txBody>
      </p:sp>
    </p:spTree>
    <p:extLst>
      <p:ext uri="{BB962C8B-B14F-4D97-AF65-F5344CB8AC3E}">
        <p14:creationId xmlns:p14="http://schemas.microsoft.com/office/powerpoint/2010/main" val="422920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474666" y="2444302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33110" y="36748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项目目标</a:t>
            </a: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50614" y="23197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需求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58147" y="4399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测试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97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源码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746021" y="4399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应用</a:t>
            </a:r>
          </a:p>
        </p:txBody>
      </p:sp>
      <p:sp>
        <p:nvSpPr>
          <p:cNvPr id="19" name="矩形 18"/>
          <p:cNvSpPr/>
          <p:nvPr/>
        </p:nvSpPr>
        <p:spPr>
          <a:xfrm>
            <a:off x="8746021" y="2640996"/>
            <a:ext cx="2665578" cy="571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阅读项目源码，从代码级理解项目实现细节，并制定不同场景的调优策略。</a:t>
            </a:r>
          </a:p>
        </p:txBody>
      </p:sp>
      <p:sp>
        <p:nvSpPr>
          <p:cNvPr id="20" name="矩形 19"/>
          <p:cNvSpPr/>
          <p:nvPr/>
        </p:nvSpPr>
        <p:spPr>
          <a:xfrm>
            <a:off x="8746021" y="4721224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时间允许，利用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建立分布式文件系统</a:t>
            </a:r>
          </a:p>
        </p:txBody>
      </p:sp>
      <p:sp>
        <p:nvSpPr>
          <p:cNvPr id="27" name="矩形 26"/>
          <p:cNvSpPr/>
          <p:nvPr/>
        </p:nvSpPr>
        <p:spPr>
          <a:xfrm>
            <a:off x="728631" y="2640996"/>
            <a:ext cx="2665578" cy="571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功能模块出发，编写其需求规格说明书。</a:t>
            </a:r>
          </a:p>
        </p:txBody>
      </p:sp>
      <p:sp>
        <p:nvSpPr>
          <p:cNvPr id="28" name="矩形 27"/>
          <p:cNvSpPr/>
          <p:nvPr/>
        </p:nvSpPr>
        <p:spPr>
          <a:xfrm>
            <a:off x="728631" y="4721224"/>
            <a:ext cx="2665578" cy="571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为各功能模块及制定的调优策略编写测试规格说明书并进行测试。</a:t>
            </a: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项目目标</a:t>
            </a:r>
          </a:p>
        </p:txBody>
      </p:sp>
    </p:spTree>
    <p:extLst>
      <p:ext uri="{BB962C8B-B14F-4D97-AF65-F5344CB8AC3E}">
        <p14:creationId xmlns:p14="http://schemas.microsoft.com/office/powerpoint/2010/main" val="326273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5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工作计划</a:t>
            </a:r>
          </a:p>
        </p:txBody>
      </p:sp>
    </p:spTree>
    <p:extLst>
      <p:ext uri="{BB962C8B-B14F-4D97-AF65-F5344CB8AC3E}">
        <p14:creationId xmlns:p14="http://schemas.microsoft.com/office/powerpoint/2010/main" val="124184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575943">
            <a:off x="5141605" y="1850968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26468" y="1925580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20710830">
            <a:off x="6898807" y="2688896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68437" y="2701871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9955273">
            <a:off x="6489437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537379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77424">
            <a:off x="5766723" y="4628518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749387" y="4586973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9158480">
            <a:off x="4248036" y="3902563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20309320">
            <a:off x="4350811" y="3875934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729922">
            <a:off x="3956629" y="2626124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4017972" y="2804153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11371" y="213114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64567" y="291948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19207" y="420353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88011" y="490142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9791" y="435257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601150" y="31063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14139" y="1567942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48A2A0"/>
                </a:solidFill>
              </a:rPr>
              <a:t>项目计划书</a:t>
            </a:r>
          </a:p>
        </p:txBody>
      </p:sp>
      <p:sp>
        <p:nvSpPr>
          <p:cNvPr id="34" name="矩形 33"/>
          <p:cNvSpPr/>
          <p:nvPr/>
        </p:nvSpPr>
        <p:spPr>
          <a:xfrm>
            <a:off x="3209663" y="1813940"/>
            <a:ext cx="2186825" cy="248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200"/>
              </a:lnSpc>
            </a:pPr>
            <a:r>
              <a:rPr lang="zh-CN" altLang="en-US" sz="1200" dirty="0">
                <a:solidFill>
                  <a:srgbClr val="4D402B"/>
                </a:solidFill>
              </a:rPr>
              <a:t>实施内容依照项目计划书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757475" y="29358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分工协作</a:t>
            </a:r>
          </a:p>
        </p:txBody>
      </p:sp>
      <p:sp>
        <p:nvSpPr>
          <p:cNvPr id="37" name="矩形 36"/>
          <p:cNvSpPr/>
          <p:nvPr/>
        </p:nvSpPr>
        <p:spPr>
          <a:xfrm>
            <a:off x="1473461" y="3192453"/>
            <a:ext cx="2186825" cy="402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200"/>
              </a:lnSpc>
            </a:pPr>
            <a:r>
              <a:rPr lang="zh-CN" altLang="en-US" sz="1200" dirty="0">
                <a:solidFill>
                  <a:srgbClr val="4D402B"/>
                </a:solidFill>
              </a:rPr>
              <a:t>对每周的任务合理分工，保证每个成员都参与其中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868969" y="4341257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文档管理更新</a:t>
            </a:r>
          </a:p>
        </p:txBody>
      </p:sp>
      <p:sp>
        <p:nvSpPr>
          <p:cNvPr id="40" name="矩形 39"/>
          <p:cNvSpPr/>
          <p:nvPr/>
        </p:nvSpPr>
        <p:spPr>
          <a:xfrm>
            <a:off x="1944029" y="4583406"/>
            <a:ext cx="2186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200"/>
              </a:lnSpc>
            </a:pPr>
            <a:r>
              <a:rPr lang="zh-CN" altLang="en-US" sz="1200" dirty="0">
                <a:solidFill>
                  <a:srgbClr val="4D402B"/>
                </a:solidFill>
              </a:rPr>
              <a:t>在</a:t>
            </a:r>
            <a:r>
              <a:rPr lang="en-US" altLang="zh-CN" sz="1200" dirty="0" err="1">
                <a:solidFill>
                  <a:srgbClr val="4D402B"/>
                </a:solidFill>
              </a:rPr>
              <a:t>github</a:t>
            </a:r>
            <a:r>
              <a:rPr lang="zh-CN" altLang="en-US" sz="1200" dirty="0">
                <a:solidFill>
                  <a:srgbClr val="4D402B"/>
                </a:solidFill>
              </a:rPr>
              <a:t>上来更新上传文档，每次</a:t>
            </a:r>
            <a:r>
              <a:rPr lang="en-US" altLang="zh-CN" sz="1200" dirty="0">
                <a:solidFill>
                  <a:srgbClr val="4D402B"/>
                </a:solidFill>
              </a:rPr>
              <a:t>commit</a:t>
            </a:r>
            <a:r>
              <a:rPr lang="zh-CN" altLang="en-US" sz="1200" dirty="0">
                <a:solidFill>
                  <a:srgbClr val="4D402B"/>
                </a:solidFill>
              </a:rPr>
              <a:t>都写清楚内容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551827" y="2628081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线上沟通</a:t>
            </a:r>
          </a:p>
        </p:txBody>
      </p:sp>
      <p:sp>
        <p:nvSpPr>
          <p:cNvPr id="43" name="矩形 42"/>
          <p:cNvSpPr/>
          <p:nvPr/>
        </p:nvSpPr>
        <p:spPr>
          <a:xfrm>
            <a:off x="8317424" y="2901817"/>
            <a:ext cx="2186825" cy="402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200" dirty="0"/>
              <a:t>及时通过的微信群，邮件来进行沟通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795646" y="4210773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线下讨论</a:t>
            </a:r>
          </a:p>
        </p:txBody>
      </p:sp>
      <p:sp>
        <p:nvSpPr>
          <p:cNvPr id="46" name="矩形 45"/>
          <p:cNvSpPr/>
          <p:nvPr/>
        </p:nvSpPr>
        <p:spPr>
          <a:xfrm>
            <a:off x="8317423" y="4473931"/>
            <a:ext cx="2186825" cy="402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200" dirty="0">
                <a:solidFill>
                  <a:srgbClr val="4D402B"/>
                </a:solidFill>
              </a:rPr>
              <a:t>每周</a:t>
            </a:r>
            <a:r>
              <a:rPr lang="en-US" altLang="zh-CN" sz="1200" dirty="0">
                <a:solidFill>
                  <a:srgbClr val="4D402B"/>
                </a:solidFill>
              </a:rPr>
              <a:t>2-3</a:t>
            </a:r>
            <a:r>
              <a:rPr lang="zh-CN" altLang="en-US" sz="1200" dirty="0">
                <a:solidFill>
                  <a:srgbClr val="4D402B"/>
                </a:solidFill>
              </a:rPr>
              <a:t>次见面讨论，分配任务，解决问题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772220" y="5508116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项目进度</a:t>
            </a:r>
          </a:p>
        </p:txBody>
      </p:sp>
      <p:sp>
        <p:nvSpPr>
          <p:cNvPr id="49" name="矩形 48"/>
          <p:cNvSpPr/>
          <p:nvPr/>
        </p:nvSpPr>
        <p:spPr>
          <a:xfrm>
            <a:off x="6219844" y="5776853"/>
            <a:ext cx="2186825" cy="402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200" dirty="0">
                <a:solidFill>
                  <a:srgbClr val="4D402B"/>
                </a:solidFill>
              </a:rPr>
              <a:t>四个人根据项目进度表完成任务</a:t>
            </a:r>
            <a:endParaRPr lang="zh-CN" altLang="en-US" sz="1200" dirty="0"/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工作计划</a:t>
            </a:r>
          </a:p>
        </p:txBody>
      </p:sp>
    </p:spTree>
    <p:extLst>
      <p:ext uri="{BB962C8B-B14F-4D97-AF65-F5344CB8AC3E}">
        <p14:creationId xmlns:p14="http://schemas.microsoft.com/office/powerpoint/2010/main" val="204943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2"/>
          </p:cNvPr>
          <p:cNvSpPr txBox="1"/>
          <p:nvPr/>
        </p:nvSpPr>
        <p:spPr>
          <a:xfrm>
            <a:off x="8339590" y="6337419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7716" y="4466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项目简介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933900" y="4448259"/>
            <a:ext cx="122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Why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Spark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2698" y="4462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项目特点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60415" y="478726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409296" y="4493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项目目标</a:t>
            </a:r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18266" y="198503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Contents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31922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22489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739962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88592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5033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429814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50172" y="3422965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40739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165478" y="4155096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957371" y="4167482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263478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5981" y="3533229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05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44914" y="44857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工作计划</a:t>
            </a:r>
          </a:p>
        </p:txBody>
      </p:sp>
      <p:sp>
        <p:nvSpPr>
          <p:cNvPr id="30" name="MH_Others_1"/>
          <p:cNvSpPr txBox="1"/>
          <p:nvPr>
            <p:custDataLst>
              <p:tags r:id="rId2"/>
            </p:custDataLst>
          </p:nvPr>
        </p:nvSpPr>
        <p:spPr>
          <a:xfrm>
            <a:off x="4118265" y="1347717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698324" y="2423418"/>
            <a:ext cx="890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Apache Spark</a:t>
            </a:r>
            <a:r>
              <a:rPr lang="zh-CN" altLang="en-US" sz="2400" dirty="0"/>
              <a:t>是用于大规模数据处理的快速的通用引擎，是一种基于内存的开源计算框架。它能快速处理多种场景下的大数据问题，高效挖掘大数据中的价值，为业务发展提供决策支持。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椭圆 2"/>
          <p:cNvSpPr/>
          <p:nvPr/>
        </p:nvSpPr>
        <p:spPr>
          <a:xfrm>
            <a:off x="1253765" y="3799002"/>
            <a:ext cx="188536" cy="188536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3" idx="0"/>
          </p:cNvCxnSpPr>
          <p:nvPr/>
        </p:nvCxnSpPr>
        <p:spPr>
          <a:xfrm flipV="1">
            <a:off x="1348033" y="233616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47772" y="3874627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53868" y="2284502"/>
            <a:ext cx="219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诞生于加州大学伯克利分校</a:t>
            </a:r>
            <a:r>
              <a:rPr lang="en-US" altLang="zh-CN" dirty="0" err="1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AMPLab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437" y="2284502"/>
            <a:ext cx="248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a typeface="Calibri" panose="020F0502020204030204" pitchFamily="34" charset="0"/>
              </a:rPr>
              <a:t>项目开源，</a:t>
            </a:r>
            <a:r>
              <a:rPr lang="en-US" altLang="zh-CN" dirty="0">
                <a:solidFill>
                  <a:srgbClr val="48A2A0"/>
                </a:solidFill>
                <a:ea typeface="Calibri" panose="020F0502020204030204" pitchFamily="34" charset="0"/>
              </a:rPr>
              <a:t>Spark</a:t>
            </a:r>
            <a:r>
              <a:rPr lang="zh-CN" altLang="en-US" dirty="0">
                <a:solidFill>
                  <a:srgbClr val="48A2A0"/>
                </a:solidFill>
                <a:ea typeface="Calibri" panose="020F0502020204030204" pitchFamily="34" charset="0"/>
              </a:rPr>
              <a:t>系统思想的论文发表 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9006" y="2284502"/>
            <a:ext cx="2231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a typeface="Calibri" panose="020F0502020204030204" pitchFamily="34" charset="0"/>
              </a:rPr>
              <a:t>成为</a:t>
            </a:r>
            <a:r>
              <a:rPr lang="en-US" altLang="zh-CN" dirty="0">
                <a:solidFill>
                  <a:srgbClr val="48A2A0"/>
                </a:solidFill>
                <a:ea typeface="Calibri" panose="020F0502020204030204" pitchFamily="34" charset="0"/>
              </a:rPr>
              <a:t>Apache</a:t>
            </a:r>
            <a:r>
              <a:rPr lang="zh-CN" altLang="en-US" dirty="0">
                <a:solidFill>
                  <a:srgbClr val="48A2A0"/>
                </a:solidFill>
                <a:ea typeface="Calibri" panose="020F0502020204030204" pitchFamily="34" charset="0"/>
              </a:rPr>
              <a:t>孵化项目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308" y="4177976"/>
            <a:ext cx="238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a typeface="Calibri" panose="020F0502020204030204" pitchFamily="34" charset="0"/>
              </a:rPr>
              <a:t>成为</a:t>
            </a:r>
            <a:r>
              <a:rPr lang="en-US" altLang="zh-CN" dirty="0">
                <a:solidFill>
                  <a:srgbClr val="48A2A0"/>
                </a:solidFill>
                <a:ea typeface="Calibri" panose="020F0502020204030204" pitchFamily="34" charset="0"/>
              </a:rPr>
              <a:t>Apache</a:t>
            </a:r>
            <a:r>
              <a:rPr lang="zh-CN" altLang="en-US" dirty="0">
                <a:solidFill>
                  <a:srgbClr val="48A2A0"/>
                </a:solidFill>
                <a:ea typeface="Calibri" panose="020F0502020204030204" pitchFamily="34" charset="0"/>
              </a:rPr>
              <a:t>的顶级项目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6000" y="4177976"/>
            <a:ext cx="238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a typeface="Calibri" panose="020F0502020204030204" pitchFamily="34" charset="0"/>
              </a:rPr>
              <a:t>Spark1.0.0</a:t>
            </a:r>
            <a:r>
              <a:rPr lang="zh-CN" altLang="en-US" dirty="0">
                <a:solidFill>
                  <a:srgbClr val="48A2A0"/>
                </a:solidFill>
                <a:ea typeface="Calibri" panose="020F0502020204030204" pitchFamily="34" charset="0"/>
              </a:rPr>
              <a:t>版正式上线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4228" y="23147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</a:rPr>
              <a:t>2009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36002" y="491780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</a:rPr>
              <a:t>2014.2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74835" y="49741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</a:rPr>
              <a:t>2014.5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95374" y="23147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</a:rPr>
              <a:t>2010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24207" y="2313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</a:rPr>
              <a:t>2013.6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发展史</a:t>
            </a:r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444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Why Spark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9800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spark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9" y="2304661"/>
            <a:ext cx="11096625" cy="29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09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09893" y="2157898"/>
            <a:ext cx="4470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腾讯在</a:t>
            </a:r>
            <a:r>
              <a:rPr lang="en-US" altLang="zh-CN" dirty="0">
                <a:solidFill>
                  <a:schemeClr val="bg1"/>
                </a:solidFill>
              </a:rPr>
              <a:t>2013</a:t>
            </a:r>
            <a:r>
              <a:rPr lang="zh-CN" altLang="en-US" dirty="0">
                <a:solidFill>
                  <a:schemeClr val="bg1"/>
                </a:solidFill>
              </a:rPr>
              <a:t>年开始使用</a:t>
            </a:r>
            <a:r>
              <a:rPr lang="en-US" altLang="zh-CN" dirty="0">
                <a:solidFill>
                  <a:schemeClr val="bg1"/>
                </a:solidFill>
              </a:rPr>
              <a:t>Spark</a:t>
            </a:r>
            <a:r>
              <a:rPr lang="zh-CN" altLang="en-US" dirty="0">
                <a:solidFill>
                  <a:schemeClr val="bg1"/>
                </a:solidFill>
              </a:rPr>
              <a:t>，实现了广告模型的实时训练和更新，在广告推荐业 务取得了显著</a:t>
            </a:r>
            <a:r>
              <a:rPr lang="zh-CN" altLang="en-US" sz="2000" dirty="0">
                <a:solidFill>
                  <a:schemeClr val="bg1"/>
                </a:solidFill>
              </a:rPr>
              <a:t>效果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57330" y="1976442"/>
            <a:ext cx="4470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腾讯大数据推荐借助</a:t>
            </a:r>
            <a:r>
              <a:rPr lang="en-US" altLang="zh-CN" dirty="0">
                <a:solidFill>
                  <a:schemeClr val="bg1"/>
                </a:solidFill>
              </a:rPr>
              <a:t>Spark</a:t>
            </a:r>
            <a:r>
              <a:rPr lang="zh-CN" altLang="en-US" dirty="0">
                <a:solidFill>
                  <a:schemeClr val="bg1"/>
                </a:solidFill>
              </a:rPr>
              <a:t>快速迭代的优势，实现了数据实时采集、算法实时训练、 系统实时预测的全流程实时并行高维算法，成功应用于广点通投放系统，支持每 天上百亿次请求。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7843" y="4066353"/>
            <a:ext cx="447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腾讯的</a:t>
            </a:r>
            <a:r>
              <a:rPr lang="en-US" altLang="zh-CN" dirty="0">
                <a:solidFill>
                  <a:schemeClr val="bg1"/>
                </a:solidFill>
              </a:rPr>
              <a:t>Spark</a:t>
            </a:r>
            <a:r>
              <a:rPr lang="zh-CN" altLang="en-US" dirty="0">
                <a:solidFill>
                  <a:schemeClr val="bg1"/>
                </a:solidFill>
              </a:rPr>
              <a:t>计算集群规模超过</a:t>
            </a:r>
            <a:r>
              <a:rPr lang="en-US" altLang="zh-CN" dirty="0">
                <a:solidFill>
                  <a:schemeClr val="bg1"/>
                </a:solidFill>
              </a:rPr>
              <a:t>8800</a:t>
            </a:r>
            <a:r>
              <a:rPr lang="zh-CN" altLang="en-US" dirty="0">
                <a:solidFill>
                  <a:schemeClr val="bg1"/>
                </a:solidFill>
              </a:rPr>
              <a:t>台，日接入数据</a:t>
            </a:r>
            <a:r>
              <a:rPr lang="en-US" altLang="zh-CN" dirty="0">
                <a:solidFill>
                  <a:schemeClr val="bg1"/>
                </a:solidFill>
              </a:rPr>
              <a:t>200TB</a:t>
            </a:r>
            <a:r>
              <a:rPr lang="zh-CN" altLang="en-US" dirty="0">
                <a:solidFill>
                  <a:schemeClr val="bg1"/>
                </a:solidFill>
              </a:rPr>
              <a:t>，实现了从数据进来到 投放，延迟不超过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r>
              <a:rPr lang="zh-CN" altLang="en-US" dirty="0">
                <a:solidFill>
                  <a:schemeClr val="bg1"/>
                </a:solidFill>
              </a:rPr>
              <a:t>毫秒。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57330" y="4101882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主要是实现了视频推荐，音乐推荐，新闻推荐，游戏道具推荐等精准推荐产品。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380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在腾讯的案例</a:t>
            </a:r>
          </a:p>
        </p:txBody>
      </p:sp>
    </p:spTree>
    <p:extLst>
      <p:ext uri="{BB962C8B-B14F-4D97-AF65-F5344CB8AC3E}">
        <p14:creationId xmlns:p14="http://schemas.microsoft.com/office/powerpoint/2010/main" val="89119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项目特点</a:t>
            </a:r>
          </a:p>
        </p:txBody>
      </p:sp>
    </p:spTree>
    <p:extLst>
      <p:ext uri="{BB962C8B-B14F-4D97-AF65-F5344CB8AC3E}">
        <p14:creationId xmlns:p14="http://schemas.microsoft.com/office/powerpoint/2010/main" val="3157809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497</Words>
  <Application>Microsoft Office PowerPoint</Application>
  <PresentationFormat>宽屏</PresentationFormat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Futura Bk BT</vt:lpstr>
      <vt:lpstr>Gotham Rounded Medium</vt:lpstr>
      <vt:lpstr>微软雅黑 Light</vt:lpstr>
      <vt:lpstr>Arial</vt:lpstr>
      <vt:lpstr>Calibri</vt:lpstr>
      <vt:lpstr>等线</vt:lpstr>
      <vt:lpstr>等线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relly li</dc:creator>
  <cp:lastModifiedBy>relly li</cp:lastModifiedBy>
  <cp:revision>14</cp:revision>
  <dcterms:created xsi:type="dcterms:W3CDTF">2017-03-15T14:01:58Z</dcterms:created>
  <dcterms:modified xsi:type="dcterms:W3CDTF">2017-03-17T07:31:43Z</dcterms:modified>
</cp:coreProperties>
</file>