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71" r:id="rId6"/>
    <p:sldId id="273" r:id="rId7"/>
    <p:sldId id="302" r:id="rId8"/>
    <p:sldId id="300" r:id="rId9"/>
    <p:sldId id="301" r:id="rId10"/>
    <p:sldId id="303" r:id="rId11"/>
    <p:sldId id="304" r:id="rId12"/>
    <p:sldId id="307" r:id="rId13"/>
    <p:sldId id="308" r:id="rId14"/>
    <p:sldId id="309" r:id="rId15"/>
    <p:sldId id="310" r:id="rId16"/>
    <p:sldId id="275" r:id="rId17"/>
    <p:sldId id="261" r:id="rId18"/>
    <p:sldId id="314" r:id="rId19"/>
    <p:sldId id="315" r:id="rId20"/>
    <p:sldId id="317" r:id="rId21"/>
    <p:sldId id="318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470" y="-96"/>
      </p:cViewPr>
      <p:guideLst>
        <p:guide orient="horz" pos="210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1982-9F35-4EFB-8B85-D6D5F263EC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EA1E-D298-45D0-A65B-DF98D782C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1982-9F35-4EFB-8B85-D6D5F263EC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EA1E-D298-45D0-A65B-DF98D782C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1982-9F35-4EFB-8B85-D6D5F263EC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EA1E-D298-45D0-A65B-DF98D782C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1" y="463101"/>
            <a:ext cx="107156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 sz="1015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89146" y="463101"/>
            <a:ext cx="2863105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12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8603674" y="372777"/>
            <a:ext cx="323309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 sz="1015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3674" y="327462"/>
            <a:ext cx="323309" cy="389083"/>
          </a:xfrm>
        </p:spPr>
        <p:txBody>
          <a:bodyPr lIns="0" tIns="0" rIns="0" bIns="0"/>
          <a:lstStyle>
            <a:lvl1pPr algn="ctr">
              <a:defRPr sz="565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1982-9F35-4EFB-8B85-D6D5F263EC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EA1E-D298-45D0-A65B-DF98D782C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1982-9F35-4EFB-8B85-D6D5F263EC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EA1E-D298-45D0-A65B-DF98D782C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1982-9F35-4EFB-8B85-D6D5F263EC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EA1E-D298-45D0-A65B-DF98D782C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1982-9F35-4EFB-8B85-D6D5F263EC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EA1E-D298-45D0-A65B-DF98D782C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1982-9F35-4EFB-8B85-D6D5F263EC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EA1E-D298-45D0-A65B-DF98D782C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1982-9F35-4EFB-8B85-D6D5F263EC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EA1E-D298-45D0-A65B-DF98D782C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1982-9F35-4EFB-8B85-D6D5F263EC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EA1E-D298-45D0-A65B-DF98D782C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1982-9F35-4EFB-8B85-D6D5F263EC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EA1E-D298-45D0-A65B-DF98D782C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982-9F35-4EFB-8B85-D6D5F263EC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EA1E-D298-45D0-A65B-DF98D782C4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245326" y="1212284"/>
            <a:ext cx="4787818" cy="445248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cs typeface="+mn-ea"/>
              <a:sym typeface="+mn-lt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2495550" y="2878455"/>
            <a:ext cx="41529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7175">
              <a:defRPr/>
            </a:pPr>
            <a:r>
              <a:rPr kumimoji="1" lang="en-US" altLang="zh-CN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NodeJS</a:t>
            </a:r>
            <a:r>
              <a:rPr kumimoji="1" lang="zh-CN" altLang="en-US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需求分析</a:t>
            </a:r>
            <a:endParaRPr kumimoji="1" lang="zh-CN" altLang="en-US" sz="4400" b="1" dirty="0" err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2958227" y="4215368"/>
            <a:ext cx="3227546" cy="1109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14350">
              <a:defRPr/>
            </a:pPr>
            <a:endParaRPr lang="en-US" altLang="zh-CN" sz="1015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 defTabSz="514350">
              <a:defRPr/>
            </a:pPr>
            <a:r>
              <a:rPr lang="en-US" altLang="zh-CN" sz="1400" dirty="0">
                <a:cs typeface="+mn-ea"/>
                <a:sym typeface="+mn-lt"/>
              </a:rPr>
              <a:t>SY1606117 </a:t>
            </a:r>
            <a:r>
              <a:rPr lang="zh-CN" altLang="en-US" sz="1400" dirty="0">
                <a:cs typeface="+mn-ea"/>
                <a:sym typeface="+mn-lt"/>
              </a:rPr>
              <a:t>李岳檑</a:t>
            </a:r>
            <a:endParaRPr lang="en-US" altLang="zh-CN" sz="1400" dirty="0">
              <a:cs typeface="+mn-ea"/>
              <a:sym typeface="+mn-lt"/>
            </a:endParaRPr>
          </a:p>
          <a:p>
            <a:pPr algn="ctr" defTabSz="514350">
              <a:defRPr/>
            </a:pPr>
            <a:r>
              <a:rPr lang="en-US" altLang="zh-CN" sz="1400" dirty="0">
                <a:cs typeface="+mn-ea"/>
                <a:sym typeface="+mn-lt"/>
              </a:rPr>
              <a:t>SY1606118 </a:t>
            </a:r>
            <a:r>
              <a:rPr lang="zh-CN" altLang="en-US" sz="1400" dirty="0">
                <a:cs typeface="+mn-ea"/>
                <a:sym typeface="+mn-lt"/>
              </a:rPr>
              <a:t>温元祯</a:t>
            </a:r>
            <a:endParaRPr lang="en-US" altLang="zh-CN" sz="1400" dirty="0">
              <a:cs typeface="+mn-ea"/>
              <a:sym typeface="+mn-lt"/>
            </a:endParaRPr>
          </a:p>
          <a:p>
            <a:pPr algn="ctr" defTabSz="514350">
              <a:defRPr/>
            </a:pPr>
            <a:r>
              <a:rPr lang="en-US" altLang="zh-CN" sz="1400" dirty="0">
                <a:cs typeface="+mn-ea"/>
                <a:sym typeface="+mn-lt"/>
              </a:rPr>
              <a:t>SY1606413 </a:t>
            </a:r>
            <a:r>
              <a:rPr lang="zh-CN" altLang="en-US" sz="1400" dirty="0">
                <a:cs typeface="+mn-ea"/>
                <a:sym typeface="+mn-lt"/>
              </a:rPr>
              <a:t>谭伟良</a:t>
            </a:r>
            <a:endParaRPr lang="en-US" altLang="zh-CN" sz="1400" dirty="0">
              <a:cs typeface="+mn-ea"/>
              <a:sym typeface="+mn-lt"/>
            </a:endParaRPr>
          </a:p>
          <a:p>
            <a:pPr algn="ctr" defTabSz="514350">
              <a:defRPr/>
            </a:pPr>
            <a:r>
              <a:rPr lang="en-US" altLang="zh-CN" sz="1400" dirty="0">
                <a:cs typeface="+mn-ea"/>
                <a:sym typeface="+mn-lt"/>
              </a:rPr>
              <a:t>PT1600283 </a:t>
            </a:r>
            <a:r>
              <a:rPr lang="zh-CN" altLang="en-US" sz="1400" dirty="0">
                <a:cs typeface="+mn-ea"/>
                <a:sym typeface="+mn-lt"/>
              </a:rPr>
              <a:t>王春柳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036523" y="847260"/>
            <a:ext cx="5205422" cy="5182526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303502" y="2023515"/>
            <a:ext cx="4536995" cy="3063566"/>
            <a:chOff x="2063111" y="930360"/>
            <a:chExt cx="8065769" cy="5446338"/>
          </a:xfrm>
        </p:grpSpPr>
        <p:sp>
          <p:nvSpPr>
            <p:cNvPr id="10" name="椭圆 9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15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15">
                <a:cs typeface="+mn-ea"/>
                <a:sym typeface="+mn-lt"/>
              </a:endParaRPr>
            </a:p>
          </p:txBody>
        </p:sp>
      </p:grpSp>
      <p:sp>
        <p:nvSpPr>
          <p:cNvPr id="12" name="自由: 形状 34"/>
          <p:cNvSpPr/>
          <p:nvPr/>
        </p:nvSpPr>
        <p:spPr>
          <a:xfrm rot="2700000">
            <a:off x="4532541" y="5534075"/>
            <a:ext cx="78919" cy="78919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926" y="475861"/>
            <a:ext cx="27152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功能需求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849086" y="2444621"/>
            <a:ext cx="7455159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。</a:t>
            </a:r>
            <a:endParaRPr lang="zh-CN" altLang="en-US" sz="3600" dirty="0"/>
          </a:p>
        </p:txBody>
      </p:sp>
      <p:pic>
        <p:nvPicPr>
          <p:cNvPr id="13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1440180"/>
            <a:ext cx="8779510" cy="3977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15770" y="5643880"/>
            <a:ext cx="5263515" cy="396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6700" algn="ctr"/>
            <a:r>
              <a:rPr lang="zh-CN" altLang="en-US" sz="2000" b="0" u="none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创建</a:t>
            </a:r>
            <a:r>
              <a:rPr lang="en-US" altLang="zh-CN" sz="2000" b="0" u="none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TCP</a:t>
            </a:r>
            <a:r>
              <a:rPr lang="zh-CN" altLang="en-US" sz="2000" b="0" u="none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用例描述</a:t>
            </a:r>
            <a:endParaRPr lang="zh-CN" altLang="en-US" sz="2000" b="0" u="none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926" y="475861"/>
            <a:ext cx="27152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功能需求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849086" y="2444621"/>
            <a:ext cx="7455159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。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715770" y="5643880"/>
            <a:ext cx="5263515" cy="396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6700" algn="ctr"/>
            <a:r>
              <a:rPr lang="zh-CN" altLang="en-US" sz="2000" b="0" u="none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创建</a:t>
            </a:r>
            <a:r>
              <a:rPr lang="en-US" altLang="zh-CN" sz="2000" b="0" u="none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UDP</a:t>
            </a:r>
            <a:r>
              <a:rPr lang="zh-CN" altLang="en-US" sz="2000" b="0" u="none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用例描述</a:t>
            </a:r>
            <a:endParaRPr lang="zh-CN" altLang="en-US" sz="2000" b="0" u="none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14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80" y="1572895"/>
            <a:ext cx="8456930" cy="38957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926" y="475861"/>
            <a:ext cx="27152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功能需求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849086" y="2444621"/>
            <a:ext cx="7455159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。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715770" y="5643880"/>
            <a:ext cx="5263515" cy="396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6700" algn="ctr"/>
            <a:r>
              <a:rPr lang="zh-CN" altLang="en-US" sz="2000" b="0" u="none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创建</a:t>
            </a:r>
            <a:r>
              <a:rPr lang="en-US" altLang="zh-CN" sz="2000" b="0" u="none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WebSocket</a:t>
            </a:r>
            <a:r>
              <a:rPr lang="zh-CN" altLang="en-US" sz="2000" b="0" u="none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用例描述</a:t>
            </a:r>
            <a:endParaRPr lang="zh-CN" altLang="en-US" sz="2000" b="0" u="none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17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805" y="1115060"/>
            <a:ext cx="8045450" cy="44500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926" y="475861"/>
            <a:ext cx="27152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功能需求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849086" y="2444621"/>
            <a:ext cx="7455159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。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715770" y="5643880"/>
            <a:ext cx="5263515" cy="396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6700" algn="ctr"/>
            <a:r>
              <a:rPr lang="zh-CN" altLang="en-US" sz="2000" b="0" u="none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文件系统用例图</a:t>
            </a:r>
            <a:endParaRPr lang="zh-CN" altLang="en-US" sz="2000" b="0" u="none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3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930" y="1009015"/>
            <a:ext cx="6923405" cy="44697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926" y="475861"/>
            <a:ext cx="27152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功能需求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849086" y="2444621"/>
            <a:ext cx="7455159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。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715770" y="5643880"/>
            <a:ext cx="5263515" cy="396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6700" algn="ctr"/>
            <a:r>
              <a:rPr lang="zh-CN" altLang="en-US" sz="2000" b="0" u="none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文件系统用例图</a:t>
            </a:r>
            <a:endParaRPr lang="zh-CN" altLang="en-US" sz="2000" b="0" u="none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66520" y="1153795"/>
            <a:ext cx="5962015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包括对文件的读、写。删除、遍历、链接等操作，并且每种操作都提供了同步和异步两种方式。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同时在ECMAScript 2015 (ES6) 引入对</a:t>
            </a:r>
            <a:r>
              <a:rPr lang="en-US" altLang="zh-CN" sz="2400"/>
              <a:t>BUffer</a:t>
            </a:r>
            <a:r>
              <a:rPr lang="zh-CN" altLang="en-US" sz="2400"/>
              <a:t>二进制数据流的支持。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3722250" y="2993734"/>
            <a:ext cx="2637729" cy="469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57175">
              <a:defRPr/>
            </a:pPr>
            <a:r>
              <a:rPr kumimoji="1" lang="zh-CN" altLang="en-US" sz="2475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非功能需求</a:t>
            </a:r>
            <a:endParaRPr kumimoji="1" lang="zh-CN" altLang="en-US" sz="2475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627248" y="3051403"/>
            <a:ext cx="0" cy="63482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61559" y="2898361"/>
            <a:ext cx="870689" cy="885140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4500" dirty="0"/>
                <a:t>2</a:t>
              </a:r>
              <a:endParaRPr lang="zh-CN" altLang="en-US" sz="45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5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15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15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3674" y="314127"/>
            <a:ext cx="323309" cy="389083"/>
          </a:xfrm>
        </p:spPr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251926" y="462526"/>
            <a:ext cx="27152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非功能需求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596390" y="2209800"/>
            <a:ext cx="2371090" cy="2567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兼容性需求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高效性需求</a:t>
            </a: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容错性</a:t>
            </a: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可扩展性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091305" y="2026920"/>
            <a:ext cx="27774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浏览器兼容性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91305" y="2443480"/>
            <a:ext cx="27774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操作系统兼容性</a:t>
            </a:r>
            <a:endParaRPr lang="zh-CN" altLang="en-US"/>
          </a:p>
        </p:txBody>
      </p:sp>
      <p:cxnSp>
        <p:nvCxnSpPr>
          <p:cNvPr id="14" name="肘形连接符 13"/>
          <p:cNvCxnSpPr/>
          <p:nvPr/>
        </p:nvCxnSpPr>
        <p:spPr>
          <a:xfrm flipV="1">
            <a:off x="3156585" y="2133600"/>
            <a:ext cx="934720" cy="224790"/>
          </a:xfrm>
          <a:prstGeom prst="bentConnector3">
            <a:avLst>
              <a:gd name="adj1" fmla="val 500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endCxn id="5" idx="1"/>
          </p:cNvCxnSpPr>
          <p:nvPr/>
        </p:nvCxnSpPr>
        <p:spPr>
          <a:xfrm>
            <a:off x="3169285" y="2461260"/>
            <a:ext cx="922020" cy="165100"/>
          </a:xfrm>
          <a:prstGeom prst="bentConnector3">
            <a:avLst>
              <a:gd name="adj1" fmla="val 500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3722250" y="2993734"/>
            <a:ext cx="2637729" cy="469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57175">
              <a:defRPr/>
            </a:pPr>
            <a:r>
              <a:rPr kumimoji="1" lang="zh-CN" altLang="en-US" sz="2475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需求分析修订</a:t>
            </a:r>
            <a:endParaRPr kumimoji="1" lang="zh-CN" altLang="en-US" sz="2475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627248" y="3051403"/>
            <a:ext cx="0" cy="63482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61559" y="2898361"/>
            <a:ext cx="870689" cy="885140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4500" dirty="0"/>
                <a:t>3</a:t>
              </a:r>
              <a:endParaRPr lang="en-US" altLang="zh-CN" sz="45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5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15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15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3674" y="314127"/>
            <a:ext cx="323309" cy="389083"/>
          </a:xfrm>
        </p:spPr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251926" y="462526"/>
            <a:ext cx="27152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需求分析修订</a:t>
            </a:r>
            <a:endParaRPr lang="zh-CN" altLang="en-US" dirty="0"/>
          </a:p>
        </p:txBody>
      </p:sp>
      <p:graphicFrame>
        <p:nvGraphicFramePr>
          <p:cNvPr id="0" name="表格 -1"/>
          <p:cNvGraphicFramePr/>
          <p:nvPr/>
        </p:nvGraphicFramePr>
        <p:xfrm>
          <a:off x="1322070" y="830580"/>
          <a:ext cx="6199505" cy="600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075"/>
                <a:gridCol w="309245"/>
                <a:gridCol w="478790"/>
                <a:gridCol w="1742440"/>
                <a:gridCol w="727710"/>
                <a:gridCol w="476885"/>
                <a:gridCol w="1991360"/>
              </a:tblGrid>
              <a:tr h="167005">
                <a:tc gridSpan="2"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项目名称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Node.js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 gridSpan="2"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评审对象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需求规格说明书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版本号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V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1.1</a:t>
                      </a:r>
                      <a:endParaRPr lang="zh-CN" altLang="en-US" sz="1000" b="0" u="none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68275">
                <a:tc gridSpan="2"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提交日期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2017/3/30</a:t>
                      </a:r>
                      <a:endParaRPr lang="zh-CN" altLang="en-US" sz="1000" b="0" u="none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编制人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温元祯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66370">
                <a:tc gridSpan="2"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评审日期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2017/3/29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评审方式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组间互评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6700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序号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问题位置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问题描述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报告人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严重性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处理意见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第</a:t>
                      </a:r>
                      <a:r>
                        <a:rPr lang="en-US" altLang="zh-CN" sz="10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r>
                        <a:rPr lang="zh-CN" altLang="en-US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页</a:t>
                      </a:r>
                      <a:endParaRPr lang="zh-CN" altLang="en-US" sz="1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表格的题注位置不对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</a:t>
                      </a:r>
                      <a:r>
                        <a:rPr lang="zh-CN" altLang="en-US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陈少杰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轻微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表格的题注应该在表格上方</a:t>
                      </a:r>
                      <a:endParaRPr lang="zh-CN" altLang="en-US" sz="1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zh-CN" altLang="en-US" sz="1000" b="0" u="none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第</a:t>
                      </a:r>
                      <a:r>
                        <a:rPr lang="en-US" altLang="zh-CN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11</a:t>
                      </a:r>
                      <a:r>
                        <a:rPr lang="zh-CN" altLang="en-US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页</a:t>
                      </a:r>
                      <a:endParaRPr lang="zh-CN" altLang="en-US" sz="1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用例图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最好能合</a:t>
                      </a:r>
                      <a:r>
                        <a:rPr lang="zh-CN" altLang="en-US" sz="10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并</a:t>
                      </a:r>
                      <a:endParaRPr lang="zh-CN" altLang="en-US" sz="1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</a:t>
                      </a:r>
                      <a:r>
                        <a:rPr lang="zh-CN" altLang="en-US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陈少杰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轻微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用例图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最好能合</a:t>
                      </a:r>
                      <a:r>
                        <a:rPr lang="zh-CN" altLang="en-US" sz="10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并</a:t>
                      </a:r>
                      <a:endParaRPr lang="zh-CN" altLang="en-US" sz="1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第</a:t>
                      </a:r>
                      <a:r>
                        <a:rPr lang="en-US" altLang="zh-CN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页和第</a:t>
                      </a:r>
                      <a:r>
                        <a:rPr lang="en-US" altLang="zh-CN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14</a:t>
                      </a:r>
                      <a:r>
                        <a:rPr lang="zh-CN" altLang="en-US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页</a:t>
                      </a:r>
                      <a:endParaRPr lang="zh-CN" altLang="en-US" sz="1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引用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文档和参考文献可以合</a:t>
                      </a:r>
                      <a:r>
                        <a:rPr lang="zh-CN" altLang="en-US" sz="10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并</a:t>
                      </a:r>
                      <a:endParaRPr lang="zh-CN" altLang="en-US" sz="1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</a:t>
                      </a:r>
                      <a:r>
                        <a:rPr lang="zh-CN" altLang="en-US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陈少杰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一般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引用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文档和参考文献可以合</a:t>
                      </a:r>
                      <a:r>
                        <a:rPr lang="zh-CN" altLang="en-US" sz="10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并</a:t>
                      </a:r>
                      <a:endParaRPr lang="zh-CN" altLang="en-US" sz="1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74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第</a:t>
                      </a:r>
                      <a:r>
                        <a:rPr lang="en-US" altLang="zh-CN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10</a:t>
                      </a:r>
                      <a:r>
                        <a:rPr lang="zh-CN" altLang="en-US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页</a:t>
                      </a:r>
                      <a:endParaRPr lang="zh-CN" altLang="en-US" sz="1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构建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的几种网络通信服务类型的术语如</a:t>
                      </a:r>
                      <a:r>
                        <a:rPr lang="en-US" altLang="zh-CN" sz="10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WebSocket</a:t>
                      </a:r>
                      <a:r>
                        <a:rPr lang="zh-CN" altLang="en-US" sz="10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等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未</a:t>
                      </a:r>
                      <a:r>
                        <a:rPr lang="zh-CN" altLang="en-US" sz="10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作出解释</a:t>
                      </a:r>
                      <a:endParaRPr lang="zh-CN" altLang="en-US" sz="1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</a:t>
                      </a:r>
                      <a:r>
                        <a:rPr lang="zh-CN" altLang="en-US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陈少杰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一般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对术语</a:t>
                      </a:r>
                      <a:r>
                        <a:rPr lang="zh-CN" altLang="en-US" sz="10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作出解释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38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第</a:t>
                      </a:r>
                      <a:r>
                        <a:rPr lang="en-US" altLang="zh-CN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11</a:t>
                      </a:r>
                      <a:r>
                        <a:rPr lang="zh-CN" altLang="en-US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页</a:t>
                      </a:r>
                      <a:endParaRPr lang="zh-CN" altLang="en-US" sz="1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在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用例图和文件系统概述部分，应当加入</a:t>
                      </a:r>
                      <a:r>
                        <a:rPr lang="en-US" altLang="zh-CN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buffer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部分的内</a:t>
                      </a:r>
                      <a:r>
                        <a:rPr lang="zh-CN" altLang="en-US" sz="10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容</a:t>
                      </a:r>
                      <a:endParaRPr lang="zh-CN" altLang="en-US" sz="1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</a:t>
                      </a:r>
                      <a:r>
                        <a:rPr lang="zh-CN" altLang="en-US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陈少杰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一般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在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用例图和文件系统概述部分，应当加入</a:t>
                      </a:r>
                      <a:r>
                        <a:rPr lang="en-US" altLang="zh-CN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buffer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部分的内</a:t>
                      </a:r>
                      <a:r>
                        <a:rPr lang="zh-CN" altLang="en-US" sz="10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容</a:t>
                      </a:r>
                      <a:endParaRPr lang="zh-CN" altLang="en-US" sz="1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64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</a:t>
                      </a:r>
                      <a:r>
                        <a:rPr lang="en-US" altLang="zh-CN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r>
                        <a:rPr lang="en-US" altLang="zh-CN" sz="10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-11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页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</a:t>
                      </a:r>
                      <a:r>
                        <a:rPr lang="en-US" altLang="zh-CN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3.6</a:t>
                      </a:r>
                      <a:r>
                        <a:rPr lang="en-US" altLang="zh-CN" sz="10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-3.11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应当在正文中添加引用</a:t>
                      </a:r>
                      <a:r>
                        <a:rPr lang="zh-CN" altLang="en-US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“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</a:t>
                      </a:r>
                      <a:r>
                        <a:rPr lang="en-US" altLang="zh-CN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3.6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r>
                        <a:rPr lang="en-US" altLang="zh-CN" sz="10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……</a:t>
                      </a:r>
                      <a:r>
                        <a:rPr lang="en-US" altLang="zh-CN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”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陈少杰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一般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</a:t>
                      </a:r>
                      <a:r>
                        <a:rPr lang="en-US" altLang="zh-CN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3.6</a:t>
                      </a:r>
                      <a:r>
                        <a:rPr lang="en-US" altLang="zh-CN" sz="10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-3.11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应当在正文中添加引用</a:t>
                      </a:r>
                      <a:r>
                        <a:rPr lang="zh-CN" altLang="en-US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“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</a:t>
                      </a:r>
                      <a:r>
                        <a:rPr lang="en-US" altLang="zh-CN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3.6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r>
                        <a:rPr lang="en-US" altLang="zh-CN" sz="10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……</a:t>
                      </a:r>
                      <a:r>
                        <a:rPr lang="en-US" altLang="zh-CN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”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74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3.1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节</a:t>
                      </a:r>
                      <a:endParaRPr lang="zh-CN" altLang="en-US" sz="1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英文字体为微软雅黑，最好能全文一致，采用同种字体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邹嘉欣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轻微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英文字体为微软雅黑，最好能全文一致，采用同种字体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</a:t>
                      </a:r>
                      <a:r>
                        <a:rPr lang="en-US" altLang="zh-CN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章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正文字体为</a:t>
                      </a:r>
                      <a:r>
                        <a:rPr lang="en-US" altLang="zh-CN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号，最好全文保持一致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邹嘉欣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轻微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正文字体为</a:t>
                      </a:r>
                      <a:r>
                        <a:rPr lang="en-US" altLang="zh-CN" sz="1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号，最好全文保持一致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0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没有说明具体的运行环境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说明具体的运行环境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74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有些术语未描述，如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js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HTTP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UDP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HTTPS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NPM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与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问题相同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描述所有出现的术语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“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构建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WebSocket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服务”不在网络通信用例图中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添加该用例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38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文件系统用例图描述不一致，用例图中的用例并没有出现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Buffer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修改保持一致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模块和包机制部分用例描述，用例图的英文用例与中文的用例描述，读者无法准确一一对应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建议用例图中的英文项，在进行中文用例描述的时候，说明一下对应哪个英文用例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3722250" y="2993734"/>
            <a:ext cx="2637729" cy="469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57175">
              <a:defRPr/>
            </a:pPr>
            <a:r>
              <a:rPr kumimoji="1" lang="zh-CN" altLang="en-US" sz="2475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下一步工作</a:t>
            </a:r>
            <a:endParaRPr kumimoji="1" lang="zh-CN" altLang="en-US" sz="2475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627248" y="3051403"/>
            <a:ext cx="0" cy="63482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61559" y="2898361"/>
            <a:ext cx="870689" cy="885140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4500" dirty="0"/>
                <a:t>4</a:t>
              </a:r>
              <a:endParaRPr lang="en-US" altLang="zh-CN" sz="45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5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15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15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95902" y="2797002"/>
            <a:ext cx="1721903" cy="422516"/>
            <a:chOff x="4123410" y="1826618"/>
            <a:chExt cx="3061161" cy="75113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800" dirty="0"/>
                  <a:t>1</a:t>
                </a:r>
                <a:endParaRPr lang="en-US" altLang="zh-CN" sz="28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48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9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9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927757" y="1844006"/>
              <a:ext cx="2256814" cy="596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257175">
                <a:defRPr/>
              </a:pPr>
              <a:r>
                <a:rPr kumimoji="1"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功能需求</a:t>
              </a:r>
              <a:endPara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39428" y="1923912"/>
              <a:ext cx="0" cy="57986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4826199" y="2797035"/>
            <a:ext cx="1721903" cy="422516"/>
            <a:chOff x="4123410" y="1826618"/>
            <a:chExt cx="3061161" cy="75113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800" dirty="0"/>
                  <a:t>2</a:t>
                </a:r>
                <a:endParaRPr lang="en-US" altLang="zh-CN" sz="28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48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9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90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8"/>
            <p:cNvSpPr txBox="1"/>
            <p:nvPr/>
          </p:nvSpPr>
          <p:spPr>
            <a:xfrm>
              <a:off x="4927757" y="1844006"/>
              <a:ext cx="2256814" cy="596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257175">
                <a:defRPr/>
              </a:pPr>
              <a:r>
                <a:rPr kumimoji="1"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非功能需求</a:t>
              </a:r>
              <a:endPara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2595880" y="3786505"/>
            <a:ext cx="2031365" cy="508250"/>
            <a:chOff x="4123410" y="1826618"/>
            <a:chExt cx="3061161" cy="903947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800" dirty="0"/>
                  <a:t>3</a:t>
                </a:r>
                <a:endParaRPr lang="en-US" altLang="zh-CN" sz="28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48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9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90">
                  <a:cs typeface="+mn-ea"/>
                  <a:sym typeface="+mn-lt"/>
                </a:endParaRPr>
              </a:p>
            </p:txBody>
          </p:sp>
        </p:grpSp>
        <p:sp>
          <p:nvSpPr>
            <p:cNvPr id="22" name="文本框 8"/>
            <p:cNvSpPr txBox="1"/>
            <p:nvPr/>
          </p:nvSpPr>
          <p:spPr>
            <a:xfrm>
              <a:off x="4927757" y="1844006"/>
              <a:ext cx="2256814" cy="596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257175">
                <a:defRPr/>
              </a:pPr>
              <a:r>
                <a:rPr kumimoji="1"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需求分析修订</a:t>
              </a:r>
              <a:endPara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4"/>
            <p:cNvSpPr txBox="1"/>
            <p:nvPr/>
          </p:nvSpPr>
          <p:spPr>
            <a:xfrm>
              <a:off x="4927755" y="2269979"/>
              <a:ext cx="2256814" cy="460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 defTabSz="257175">
                <a:defRPr/>
              </a:pPr>
              <a:endParaRPr kumimoji="1" lang="zh-CN" altLang="en-US" sz="109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3606800" y="1617345"/>
            <a:ext cx="1929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</a:rPr>
              <a:t>CONTENT</a:t>
            </a:r>
            <a:endParaRPr lang="en-US" altLang="zh-CN" sz="32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4532542" y="1957608"/>
            <a:ext cx="78919" cy="78919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/>
          </a:p>
        </p:txBody>
      </p:sp>
      <p:grpSp>
        <p:nvGrpSpPr>
          <p:cNvPr id="5" name="组合 4"/>
          <p:cNvGrpSpPr/>
          <p:nvPr/>
        </p:nvGrpSpPr>
        <p:grpSpPr>
          <a:xfrm>
            <a:off x="4922084" y="3689845"/>
            <a:ext cx="1721903" cy="422516"/>
            <a:chOff x="4123410" y="1826618"/>
            <a:chExt cx="3061161" cy="751139"/>
          </a:xfrm>
        </p:grpSpPr>
        <p:grpSp>
          <p:nvGrpSpPr>
            <p:cNvPr id="14" name="组合 13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800" dirty="0"/>
                  <a:t>4</a:t>
                </a:r>
                <a:endParaRPr lang="en-US" altLang="zh-CN" sz="2800" dirty="0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4800" dirty="0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90">
                  <a:cs typeface="+mn-ea"/>
                  <a:sym typeface="+mn-lt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90">
                  <a:cs typeface="+mn-ea"/>
                  <a:sym typeface="+mn-lt"/>
                </a:endParaRPr>
              </a:p>
            </p:txBody>
          </p:sp>
        </p:grpSp>
        <p:sp>
          <p:nvSpPr>
            <p:cNvPr id="33" name="文本框 8"/>
            <p:cNvSpPr txBox="1"/>
            <p:nvPr/>
          </p:nvSpPr>
          <p:spPr>
            <a:xfrm>
              <a:off x="4927757" y="1844006"/>
              <a:ext cx="2256814" cy="596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257175">
                <a:defRPr/>
              </a:pPr>
              <a:r>
                <a:rPr kumimoji="1"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下一步工作</a:t>
              </a:r>
              <a:endPara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3674" y="314127"/>
            <a:ext cx="323309" cy="389083"/>
          </a:xfrm>
        </p:spPr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251926" y="462526"/>
            <a:ext cx="27152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下一步工作</a:t>
            </a:r>
            <a:endParaRPr lang="zh-CN" altLang="en-US" dirty="0"/>
          </a:p>
        </p:txBody>
      </p:sp>
      <p:sp>
        <p:nvSpPr>
          <p:cNvPr id="105" name="Oval 80"/>
          <p:cNvSpPr/>
          <p:nvPr/>
        </p:nvSpPr>
        <p:spPr>
          <a:xfrm>
            <a:off x="1338385" y="2133171"/>
            <a:ext cx="322463" cy="2986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AU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7" name="Oval 97"/>
          <p:cNvSpPr/>
          <p:nvPr/>
        </p:nvSpPr>
        <p:spPr>
          <a:xfrm>
            <a:off x="1338385" y="2935603"/>
            <a:ext cx="322464" cy="2986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AU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99387" y="3702699"/>
            <a:ext cx="429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根据项目计划书来进行任务</a:t>
            </a:r>
            <a:endParaRPr lang="zh-CN" altLang="en-US" dirty="0"/>
          </a:p>
        </p:txBody>
      </p:sp>
      <p:sp>
        <p:nvSpPr>
          <p:cNvPr id="119" name="文本框 118"/>
          <p:cNvSpPr txBox="1"/>
          <p:nvPr/>
        </p:nvSpPr>
        <p:spPr>
          <a:xfrm>
            <a:off x="2099387" y="2900266"/>
            <a:ext cx="471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每周</a:t>
            </a:r>
            <a:r>
              <a:rPr lang="en-US" altLang="zh-CN" dirty="0"/>
              <a:t>2-3</a:t>
            </a:r>
            <a:r>
              <a:rPr lang="zh-CN" altLang="en-US" dirty="0"/>
              <a:t>次见面讨论，分配任务，解决问题</a:t>
            </a:r>
            <a:endParaRPr lang="zh-CN" altLang="en-US" dirty="0"/>
          </a:p>
        </p:txBody>
      </p:sp>
      <p:sp>
        <p:nvSpPr>
          <p:cNvPr id="120" name="Oval 80"/>
          <p:cNvSpPr/>
          <p:nvPr/>
        </p:nvSpPr>
        <p:spPr>
          <a:xfrm>
            <a:off x="1338384" y="3738036"/>
            <a:ext cx="322463" cy="2986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AU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2167812" y="2250233"/>
            <a:ext cx="429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通过邮件微信群及时线上沟通</a:t>
            </a:r>
            <a:endParaRPr lang="zh-CN" altLang="en-US" dirty="0"/>
          </a:p>
        </p:txBody>
      </p:sp>
      <p:sp>
        <p:nvSpPr>
          <p:cNvPr id="122" name="Oval 97"/>
          <p:cNvSpPr/>
          <p:nvPr/>
        </p:nvSpPr>
        <p:spPr>
          <a:xfrm>
            <a:off x="1338385" y="4611143"/>
            <a:ext cx="322464" cy="2986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AU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2099387" y="4575806"/>
            <a:ext cx="471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根据组内成员的情况合理分配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245326" y="1212284"/>
            <a:ext cx="4787818" cy="445248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036523" y="847260"/>
            <a:ext cx="5205422" cy="5182526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03502" y="2023515"/>
            <a:ext cx="4536995" cy="3063566"/>
            <a:chOff x="2063111" y="930360"/>
            <a:chExt cx="8065769" cy="5446338"/>
          </a:xfrm>
        </p:grpSpPr>
        <p:sp>
          <p:nvSpPr>
            <p:cNvPr id="5" name="椭圆 4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15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15">
                <a:cs typeface="+mn-ea"/>
                <a:sym typeface="+mn-lt"/>
              </a:endParaRPr>
            </a:p>
          </p:txBody>
        </p:sp>
      </p:grpSp>
      <p:sp>
        <p:nvSpPr>
          <p:cNvPr id="7" name="自由: 形状 27"/>
          <p:cNvSpPr/>
          <p:nvPr/>
        </p:nvSpPr>
        <p:spPr>
          <a:xfrm rot="13500000">
            <a:off x="4556575" y="1940856"/>
            <a:ext cx="165320" cy="16532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8" name="空心弧 2"/>
          <p:cNvSpPr/>
          <p:nvPr/>
        </p:nvSpPr>
        <p:spPr>
          <a:xfrm rot="7086271">
            <a:off x="4797029" y="3011984"/>
            <a:ext cx="834033" cy="834033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015"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5987" y="3622774"/>
            <a:ext cx="1233190" cy="248209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015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  <a:endParaRPr lang="zh-CN" altLang="en-US" sz="101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130020" y="3596473"/>
            <a:ext cx="2883960" cy="30008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1350" dirty="0">
                <a:solidFill>
                  <a:schemeClr val="accent2"/>
                </a:solidFill>
                <a:cs typeface="+mn-ea"/>
                <a:sym typeface="+mn-lt"/>
              </a:rPr>
              <a:t>THANKS</a:t>
            </a:r>
            <a:endParaRPr lang="en-US" altLang="zh-CN" sz="135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4003576" y="3001841"/>
            <a:ext cx="1136850" cy="66370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r>
              <a:rPr lang="zh-CN" altLang="en-US" sz="3715" dirty="0">
                <a:solidFill>
                  <a:srgbClr val="F23B48"/>
                </a:solidFill>
                <a:cs typeface="+mn-ea"/>
                <a:sym typeface="+mn-lt"/>
              </a:rPr>
              <a:t>谢谢</a:t>
            </a:r>
            <a:endParaRPr lang="en-US" altLang="zh-CN" sz="3715" dirty="0">
              <a:solidFill>
                <a:srgbClr val="F23B4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3722250" y="2993734"/>
            <a:ext cx="2637729" cy="469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57175">
              <a:defRPr/>
            </a:pPr>
            <a:r>
              <a:rPr kumimoji="1" lang="zh-CN" altLang="en-US" sz="2475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功能需求</a:t>
            </a:r>
            <a:endParaRPr kumimoji="1" lang="zh-CN" altLang="en-US" sz="2475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627248" y="3051403"/>
            <a:ext cx="0" cy="63482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61559" y="2898361"/>
            <a:ext cx="870689" cy="885140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4500" dirty="0"/>
                <a:t>1</a:t>
              </a:r>
              <a:endParaRPr lang="zh-CN" altLang="en-US" sz="45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5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15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15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926" y="475861"/>
            <a:ext cx="27152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功能需求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2105012" y="843786"/>
            <a:ext cx="5775649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dirty="0" err="1"/>
              <a:t>模块、包机制</a:t>
            </a:r>
            <a:endParaRPr 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910" y="1362075"/>
            <a:ext cx="7536180" cy="447929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663065" y="5841365"/>
            <a:ext cx="5263515" cy="396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6700" algn="ctr"/>
            <a:r>
              <a:rPr lang="zh-CN" altLang="en-US" sz="2000" b="0" u="none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图</a:t>
            </a:r>
            <a:r>
              <a:rPr lang="en-US" altLang="zh-CN" sz="2000" b="0" u="none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 </a:t>
            </a:r>
            <a:r>
              <a:rPr lang="zh-CN" altLang="en-US" sz="2000" b="0" u="none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模块和包机制用例图</a:t>
            </a:r>
            <a:endParaRPr lang="zh-CN" altLang="en-US" sz="2000" b="0" u="none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926" y="475861"/>
            <a:ext cx="27152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功能需求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849086" y="2444621"/>
            <a:ext cx="7455159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。</a:t>
            </a:r>
            <a:endParaRPr lang="zh-CN" altLang="en-US" sz="3600" dirty="0"/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930" y="1060450"/>
            <a:ext cx="8739505" cy="423164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689100" y="5670550"/>
            <a:ext cx="5263515" cy="396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6700" algn="ctr"/>
            <a:r>
              <a:rPr lang="zh-CN" altLang="en-US" sz="2000" b="0" u="none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创建模块用例描述</a:t>
            </a:r>
            <a:endParaRPr lang="zh-CN" altLang="en-US" sz="2000" b="0" u="none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926" y="475861"/>
            <a:ext cx="27152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功能需求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849086" y="2444621"/>
            <a:ext cx="7455159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。</a:t>
            </a:r>
            <a:endParaRPr lang="zh-CN" altLang="en-US" sz="3600" dirty="0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9645" y="843598"/>
            <a:ext cx="5274310" cy="54921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926" y="475861"/>
            <a:ext cx="27152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功能需求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849086" y="2444621"/>
            <a:ext cx="7455159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。</a:t>
            </a:r>
            <a:endParaRPr lang="zh-CN" altLang="en-US" sz="3600" dirty="0"/>
          </a:p>
        </p:txBody>
      </p:sp>
      <p:pic>
        <p:nvPicPr>
          <p:cNvPr id="8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245" y="1152525"/>
            <a:ext cx="8535035" cy="420941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689100" y="5670550"/>
            <a:ext cx="5263515" cy="396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6700" algn="ctr"/>
            <a:r>
              <a:rPr lang="zh-CN" altLang="en-US" sz="2000" b="0" u="none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创建包用例描述</a:t>
            </a:r>
            <a:endParaRPr lang="zh-CN" altLang="en-US" sz="2000" b="0" u="none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926" y="475861"/>
            <a:ext cx="27152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功能需求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849086" y="2444621"/>
            <a:ext cx="7455159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。</a:t>
            </a:r>
            <a:endParaRPr lang="zh-CN" altLang="en-US" sz="3600" dirty="0"/>
          </a:p>
        </p:txBody>
      </p:sp>
      <p:pic>
        <p:nvPicPr>
          <p:cNvPr id="11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0" y="1236980"/>
            <a:ext cx="8366125" cy="401574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715770" y="5643880"/>
            <a:ext cx="5263515" cy="396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6700" algn="ctr"/>
            <a:r>
              <a:rPr lang="zh-CN" altLang="en-US" sz="2000" b="0" u="none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加载包用例描述</a:t>
            </a:r>
            <a:endParaRPr lang="zh-CN" altLang="en-US" sz="2000" b="0" u="none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926" y="475861"/>
            <a:ext cx="27152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功能需求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849086" y="2444621"/>
            <a:ext cx="7455159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。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715770" y="5643880"/>
            <a:ext cx="5263515" cy="396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6700" algn="ctr"/>
            <a:r>
              <a:rPr lang="zh-CN" altLang="en-US" sz="2000" b="0" u="none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网络通信用例图</a:t>
            </a:r>
            <a:endParaRPr lang="zh-CN" altLang="en-US" sz="2000" b="0" u="none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940" y="1224915"/>
            <a:ext cx="6861175" cy="42475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1427</Words>
  <Application>WPS 演示</Application>
  <PresentationFormat>全屏显示(4:3)</PresentationFormat>
  <Paragraphs>401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Lato</vt:lpstr>
      <vt:lpstr>黑体</vt:lpstr>
      <vt:lpstr>Calibri</vt:lpstr>
      <vt:lpstr>等线</vt:lpstr>
      <vt:lpstr>等线 Light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relly li</dc:creator>
  <cp:lastModifiedBy>ttwl</cp:lastModifiedBy>
  <cp:revision>30</cp:revision>
  <dcterms:created xsi:type="dcterms:W3CDTF">2017-03-23T10:41:00Z</dcterms:created>
  <dcterms:modified xsi:type="dcterms:W3CDTF">2017-03-31T09:18:40Z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