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0" r:id="rId2"/>
  </p:sldMasterIdLst>
  <p:notesMasterIdLst>
    <p:notesMasterId r:id="rId19"/>
  </p:notesMasterIdLst>
  <p:sldIdLst>
    <p:sldId id="256" r:id="rId3"/>
    <p:sldId id="257" r:id="rId4"/>
    <p:sldId id="258" r:id="rId5"/>
    <p:sldId id="283" r:id="rId6"/>
    <p:sldId id="335" r:id="rId7"/>
    <p:sldId id="336" r:id="rId8"/>
    <p:sldId id="337" r:id="rId9"/>
    <p:sldId id="338" r:id="rId10"/>
    <p:sldId id="339" r:id="rId11"/>
    <p:sldId id="340" r:id="rId12"/>
    <p:sldId id="262" r:id="rId13"/>
    <p:sldId id="343" r:id="rId14"/>
    <p:sldId id="342" r:id="rId15"/>
    <p:sldId id="287" r:id="rId16"/>
    <p:sldId id="345" r:id="rId17"/>
    <p:sldId id="277" r:id="rId18"/>
  </p:sldIdLst>
  <p:sldSz cx="9144000" cy="6858000" type="screen4x3"/>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E3E"/>
    <a:srgbClr val="E6E6E6"/>
    <a:srgbClr val="7F0055"/>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1"/>
    <p:restoredTop sz="93710"/>
  </p:normalViewPr>
  <p:slideViewPr>
    <p:cSldViewPr snapToGrid="0" snapToObjects="1">
      <p:cViewPr varScale="1">
        <p:scale>
          <a:sx n="83" d="100"/>
          <a:sy n="83" d="100"/>
        </p:scale>
        <p:origin x="155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A7BB0-8960-4BD7-9468-7302E0F7B9E1}"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0E9B5-6428-429C-8919-027B3EAEB754}" type="slidenum">
              <a:rPr lang="zh-CN" altLang="en-US" smtClean="0"/>
              <a:t>‹#›</a:t>
            </a:fld>
            <a:endParaRPr lang="zh-CN" altLang="en-US"/>
          </a:p>
        </p:txBody>
      </p:sp>
    </p:spTree>
    <p:extLst>
      <p:ext uri="{BB962C8B-B14F-4D97-AF65-F5344CB8AC3E}">
        <p14:creationId xmlns:p14="http://schemas.microsoft.com/office/powerpoint/2010/main" val="26043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30E9B5-6428-429C-8919-027B3EAEB754}" type="slidenum">
              <a:rPr lang="zh-CN" altLang="en-US" smtClean="0"/>
              <a:t>2</a:t>
            </a:fld>
            <a:endParaRPr lang="zh-CN" altLang="en-US"/>
          </a:p>
        </p:txBody>
      </p:sp>
    </p:spTree>
    <p:extLst>
      <p:ext uri="{BB962C8B-B14F-4D97-AF65-F5344CB8AC3E}">
        <p14:creationId xmlns:p14="http://schemas.microsoft.com/office/powerpoint/2010/main" val="67090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33045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1929442" y="759874"/>
            <a:ext cx="1051501" cy="373333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3114758" y="759874"/>
            <a:ext cx="5305759" cy="450655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330453" y="182446"/>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16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879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920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676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994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封面页">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797659" y="910683"/>
            <a:ext cx="7548683" cy="1150770"/>
          </a:xfrm>
          <a:prstGeom prst="rect">
            <a:avLst/>
          </a:prstGeom>
        </p:spPr>
      </p:pic>
      <p:sp>
        <p:nvSpPr>
          <p:cNvPr id="4" name="文本占位符 3"/>
          <p:cNvSpPr>
            <a:spLocks noGrp="1"/>
          </p:cNvSpPr>
          <p:nvPr>
            <p:ph type="body" sz="quarter" idx="10"/>
          </p:nvPr>
        </p:nvSpPr>
        <p:spPr>
          <a:xfrm>
            <a:off x="567929" y="2328863"/>
            <a:ext cx="8008143"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1587698" y="910684"/>
            <a:ext cx="5968604"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567929" y="3314702"/>
            <a:ext cx="8008143"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3493294" y="4530395"/>
            <a:ext cx="2157413"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323136" y="4715060"/>
            <a:ext cx="2066925"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5728490" y="4715060"/>
            <a:ext cx="2066925"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9144793" cy="1591194"/>
          </a:xfrm>
          <a:prstGeom prst="rect">
            <a:avLst/>
          </a:prstGeom>
        </p:spPr>
      </p:pic>
      <p:sp>
        <p:nvSpPr>
          <p:cNvPr id="13" name="任意多边形 29"/>
          <p:cNvSpPr/>
          <p:nvPr userDrawn="1"/>
        </p:nvSpPr>
        <p:spPr>
          <a:xfrm>
            <a:off x="94034" y="5499101"/>
            <a:ext cx="8955932"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14" name="文本占位符 3"/>
          <p:cNvSpPr>
            <a:spLocks noGrp="1"/>
          </p:cNvSpPr>
          <p:nvPr>
            <p:ph type="body" sz="quarter" idx="14"/>
          </p:nvPr>
        </p:nvSpPr>
        <p:spPr>
          <a:xfrm>
            <a:off x="567929" y="6062404"/>
            <a:ext cx="8008143"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260391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页_五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dirty="0"/>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6" y="94774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6" y="2043116"/>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6" y="313849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6" y="4233866"/>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4837326" y="5329242"/>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330522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副标题页">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397" y="1"/>
            <a:ext cx="9144793" cy="6078239"/>
          </a:xfrm>
          <a:prstGeom prst="rect">
            <a:avLst/>
          </a:prstGeom>
          <a:ln>
            <a:noFill/>
          </a:ln>
        </p:spPr>
      </p:pic>
      <p:sp>
        <p:nvSpPr>
          <p:cNvPr id="3" name="任意多边形 5"/>
          <p:cNvSpPr/>
          <p:nvPr userDrawn="1"/>
        </p:nvSpPr>
        <p:spPr>
          <a:xfrm rot="10800000">
            <a:off x="133549" y="142981"/>
            <a:ext cx="8876900"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grpSp>
        <p:nvGrpSpPr>
          <p:cNvPr id="71" name="组 70"/>
          <p:cNvGrpSpPr/>
          <p:nvPr userDrawn="1"/>
        </p:nvGrpSpPr>
        <p:grpSpPr>
          <a:xfrm>
            <a:off x="2781759" y="409650"/>
            <a:ext cx="3615689"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70" name="椭圆 69"/>
              <p:cNvSpPr/>
              <p:nvPr/>
            </p:nvSpPr>
            <p:spPr>
              <a:xfrm>
                <a:off x="3854679" y="1175043"/>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3630323" y="2195273"/>
            <a:ext cx="845505"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4663761" y="2195273"/>
            <a:ext cx="845505"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4497300" y="2094039"/>
            <a:ext cx="149353"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dirty="0"/>
          </a:p>
        </p:txBody>
      </p:sp>
      <p:sp>
        <p:nvSpPr>
          <p:cNvPr id="75" name="文本占位符 3"/>
          <p:cNvSpPr>
            <a:spLocks noGrp="1"/>
          </p:cNvSpPr>
          <p:nvPr>
            <p:ph type="body" sz="quarter" idx="12" hasCustomPrompt="1"/>
          </p:nvPr>
        </p:nvSpPr>
        <p:spPr>
          <a:xfrm>
            <a:off x="3627762" y="1471968"/>
            <a:ext cx="1888476"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3287085" y="2477357"/>
            <a:ext cx="2561841"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61979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37948" y="176048"/>
            <a:ext cx="8868104"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五边形 4"/>
          <p:cNvSpPr/>
          <p:nvPr userDrawn="1"/>
        </p:nvSpPr>
        <p:spPr>
          <a:xfrm rot="5400000">
            <a:off x="212267" y="225425"/>
            <a:ext cx="891720" cy="440872"/>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7" name="文本占位符 3"/>
          <p:cNvSpPr>
            <a:spLocks noGrp="1"/>
          </p:cNvSpPr>
          <p:nvPr>
            <p:ph type="body" sz="quarter" idx="10" hasCustomPrompt="1"/>
          </p:nvPr>
        </p:nvSpPr>
        <p:spPr>
          <a:xfrm>
            <a:off x="437691" y="0"/>
            <a:ext cx="440873"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878564" y="213648"/>
            <a:ext cx="3156530"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02062219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7" y="1609728"/>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7" y="2940847"/>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4837327" y="4271965"/>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330452"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330453" y="182446"/>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7" y="1104903"/>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7" y="2436022"/>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7" y="3767140"/>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7" y="5098259"/>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6" y="76200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6" y="1697358"/>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6" y="263271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6" y="3568069"/>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4837326" y="450342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4837326" y="543878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2923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0" y="3227832"/>
            <a:ext cx="2286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277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13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217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992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215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071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0128844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684" r:id="rId16"/>
    <p:sldLayoutId id="2147483687" r:id="rId17"/>
    <p:sldLayoutId id="2147483689" r:id="rId18"/>
    <p:sldLayoutId id="214748368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67929" y="2520599"/>
            <a:ext cx="8008143" cy="985838"/>
          </a:xfrm>
        </p:spPr>
        <p:txBody>
          <a:bodyPr>
            <a:normAutofit/>
          </a:bodyPr>
          <a:lstStyle/>
          <a:p>
            <a:r>
              <a:rPr kumimoji="1" lang="zh-CN" altLang="en-US" sz="4800" dirty="0" smtClean="0">
                <a:solidFill>
                  <a:srgbClr val="777671"/>
                </a:solidFill>
                <a:latin typeface="Microsoft YaHei" charset="0"/>
                <a:ea typeface="Microsoft YaHei" charset="0"/>
              </a:rPr>
              <a:t>软件测试</a:t>
            </a:r>
            <a:r>
              <a:rPr kumimoji="1" lang="zh-CN" altLang="en-US" sz="4800" dirty="0" smtClean="0">
                <a:solidFill>
                  <a:srgbClr val="777671"/>
                </a:solidFill>
                <a:latin typeface="Microsoft YaHei" charset="0"/>
                <a:ea typeface="Microsoft YaHei" charset="0"/>
              </a:rPr>
              <a:t>需求分析</a:t>
            </a:r>
            <a:endParaRPr lang="zh-CN" altLang="en-US" sz="4800" dirty="0">
              <a:solidFill>
                <a:srgbClr val="777671"/>
              </a:solidFill>
            </a:endParaRPr>
          </a:p>
        </p:txBody>
      </p:sp>
      <p:sp>
        <p:nvSpPr>
          <p:cNvPr id="3" name="文本占位符 2"/>
          <p:cNvSpPr>
            <a:spLocks noGrp="1"/>
          </p:cNvSpPr>
          <p:nvPr>
            <p:ph type="body" sz="quarter" idx="11"/>
          </p:nvPr>
        </p:nvSpPr>
        <p:spPr/>
        <p:txBody>
          <a:bodyPr/>
          <a:lstStyle/>
          <a:p>
            <a:r>
              <a:rPr lang="zh-CN" altLang="en-US" dirty="0" smtClean="0"/>
              <a:t>软件工程综合实验</a:t>
            </a:r>
            <a:endParaRPr lang="zh-CN" altLang="en-US" dirty="0"/>
          </a:p>
        </p:txBody>
      </p:sp>
      <p:sp>
        <p:nvSpPr>
          <p:cNvPr id="4" name="文本占位符 3"/>
          <p:cNvSpPr>
            <a:spLocks noGrp="1"/>
          </p:cNvSpPr>
          <p:nvPr>
            <p:ph type="body" sz="quarter" idx="12"/>
          </p:nvPr>
        </p:nvSpPr>
        <p:spPr/>
        <p:txBody>
          <a:bodyPr/>
          <a:lstStyle/>
          <a:p>
            <a:r>
              <a:rPr kumimoji="1" lang="zh-CN" altLang="en-US" dirty="0" smtClean="0">
                <a:solidFill>
                  <a:schemeClr val="accent3">
                    <a:lumMod val="50000"/>
                  </a:schemeClr>
                </a:solidFill>
                <a:latin typeface="Microsoft YaHei" charset="0"/>
                <a:ea typeface="Microsoft YaHei" charset="0"/>
              </a:rPr>
              <a:t>基于</a:t>
            </a:r>
            <a:r>
              <a:rPr kumimoji="1" lang="en-US" altLang="zh-CN" dirty="0" smtClean="0">
                <a:solidFill>
                  <a:schemeClr val="accent3">
                    <a:lumMod val="50000"/>
                  </a:schemeClr>
                </a:solidFill>
                <a:latin typeface="Microsoft YaHei" charset="0"/>
                <a:ea typeface="Microsoft YaHei" charset="0"/>
              </a:rPr>
              <a:t>Lire</a:t>
            </a:r>
            <a:r>
              <a:rPr kumimoji="1" lang="zh-CN" altLang="en-US" dirty="0" smtClean="0">
                <a:solidFill>
                  <a:schemeClr val="accent3">
                    <a:lumMod val="50000"/>
                  </a:schemeClr>
                </a:solidFill>
                <a:latin typeface="Microsoft YaHei" charset="0"/>
                <a:ea typeface="Microsoft YaHei" charset="0"/>
              </a:rPr>
              <a:t>的分析与扩展</a:t>
            </a:r>
            <a:endParaRPr lang="zh-CN" altLang="en-US" dirty="0">
              <a:solidFill>
                <a:schemeClr val="accent3">
                  <a:lumMod val="50000"/>
                </a:schemeClr>
              </a:solidFill>
            </a:endParaRPr>
          </a:p>
        </p:txBody>
      </p:sp>
      <p:sp>
        <p:nvSpPr>
          <p:cNvPr id="6" name="文本占位符 5"/>
          <p:cNvSpPr>
            <a:spLocks noGrp="1"/>
          </p:cNvSpPr>
          <p:nvPr>
            <p:ph type="body" sz="quarter" idx="14"/>
          </p:nvPr>
        </p:nvSpPr>
        <p:spPr/>
        <p:txBody>
          <a:bodyPr>
            <a:normAutofit lnSpcReduction="10000"/>
          </a:bodyPr>
          <a:lstStyle/>
          <a:p>
            <a:r>
              <a:rPr lang="en-US" altLang="zh-CN" dirty="0" smtClean="0">
                <a:solidFill>
                  <a:srgbClr val="F5F0EA"/>
                </a:solidFill>
                <a:latin typeface="微软雅黑" panose="020B0503020204020204" pitchFamily="34" charset="-122"/>
                <a:ea typeface="微软雅黑" panose="020B0503020204020204" pitchFamily="34" charset="-122"/>
              </a:rPr>
              <a:t>  </a:t>
            </a:r>
            <a:r>
              <a:rPr lang="zh-CN" altLang="en-US" dirty="0">
                <a:solidFill>
                  <a:srgbClr val="F5F0EA"/>
                </a:solidFill>
                <a:latin typeface="微软雅黑" panose="020B0503020204020204" pitchFamily="34" charset="-122"/>
                <a:ea typeface="微软雅黑" panose="020B0503020204020204" pitchFamily="34" charset="-122"/>
              </a:rPr>
              <a:t>组员</a:t>
            </a:r>
            <a:r>
              <a:rPr lang="zh-CN" altLang="en-US" dirty="0" smtClean="0">
                <a:solidFill>
                  <a:srgbClr val="F5F0EA"/>
                </a:solidFill>
                <a:latin typeface="微软雅黑" panose="020B0503020204020204" pitchFamily="34" charset="-122"/>
                <a:ea typeface="微软雅黑" panose="020B0503020204020204" pitchFamily="34" charset="-122"/>
              </a:rPr>
              <a:t>：刘少凡 黄飞</a:t>
            </a:r>
            <a:r>
              <a:rPr lang="zh-CN" altLang="en-US" dirty="0">
                <a:solidFill>
                  <a:srgbClr val="F5F0EA"/>
                </a:solidFill>
                <a:latin typeface="微软雅黑" panose="020B0503020204020204" pitchFamily="34" charset="-122"/>
                <a:ea typeface="微软雅黑" panose="020B0503020204020204" pitchFamily="34" charset="-122"/>
              </a:rPr>
              <a:t> </a:t>
            </a:r>
            <a:r>
              <a:rPr lang="zh-CN" altLang="en-US" dirty="0" smtClean="0">
                <a:solidFill>
                  <a:srgbClr val="F5F0EA"/>
                </a:solidFill>
                <a:latin typeface="微软雅黑" panose="020B0503020204020204" pitchFamily="34" charset="-122"/>
                <a:ea typeface="微软雅黑" panose="020B0503020204020204" pitchFamily="34" charset="-122"/>
              </a:rPr>
              <a:t>宋昱材</a:t>
            </a:r>
            <a:r>
              <a:rPr lang="zh-CN" altLang="en-US" dirty="0">
                <a:solidFill>
                  <a:srgbClr val="F5F0EA"/>
                </a:solidFill>
                <a:latin typeface="微软雅黑" panose="020B0503020204020204" pitchFamily="34" charset="-122"/>
                <a:ea typeface="微软雅黑" panose="020B0503020204020204" pitchFamily="34" charset="-122"/>
              </a:rPr>
              <a:t> </a:t>
            </a:r>
            <a:r>
              <a:rPr lang="zh-CN" altLang="en-US" dirty="0" smtClean="0">
                <a:solidFill>
                  <a:srgbClr val="F5F0EA"/>
                </a:solidFill>
                <a:latin typeface="微软雅黑" panose="020B0503020204020204" pitchFamily="34" charset="-122"/>
                <a:ea typeface="微软雅黑" panose="020B0503020204020204" pitchFamily="34" charset="-122"/>
              </a:rPr>
              <a:t>吴沂楠</a:t>
            </a:r>
            <a:endParaRPr lang="zh-CN" altLang="en-US" dirty="0">
              <a:solidFill>
                <a:srgbClr val="F5F0EA"/>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3"/>
          </p:nvPr>
        </p:nvSpPr>
        <p:spPr>
          <a:xfrm>
            <a:off x="3493294" y="4502858"/>
            <a:ext cx="2157413" cy="392907"/>
          </a:xfrm>
        </p:spPr>
        <p:txBody>
          <a:bodyPr>
            <a:noAutofit/>
          </a:bodyPr>
          <a:lstStyle/>
          <a:p>
            <a:r>
              <a:rPr lang="en-US" altLang="zh-CN" sz="3200" dirty="0" smtClean="0"/>
              <a:t>E Group</a:t>
            </a:r>
            <a:endParaRPr lang="zh-CN" altLang="en-US" sz="3200" dirty="0"/>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a:solidFill>
                  <a:schemeClr val="tx1">
                    <a:lumMod val="75000"/>
                    <a:lumOff val="25000"/>
                  </a:schemeClr>
                </a:solidFill>
                <a:ea typeface="微软雅黑" charset="0"/>
              </a:rPr>
              <a:t>4 CBIR</a:t>
            </a:r>
            <a:r>
              <a:rPr lang="zh-CN" altLang="en-US" sz="2800" b="1" dirty="0">
                <a:solidFill>
                  <a:schemeClr val="tx1">
                    <a:lumMod val="75000"/>
                    <a:lumOff val="25000"/>
                  </a:schemeClr>
                </a:solidFill>
                <a:ea typeface="微软雅黑" charset="0"/>
              </a:rPr>
              <a:t>系统的性能测试</a:t>
            </a:r>
          </a:p>
        </p:txBody>
      </p:sp>
      <p:sp>
        <p:nvSpPr>
          <p:cNvPr id="6" name="文本框 5"/>
          <p:cNvSpPr txBox="1"/>
          <p:nvPr/>
        </p:nvSpPr>
        <p:spPr>
          <a:xfrm>
            <a:off x="687764" y="2013527"/>
            <a:ext cx="7708091" cy="461665"/>
          </a:xfrm>
          <a:prstGeom prst="rect">
            <a:avLst/>
          </a:prstGeom>
          <a:noFill/>
        </p:spPr>
        <p:txBody>
          <a:bodyPr wrap="square" rtlCol="0">
            <a:spAutoFit/>
          </a:bodyPr>
          <a:lstStyle/>
          <a:p>
            <a:r>
              <a:rPr lang="zh-CN" altLang="en-US" sz="2400" dirty="0"/>
              <a:t>用例</a:t>
            </a:r>
            <a:r>
              <a:rPr lang="en-US" altLang="zh-CN" sz="2400" dirty="0"/>
              <a:t>401 </a:t>
            </a:r>
            <a:r>
              <a:rPr lang="zh-CN" altLang="en-US" sz="2400" dirty="0"/>
              <a:t>入库速度测试</a:t>
            </a:r>
          </a:p>
        </p:txBody>
      </p:sp>
      <p:graphicFrame>
        <p:nvGraphicFramePr>
          <p:cNvPr id="5" name="Table 4"/>
          <p:cNvGraphicFramePr>
            <a:graphicFrameLocks noGrp="1"/>
          </p:cNvGraphicFramePr>
          <p:nvPr>
            <p:extLst>
              <p:ext uri="{D42A27DB-BD31-4B8C-83A1-F6EECF244321}">
                <p14:modId xmlns:p14="http://schemas.microsoft.com/office/powerpoint/2010/main" val="1951824920"/>
              </p:ext>
            </p:extLst>
          </p:nvPr>
        </p:nvGraphicFramePr>
        <p:xfrm>
          <a:off x="878564" y="2578102"/>
          <a:ext cx="7415946" cy="3919912"/>
        </p:xfrm>
        <a:graphic>
          <a:graphicData uri="http://schemas.openxmlformats.org/drawingml/2006/table">
            <a:tbl>
              <a:tblPr firstRow="1" firstCol="1" bandRow="1">
                <a:tableStyleId>{5C22544A-7EE6-4342-B048-85BDC9FD1C3A}</a:tableStyleId>
              </a:tblPr>
              <a:tblGrid>
                <a:gridCol w="1405860"/>
                <a:gridCol w="547676"/>
                <a:gridCol w="5462410"/>
              </a:tblGrid>
              <a:tr h="337127">
                <a:tc gridSpan="3">
                  <a:txBody>
                    <a:bodyPr/>
                    <a:lstStyle/>
                    <a:p>
                      <a:pPr algn="ctr">
                        <a:spcAft>
                          <a:spcPts val="0"/>
                        </a:spcAft>
                      </a:pPr>
                      <a:r>
                        <a:rPr lang="en-US" sz="1800" kern="100">
                          <a:effectLst/>
                        </a:rPr>
                        <a:t>Test Case Specification</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r>
              <a:tr h="337127">
                <a:tc>
                  <a:txBody>
                    <a:bodyPr/>
                    <a:lstStyle/>
                    <a:p>
                      <a:pPr algn="ctr">
                        <a:spcAft>
                          <a:spcPts val="0"/>
                        </a:spcAft>
                      </a:pPr>
                      <a:r>
                        <a:rPr lang="zh-CN" sz="1800" kern="100">
                          <a:effectLst/>
                        </a:rPr>
                        <a:t>名称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入库速度测试</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337127">
                <a:tc>
                  <a:txBody>
                    <a:bodyPr/>
                    <a:lstStyle/>
                    <a:p>
                      <a:pPr algn="ctr">
                        <a:spcAft>
                          <a:spcPts val="0"/>
                        </a:spcAft>
                      </a:pPr>
                      <a:r>
                        <a:rPr lang="zh-CN" sz="1800" kern="100">
                          <a:effectLst/>
                        </a:rPr>
                        <a:t>简要描述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本用例测试</a:t>
                      </a:r>
                      <a:r>
                        <a:rPr lang="en-US" sz="1800" kern="100">
                          <a:effectLst/>
                        </a:rPr>
                        <a:t>CBIR</a:t>
                      </a:r>
                      <a:r>
                        <a:rPr lang="zh-CN" sz="1800" kern="100">
                          <a:effectLst/>
                        </a:rPr>
                        <a:t>系统的图像入库速度，并与</a:t>
                      </a:r>
                      <a:r>
                        <a:rPr lang="en-US" sz="1800" kern="100">
                          <a:effectLst/>
                        </a:rPr>
                        <a:t>CEDD</a:t>
                      </a:r>
                      <a:r>
                        <a:rPr lang="zh-CN" sz="1800" kern="100">
                          <a:effectLst/>
                        </a:rPr>
                        <a:t>特征进行对比</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337127">
                <a:tc>
                  <a:txBody>
                    <a:bodyPr/>
                    <a:lstStyle/>
                    <a:p>
                      <a:pPr algn="ctr">
                        <a:spcAft>
                          <a:spcPts val="0"/>
                        </a:spcAft>
                      </a:pPr>
                      <a:r>
                        <a:rPr lang="zh-CN" sz="1800" kern="100">
                          <a:effectLst/>
                        </a:rPr>
                        <a:t>前提和约束</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en-US" sz="1800" kern="100">
                          <a:effectLst/>
                        </a:rPr>
                        <a:t>CBIR</a:t>
                      </a:r>
                      <a:r>
                        <a:rPr lang="zh-CN" sz="1800" kern="100">
                          <a:effectLst/>
                        </a:rPr>
                        <a:t>系统功能性需求测试完成</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337127">
                <a:tc rowSpan="4">
                  <a:txBody>
                    <a:bodyPr/>
                    <a:lstStyle/>
                    <a:p>
                      <a:pPr algn="ctr">
                        <a:spcAft>
                          <a:spcPts val="0"/>
                        </a:spcAft>
                      </a:pPr>
                      <a:r>
                        <a:rPr lang="zh-CN" sz="1800" kern="100">
                          <a:effectLst/>
                        </a:rPr>
                        <a:t>测试步骤</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en-US" sz="1800" kern="100">
                          <a:effectLst/>
                        </a:rPr>
                        <a:t>1</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准备一定数量入库图像</a:t>
                      </a:r>
                      <a:endParaRPr lang="en-US" sz="1800" kern="100">
                        <a:effectLst/>
                        <a:latin typeface="Calibri" charset="0"/>
                        <a:ea typeface="宋体" charset="-122"/>
                        <a:cs typeface="Times New Roman" charset="0"/>
                      </a:endParaRPr>
                    </a:p>
                  </a:txBody>
                  <a:tcPr marL="68580" marR="68580" marT="0" marB="0" anchor="ctr"/>
                </a:tc>
              </a:tr>
              <a:tr h="674255">
                <a:tc vMerge="1">
                  <a:txBody>
                    <a:bodyPr/>
                    <a:lstStyle/>
                    <a:p>
                      <a:endParaRPr lang="en-US"/>
                    </a:p>
                  </a:txBody>
                  <a:tcPr/>
                </a:tc>
                <a:tc>
                  <a:txBody>
                    <a:bodyPr/>
                    <a:lstStyle/>
                    <a:p>
                      <a:pPr algn="ctr">
                        <a:spcAft>
                          <a:spcPts val="0"/>
                        </a:spcAft>
                      </a:pPr>
                      <a:r>
                        <a:rPr lang="en-US" sz="1800" kern="100">
                          <a:effectLst/>
                        </a:rPr>
                        <a:t>2</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对已准备好的图像提取</a:t>
                      </a:r>
                      <a:r>
                        <a:rPr lang="en-US" sz="1800" kern="100">
                          <a:effectLst/>
                        </a:rPr>
                        <a:t>CEDD</a:t>
                      </a:r>
                      <a:r>
                        <a:rPr lang="zh-CN" sz="1800" kern="100">
                          <a:effectLst/>
                        </a:rPr>
                        <a:t>特征入库，观测入库耗时</a:t>
                      </a:r>
                      <a:endParaRPr lang="en-US" sz="1800" kern="100">
                        <a:effectLst/>
                        <a:latin typeface="Calibri" charset="0"/>
                        <a:ea typeface="宋体" charset="-122"/>
                        <a:cs typeface="Times New Roman" charset="0"/>
                      </a:endParaRPr>
                    </a:p>
                  </a:txBody>
                  <a:tcPr marL="68580" marR="68580" marT="0" marB="0" anchor="ctr"/>
                </a:tc>
              </a:tr>
              <a:tr h="674255">
                <a:tc vMerge="1">
                  <a:txBody>
                    <a:bodyPr/>
                    <a:lstStyle/>
                    <a:p>
                      <a:endParaRPr lang="en-US"/>
                    </a:p>
                  </a:txBody>
                  <a:tcPr/>
                </a:tc>
                <a:tc>
                  <a:txBody>
                    <a:bodyPr/>
                    <a:lstStyle/>
                    <a:p>
                      <a:pPr algn="ctr">
                        <a:spcAft>
                          <a:spcPts val="0"/>
                        </a:spcAft>
                      </a:pPr>
                      <a:r>
                        <a:rPr lang="en-US" sz="1800" kern="100">
                          <a:effectLst/>
                        </a:rPr>
                        <a:t>3</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对已准备好的图像提取</a:t>
                      </a:r>
                      <a:r>
                        <a:rPr lang="en-US" sz="1800" kern="100">
                          <a:effectLst/>
                        </a:rPr>
                        <a:t>CNN</a:t>
                      </a:r>
                      <a:r>
                        <a:rPr lang="zh-CN" sz="1800" kern="100">
                          <a:effectLst/>
                        </a:rPr>
                        <a:t>特征入库，观测入库耗时</a:t>
                      </a:r>
                      <a:endParaRPr lang="en-US" sz="1800" kern="100">
                        <a:effectLst/>
                        <a:latin typeface="Calibri" charset="0"/>
                        <a:ea typeface="宋体" charset="-122"/>
                        <a:cs typeface="Times New Roman" charset="0"/>
                      </a:endParaRPr>
                    </a:p>
                  </a:txBody>
                  <a:tcPr marL="68580" marR="68580" marT="0" marB="0" anchor="ctr"/>
                </a:tc>
              </a:tr>
              <a:tr h="337127">
                <a:tc vMerge="1">
                  <a:txBody>
                    <a:bodyPr/>
                    <a:lstStyle/>
                    <a:p>
                      <a:endParaRPr lang="en-US"/>
                    </a:p>
                  </a:txBody>
                  <a:tcPr/>
                </a:tc>
                <a:tc>
                  <a:txBody>
                    <a:bodyPr/>
                    <a:lstStyle/>
                    <a:p>
                      <a:pPr algn="ctr">
                        <a:spcAft>
                          <a:spcPts val="0"/>
                        </a:spcAft>
                      </a:pPr>
                      <a:r>
                        <a:rPr lang="en-US" sz="1800" kern="100">
                          <a:effectLst/>
                        </a:rPr>
                        <a:t>4</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对比两个特征的入库速度</a:t>
                      </a:r>
                      <a:endParaRPr lang="en-US" sz="1800" kern="100">
                        <a:effectLst/>
                        <a:latin typeface="Calibri" charset="0"/>
                        <a:ea typeface="宋体" charset="-122"/>
                        <a:cs typeface="Times New Roman" charset="0"/>
                      </a:endParaRPr>
                    </a:p>
                  </a:txBody>
                  <a:tcPr marL="68580" marR="68580" marT="0" marB="0" anchor="ctr"/>
                </a:tc>
              </a:tr>
              <a:tr h="337127">
                <a:tc>
                  <a:txBody>
                    <a:bodyPr/>
                    <a:lstStyle/>
                    <a:p>
                      <a:pPr algn="ctr">
                        <a:spcAft>
                          <a:spcPts val="0"/>
                        </a:spcAft>
                      </a:pPr>
                      <a:r>
                        <a:rPr lang="zh-CN" sz="1800" kern="100">
                          <a:effectLst/>
                        </a:rPr>
                        <a:t>评价准则</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en-US" sz="1800" kern="100" dirty="0">
                          <a:effectLst/>
                        </a:rPr>
                        <a:t> </a:t>
                      </a:r>
                      <a:endParaRPr lang="en-US" sz="1800" kern="100" dirty="0">
                        <a:effectLst/>
                        <a:latin typeface="Calibri" charset="0"/>
                        <a:ea typeface="宋体" charset="-122"/>
                        <a:cs typeface="Times New Roman" charset="0"/>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04009172"/>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92500"/>
          </a:bodyPr>
          <a:lstStyle/>
          <a:p>
            <a:r>
              <a:rPr kumimoji="1" lang="zh-CN" altLang="en-US" dirty="0">
                <a:solidFill>
                  <a:schemeClr val="accent3">
                    <a:lumMod val="20000"/>
                    <a:lumOff val="80000"/>
                  </a:schemeClr>
                </a:solidFill>
              </a:rPr>
              <a:t>第二部分</a:t>
            </a:r>
          </a:p>
        </p:txBody>
      </p:sp>
      <p:sp>
        <p:nvSpPr>
          <p:cNvPr id="3" name="文本占位符 2"/>
          <p:cNvSpPr>
            <a:spLocks noGrp="1"/>
          </p:cNvSpPr>
          <p:nvPr>
            <p:ph type="body" sz="quarter" idx="13"/>
          </p:nvPr>
        </p:nvSpPr>
        <p:spPr>
          <a:xfrm>
            <a:off x="3287085" y="2569717"/>
            <a:ext cx="2561841" cy="715645"/>
          </a:xfrm>
        </p:spPr>
        <p:txBody>
          <a:bodyPr>
            <a:normAutofit lnSpcReduction="10000"/>
          </a:bodyPr>
          <a:lstStyle/>
          <a:p>
            <a:r>
              <a:rPr kumimoji="1" lang="zh-CN" altLang="en-US" dirty="0" smtClean="0">
                <a:solidFill>
                  <a:schemeClr val="accent3">
                    <a:lumMod val="20000"/>
                    <a:lumOff val="80000"/>
                  </a:schemeClr>
                </a:solidFill>
              </a:rPr>
              <a:t>其他</a:t>
            </a:r>
            <a:endParaRPr kumimoji="1" lang="zh-CN" altLang="en-US" dirty="0">
              <a:solidFill>
                <a:schemeClr val="accent3">
                  <a:lumMod val="20000"/>
                  <a:lumOff val="80000"/>
                </a:schemeClr>
              </a:solidFill>
            </a:endParaRPr>
          </a:p>
        </p:txBody>
      </p:sp>
      <p:grpSp>
        <p:nvGrpSpPr>
          <p:cNvPr id="4" name="组合 22"/>
          <p:cNvGrpSpPr/>
          <p:nvPr/>
        </p:nvGrpSpPr>
        <p:grpSpPr>
          <a:xfrm>
            <a:off x="4174557" y="3477426"/>
            <a:ext cx="794889" cy="623974"/>
            <a:chOff x="3654425" y="5089525"/>
            <a:chExt cx="1860550" cy="1460500"/>
          </a:xfrm>
          <a:solidFill>
            <a:schemeClr val="accent3">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1" name="文本框 260"/>
          <p:cNvSpPr txBox="1"/>
          <p:nvPr/>
        </p:nvSpPr>
        <p:spPr>
          <a:xfrm>
            <a:off x="749799" y="2372473"/>
            <a:ext cx="7708091" cy="1569660"/>
          </a:xfrm>
          <a:prstGeom prst="rect">
            <a:avLst/>
          </a:prstGeom>
          <a:noFill/>
        </p:spPr>
        <p:txBody>
          <a:bodyPr wrap="square" rtlCol="0">
            <a:spAutoFit/>
          </a:bodyPr>
          <a:lstStyle/>
          <a:p>
            <a:r>
              <a:rPr lang="en-US" altLang="zh-CN" sz="2400" dirty="0" smtClean="0"/>
              <a:t>1</a:t>
            </a:r>
            <a:r>
              <a:rPr lang="zh-CN" altLang="en-US" sz="2400" dirty="0" smtClean="0"/>
              <a:t>、调整项目目录结构</a:t>
            </a:r>
            <a:endParaRPr lang="en-US" altLang="zh-CN" sz="2400" dirty="0" smtClean="0"/>
          </a:p>
          <a:p>
            <a:endParaRPr lang="en-US" altLang="zh-CN" sz="2400" dirty="0" smtClean="0"/>
          </a:p>
          <a:p>
            <a:r>
              <a:rPr lang="en-US" altLang="zh-CN" sz="2400" dirty="0" smtClean="0"/>
              <a:t>2</a:t>
            </a:r>
            <a:r>
              <a:rPr lang="zh-CN" altLang="en-US" sz="2400" dirty="0" smtClean="0"/>
              <a:t>、完善实现文档类图与顺序图</a:t>
            </a:r>
            <a:endParaRPr lang="en-US" altLang="zh-CN" sz="2400" dirty="0" smtClean="0"/>
          </a:p>
          <a:p>
            <a:endParaRPr lang="en-US" altLang="zh-CN" sz="2400" dirty="0"/>
          </a:p>
        </p:txBody>
      </p:sp>
    </p:spTree>
    <p:extLst>
      <p:ext uri="{BB962C8B-B14F-4D97-AF65-F5344CB8AC3E}">
        <p14:creationId xmlns:p14="http://schemas.microsoft.com/office/powerpoint/2010/main" val="269495123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a:t>
            </a:r>
            <a:endParaRPr lang="en-US" dirty="0"/>
          </a:p>
        </p:txBody>
      </p:sp>
      <p:sp>
        <p:nvSpPr>
          <p:cNvPr id="3" name="Text Placeholder 2"/>
          <p:cNvSpPr>
            <a:spLocks noGrp="1"/>
          </p:cNvSpPr>
          <p:nvPr>
            <p:ph type="body" sz="quarter" idx="12"/>
          </p:nvPr>
        </p:nvSpPr>
        <p:spPr/>
        <p:txBody>
          <a:bodyPr/>
          <a:lstStyle/>
          <a:p>
            <a:r>
              <a:rPr lang="zh-CN" altLang="en-US" dirty="0" smtClean="0"/>
              <a:t>其他</a:t>
            </a:r>
            <a:endParaRPr lang="en-US" dirty="0"/>
          </a:p>
        </p:txBody>
      </p:sp>
      <p:sp>
        <p:nvSpPr>
          <p:cNvPr id="6"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smtClean="0">
                <a:solidFill>
                  <a:schemeClr val="tx1">
                    <a:lumMod val="75000"/>
                    <a:lumOff val="25000"/>
                  </a:schemeClr>
                </a:solidFill>
                <a:ea typeface="微软雅黑" charset="0"/>
              </a:rPr>
              <a:t>调整目录结构</a:t>
            </a:r>
            <a:endParaRPr lang="zh-CN" altLang="en-US" sz="2800" b="1" dirty="0">
              <a:solidFill>
                <a:schemeClr val="tx1">
                  <a:lumMod val="75000"/>
                  <a:lumOff val="25000"/>
                </a:schemeClr>
              </a:solidFill>
              <a:ea typeface="微软雅黑" charset="0"/>
            </a:endParaRPr>
          </a:p>
        </p:txBody>
      </p:sp>
      <p:pic>
        <p:nvPicPr>
          <p:cNvPr id="7" name="Picture 6"/>
          <p:cNvPicPr>
            <a:picLocks noChangeAspect="1"/>
          </p:cNvPicPr>
          <p:nvPr/>
        </p:nvPicPr>
        <p:blipFill>
          <a:blip r:embed="rId2"/>
          <a:stretch>
            <a:fillRect/>
          </a:stretch>
        </p:blipFill>
        <p:spPr>
          <a:xfrm>
            <a:off x="658127" y="1930400"/>
            <a:ext cx="3949700" cy="4318000"/>
          </a:xfrm>
          <a:prstGeom prst="rect">
            <a:avLst/>
          </a:prstGeom>
        </p:spPr>
      </p:pic>
    </p:spTree>
    <p:extLst>
      <p:ext uri="{BB962C8B-B14F-4D97-AF65-F5344CB8AC3E}">
        <p14:creationId xmlns:p14="http://schemas.microsoft.com/office/powerpoint/2010/main" val="179546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smtClean="0"/>
              <a:t>其他</a:t>
            </a:r>
            <a:endParaRPr kumimoji="1" lang="zh-CN" altLang="en-US" dirty="0"/>
          </a:p>
        </p:txBody>
      </p:sp>
      <p:grpSp>
        <p:nvGrpSpPr>
          <p:cNvPr id="10" name="组合 16"/>
          <p:cNvGrpSpPr/>
          <p:nvPr/>
        </p:nvGrpSpPr>
        <p:grpSpPr>
          <a:xfrm>
            <a:off x="1363694" y="32288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3" name="Rectangle 4"/>
          <p:cNvSpPr>
            <a:spLocks noChangeArrowheads="1"/>
          </p:cNvSpPr>
          <p:nvPr/>
        </p:nvSpPr>
        <p:spPr bwMode="auto">
          <a:xfrm flipV="1">
            <a:off x="2215084" y="2408476"/>
            <a:ext cx="99970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smtClean="0">
                <a:solidFill>
                  <a:schemeClr val="tx1">
                    <a:lumMod val="75000"/>
                    <a:lumOff val="25000"/>
                  </a:schemeClr>
                </a:solidFill>
                <a:ea typeface="微软雅黑" charset="0"/>
              </a:rPr>
              <a:t>界面相关类图</a:t>
            </a:r>
            <a:endParaRPr lang="zh-CN" altLang="en-US" sz="2800" b="1" dirty="0">
              <a:solidFill>
                <a:schemeClr val="tx1">
                  <a:lumMod val="75000"/>
                  <a:lumOff val="25000"/>
                </a:schemeClr>
              </a:solidFill>
              <a:ea typeface="微软雅黑" charset="0"/>
            </a:endParaRPr>
          </a:p>
        </p:txBody>
      </p:sp>
      <p:sp>
        <p:nvSpPr>
          <p:cNvPr id="4" name="Rectangle 2"/>
          <p:cNvSpPr>
            <a:spLocks noChangeArrowheads="1"/>
          </p:cNvSpPr>
          <p:nvPr/>
        </p:nvSpPr>
        <p:spPr bwMode="auto">
          <a:xfrm>
            <a:off x="3025353" y="43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2903047"/>
              </p:ext>
            </p:extLst>
          </p:nvPr>
        </p:nvGraphicFramePr>
        <p:xfrm>
          <a:off x="3025353" y="431800"/>
          <a:ext cx="5956300" cy="6007100"/>
        </p:xfrm>
        <a:graphic>
          <a:graphicData uri="http://schemas.openxmlformats.org/presentationml/2006/ole">
            <mc:AlternateContent xmlns:mc="http://schemas.openxmlformats.org/markup-compatibility/2006">
              <mc:Choice xmlns:v="urn:schemas-microsoft-com:vml" Requires="v">
                <p:oleObj spid="_x0000_s16392" r:id="rId3" imgW="9245600" imgH="9347200" progId="Visio.Drawing.15">
                  <p:embed/>
                </p:oleObj>
              </mc:Choice>
              <mc:Fallback>
                <p:oleObj r:id="rId3" imgW="9245600" imgH="93472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353" y="431800"/>
                        <a:ext cx="5956300" cy="600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275374"/>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smtClean="0"/>
              <a:t>其他</a:t>
            </a:r>
            <a:endParaRPr kumimoji="1" lang="zh-CN" altLang="en-US" dirty="0"/>
          </a:p>
        </p:txBody>
      </p:sp>
      <p:grpSp>
        <p:nvGrpSpPr>
          <p:cNvPr id="10" name="组合 16"/>
          <p:cNvGrpSpPr/>
          <p:nvPr/>
        </p:nvGrpSpPr>
        <p:grpSpPr>
          <a:xfrm>
            <a:off x="1363694" y="32288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smtClean="0">
                <a:solidFill>
                  <a:schemeClr val="tx1">
                    <a:lumMod val="75000"/>
                    <a:lumOff val="25000"/>
                  </a:schemeClr>
                </a:solidFill>
                <a:ea typeface="微软雅黑" charset="0"/>
              </a:rPr>
              <a:t>顺序图</a:t>
            </a:r>
            <a:endParaRPr lang="zh-CN" altLang="en-US" sz="2800" b="1" dirty="0">
              <a:solidFill>
                <a:schemeClr val="tx1">
                  <a:lumMod val="75000"/>
                  <a:lumOff val="25000"/>
                </a:schemeClr>
              </a:solidFill>
              <a:ea typeface="微软雅黑" charset="0"/>
            </a:endParaRPr>
          </a:p>
        </p:txBody>
      </p:sp>
      <p:sp>
        <p:nvSpPr>
          <p:cNvPr id="4" name="Rectangle 2"/>
          <p:cNvSpPr>
            <a:spLocks noChangeArrowheads="1"/>
          </p:cNvSpPr>
          <p:nvPr/>
        </p:nvSpPr>
        <p:spPr bwMode="auto">
          <a:xfrm>
            <a:off x="3025353" y="43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对象 6"/>
          <p:cNvGraphicFramePr>
            <a:graphicFrameLocks noChangeAspect="1"/>
          </p:cNvGraphicFramePr>
          <p:nvPr>
            <p:extLst>
              <p:ext uri="{D42A27DB-BD31-4B8C-83A1-F6EECF244321}">
                <p14:modId xmlns:p14="http://schemas.microsoft.com/office/powerpoint/2010/main" val="1971392691"/>
              </p:ext>
            </p:extLst>
          </p:nvPr>
        </p:nvGraphicFramePr>
        <p:xfrm>
          <a:off x="996071" y="1860570"/>
          <a:ext cx="6861130" cy="4502212"/>
        </p:xfrm>
        <a:graphic>
          <a:graphicData uri="http://schemas.openxmlformats.org/presentationml/2006/ole">
            <mc:AlternateContent xmlns:mc="http://schemas.openxmlformats.org/markup-compatibility/2006">
              <mc:Choice xmlns:v="urn:schemas-microsoft-com:vml" Requires="v">
                <p:oleObj spid="_x0000_s19459" name="Visio" r:id="rId3" imgW="6705600" imgH="4410255" progId="Visio.Drawing.15">
                  <p:embed/>
                </p:oleObj>
              </mc:Choice>
              <mc:Fallback>
                <p:oleObj name="Visio" r:id="rId3" imgW="6705600" imgH="441025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071" y="1860570"/>
                        <a:ext cx="6861130" cy="4502212"/>
                      </a:xfrm>
                      <a:prstGeom prst="rect">
                        <a:avLst/>
                      </a:prstGeom>
                      <a:noFill/>
                    </p:spPr>
                  </p:pic>
                </p:oleObj>
              </mc:Fallback>
            </mc:AlternateContent>
          </a:graphicData>
        </a:graphic>
      </p:graphicFrame>
    </p:spTree>
    <p:extLst>
      <p:ext uri="{BB962C8B-B14F-4D97-AF65-F5344CB8AC3E}">
        <p14:creationId xmlns:p14="http://schemas.microsoft.com/office/powerpoint/2010/main" val="5217388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kumimoji="1" lang="zh-CN" altLang="en-US" dirty="0">
                <a:solidFill>
                  <a:srgbClr val="777671"/>
                </a:solidFill>
                <a:latin typeface="Microsoft YaHei" charset="0"/>
                <a:ea typeface="Microsoft YaHei" charset="0"/>
                <a:cs typeface="Microsoft YaHei" charset="0"/>
              </a:rPr>
              <a:t>感谢聆听！</a:t>
            </a:r>
            <a:endParaRPr lang="zh-CN" altLang="en-US" dirty="0">
              <a:solidFill>
                <a:srgbClr val="777671"/>
              </a:solidFill>
            </a:endParaRPr>
          </a:p>
        </p:txBody>
      </p:sp>
      <p:sp>
        <p:nvSpPr>
          <p:cNvPr id="3" name="文本占位符 2"/>
          <p:cNvSpPr>
            <a:spLocks noGrp="1"/>
          </p:cNvSpPr>
          <p:nvPr>
            <p:ph type="body" sz="quarter" idx="11"/>
          </p:nvPr>
        </p:nvSpPr>
        <p:spPr/>
        <p:txBody>
          <a:bodyPr/>
          <a:lstStyle/>
          <a:p>
            <a:r>
              <a:rPr lang="zh-CN" altLang="en-US" dirty="0" smtClean="0"/>
              <a:t>软件工程综合实验</a:t>
            </a:r>
            <a:endParaRPr lang="zh-CN" altLang="en-US" dirty="0"/>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Microsoft YaHei" charset="0"/>
                <a:ea typeface="Microsoft YaHei" charset="0"/>
                <a:cs typeface="Microsoft YaHei" charset="0"/>
              </a:rPr>
              <a:t>THANK</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YOU</a:t>
            </a:r>
            <a:r>
              <a:rPr kumimoji="1" lang="zh-CN" altLang="en-US" dirty="0">
                <a:solidFill>
                  <a:srgbClr val="CDCAC3"/>
                </a:solidFill>
                <a:latin typeface="Microsoft YaHei" charset="0"/>
                <a:ea typeface="Microsoft YaHei" charset="0"/>
                <a:cs typeface="Microsoft YaHei" charset="0"/>
              </a:rPr>
              <a:t> </a:t>
            </a:r>
            <a:r>
              <a:rPr kumimoji="1" lang="en-US" altLang="zh-CN" dirty="0" smtClean="0">
                <a:solidFill>
                  <a:srgbClr val="CDCAC3"/>
                </a:solidFill>
                <a:latin typeface="Microsoft YaHei" charset="0"/>
                <a:ea typeface="Microsoft YaHei" charset="0"/>
                <a:cs typeface="Microsoft YaHei" charset="0"/>
              </a:rPr>
              <a:t>!</a:t>
            </a:r>
            <a:endParaRPr lang="zh-CN" altLang="en-US" dirty="0">
              <a:solidFill>
                <a:srgbClr val="CDCAC3"/>
              </a:solidFill>
            </a:endParaRPr>
          </a:p>
        </p:txBody>
      </p:sp>
      <p:sp>
        <p:nvSpPr>
          <p:cNvPr id="6" name="文本占位符 5"/>
          <p:cNvSpPr>
            <a:spLocks noGrp="1"/>
          </p:cNvSpPr>
          <p:nvPr>
            <p:ph type="body" sz="quarter" idx="14"/>
          </p:nvPr>
        </p:nvSpPr>
        <p:spPr/>
        <p:txBody>
          <a:bodyPr>
            <a:normAutofit lnSpcReduction="10000"/>
          </a:bodyPr>
          <a:lstStyle/>
          <a:p>
            <a:r>
              <a:rPr lang="zh-CN" altLang="en-US" dirty="0">
                <a:solidFill>
                  <a:srgbClr val="F5F0EA"/>
                </a:solidFill>
                <a:latin typeface="微软雅黑" panose="020B0503020204020204" pitchFamily="34" charset="-122"/>
                <a:ea typeface="微软雅黑" panose="020B0503020204020204" pitchFamily="34" charset="-122"/>
              </a:rPr>
              <a:t>组员：刘少凡 黄飞 宋昱材 吴沂楠</a:t>
            </a:r>
          </a:p>
        </p:txBody>
      </p:sp>
      <p:sp>
        <p:nvSpPr>
          <p:cNvPr id="7" name="文本占位符 6"/>
          <p:cNvSpPr>
            <a:spLocks noGrp="1"/>
          </p:cNvSpPr>
          <p:nvPr>
            <p:ph type="body" sz="quarter" idx="13"/>
          </p:nvPr>
        </p:nvSpPr>
        <p:spPr>
          <a:xfrm>
            <a:off x="3493293" y="4406752"/>
            <a:ext cx="2157413" cy="392907"/>
          </a:xfrm>
        </p:spPr>
        <p:txBody>
          <a:bodyPr>
            <a:noAutofit/>
          </a:bodyPr>
          <a:lstStyle/>
          <a:p>
            <a:r>
              <a:rPr lang="en-US" altLang="zh-CN" sz="2800" dirty="0" smtClean="0"/>
              <a:t>E group</a:t>
            </a:r>
            <a:endParaRPr lang="zh-CN" altLang="en-US" sz="2800" dirty="0"/>
          </a:p>
        </p:txBody>
      </p:sp>
    </p:spTree>
    <p:extLst>
      <p:ext uri="{BB962C8B-B14F-4D97-AF65-F5344CB8AC3E}">
        <p14:creationId xmlns:p14="http://schemas.microsoft.com/office/powerpoint/2010/main" val="190524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r>
              <a:rPr kumimoji="1" lang="zh-CN" altLang="en-US" dirty="0">
                <a:solidFill>
                  <a:schemeClr val="accent3">
                    <a:lumMod val="20000"/>
                    <a:lumOff val="80000"/>
                  </a:schemeClr>
                </a:solidFill>
              </a:rPr>
              <a:t>目录</a:t>
            </a:r>
          </a:p>
        </p:txBody>
      </p:sp>
      <p:sp>
        <p:nvSpPr>
          <p:cNvPr id="3" name="文本占位符 2"/>
          <p:cNvSpPr>
            <a:spLocks noGrp="1"/>
          </p:cNvSpPr>
          <p:nvPr>
            <p:ph type="body" sz="quarter" idx="11"/>
          </p:nvPr>
        </p:nvSpPr>
        <p:spPr/>
        <p:txBody>
          <a:bodyPr/>
          <a:lstStyle/>
          <a:p>
            <a:r>
              <a:rPr kumimoji="1" lang="en-US" altLang="zh-CN" dirty="0">
                <a:solidFill>
                  <a:schemeClr val="accent3">
                    <a:lumMod val="20000"/>
                    <a:lumOff val="80000"/>
                  </a:schemeClr>
                </a:solidFill>
              </a:rPr>
              <a:t>CONTENTS</a:t>
            </a:r>
            <a:endParaRPr kumimoji="1" lang="zh-CN" altLang="en-US" dirty="0">
              <a:solidFill>
                <a:schemeClr val="accent3">
                  <a:lumMod val="20000"/>
                  <a:lumOff val="80000"/>
                </a:schemeClr>
              </a:solidFill>
            </a:endParaRPr>
          </a:p>
        </p:txBody>
      </p:sp>
      <p:sp>
        <p:nvSpPr>
          <p:cNvPr id="4" name="文本占位符 3"/>
          <p:cNvSpPr>
            <a:spLocks noGrp="1"/>
          </p:cNvSpPr>
          <p:nvPr>
            <p:ph type="body" sz="quarter" idx="12"/>
          </p:nvPr>
        </p:nvSpPr>
        <p:spPr>
          <a:xfrm>
            <a:off x="4599709" y="2147728"/>
            <a:ext cx="3838121" cy="1053358"/>
          </a:xfrm>
        </p:spPr>
        <p:txBody>
          <a:bodyPr>
            <a:normAutofit/>
          </a:bodyPr>
          <a:lstStyle/>
          <a:p>
            <a:pPr lvl="0"/>
            <a:r>
              <a:rPr lang="zh-CN" altLang="en-US" sz="2800" kern="0" dirty="0">
                <a:solidFill>
                  <a:srgbClr val="676661"/>
                </a:solidFill>
                <a:latin typeface="微软雅黑" panose="020B0503020204020204" pitchFamily="34" charset="-122"/>
                <a:ea typeface="微软雅黑" panose="020B0503020204020204" pitchFamily="34" charset="-122"/>
              </a:rPr>
              <a:t>第一部分 </a:t>
            </a:r>
            <a:r>
              <a:rPr lang="zh-CN" altLang="en-US" sz="2800" dirty="0" smtClean="0">
                <a:solidFill>
                  <a:srgbClr val="676661"/>
                </a:solidFill>
                <a:latin typeface="微软雅黑" panose="020B0503020204020204" pitchFamily="34" charset="-122"/>
                <a:ea typeface="微软雅黑" panose="020B0503020204020204" pitchFamily="34" charset="-122"/>
              </a:rPr>
              <a:t>软件测试需求分析</a:t>
            </a:r>
            <a:endParaRPr lang="zh-CN" altLang="en-US" sz="2800" kern="0" dirty="0">
              <a:solidFill>
                <a:srgbClr val="676661"/>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4599709" y="3469438"/>
            <a:ext cx="3877877" cy="1053358"/>
          </a:xfrm>
        </p:spPr>
        <p:txBody>
          <a:bodyPr>
            <a:normAutofit/>
          </a:bodyPr>
          <a:lstStyle/>
          <a:p>
            <a:pPr lvl="0"/>
            <a:r>
              <a:rPr lang="zh-CN" altLang="en-US" sz="2800" kern="0" dirty="0">
                <a:solidFill>
                  <a:srgbClr val="676661"/>
                </a:solidFill>
                <a:latin typeface="微软雅黑" panose="020B0503020204020204" pitchFamily="34" charset="-122"/>
                <a:ea typeface="微软雅黑" panose="020B0503020204020204" pitchFamily="34" charset="-122"/>
              </a:rPr>
              <a:t>第二</a:t>
            </a:r>
            <a:r>
              <a:rPr lang="zh-CN" altLang="en-US" sz="2800" kern="0" dirty="0" smtClean="0">
                <a:solidFill>
                  <a:srgbClr val="676661"/>
                </a:solidFill>
                <a:latin typeface="微软雅黑" panose="020B0503020204020204" pitchFamily="34" charset="-122"/>
                <a:ea typeface="微软雅黑" panose="020B0503020204020204" pitchFamily="34" charset="-122"/>
              </a:rPr>
              <a:t>部分 其他</a:t>
            </a:r>
            <a:endParaRPr lang="zh-CN" altLang="en-US" sz="2400"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4127533" y="2506669"/>
            <a:ext cx="455898" cy="239322"/>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4127533" y="3852850"/>
            <a:ext cx="455898" cy="239322"/>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906683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92500"/>
          </a:bodyPr>
          <a:lstStyle/>
          <a:p>
            <a:r>
              <a:rPr kumimoji="1" lang="zh-CN" altLang="en-US" dirty="0">
                <a:solidFill>
                  <a:schemeClr val="accent3">
                    <a:lumMod val="20000"/>
                    <a:lumOff val="80000"/>
                  </a:schemeClr>
                </a:solidFill>
              </a:rPr>
              <a:t>第一部分</a:t>
            </a:r>
          </a:p>
        </p:txBody>
      </p:sp>
      <p:sp>
        <p:nvSpPr>
          <p:cNvPr id="3" name="文本占位符 2"/>
          <p:cNvSpPr>
            <a:spLocks noGrp="1"/>
          </p:cNvSpPr>
          <p:nvPr>
            <p:ph type="body" sz="quarter" idx="13"/>
          </p:nvPr>
        </p:nvSpPr>
        <p:spPr/>
        <p:txBody>
          <a:bodyPr>
            <a:normAutofit fontScale="55000" lnSpcReduction="20000"/>
          </a:bodyPr>
          <a:lstStyle/>
          <a:p>
            <a:r>
              <a:rPr kumimoji="1" lang="zh-CN" altLang="en-US" dirty="0">
                <a:solidFill>
                  <a:schemeClr val="accent3">
                    <a:lumMod val="20000"/>
                    <a:lumOff val="80000"/>
                  </a:schemeClr>
                </a:solidFill>
              </a:rPr>
              <a:t>软件测试需求分析</a:t>
            </a:r>
          </a:p>
        </p:txBody>
      </p:sp>
      <p:grpSp>
        <p:nvGrpSpPr>
          <p:cNvPr id="4" name="组合 22"/>
          <p:cNvGrpSpPr/>
          <p:nvPr/>
        </p:nvGrpSpPr>
        <p:grpSpPr>
          <a:xfrm>
            <a:off x="4174557" y="3477426"/>
            <a:ext cx="794889" cy="623974"/>
            <a:chOff x="3654425" y="5089525"/>
            <a:chExt cx="1860550" cy="1460500"/>
          </a:xfrm>
          <a:solidFill>
            <a:schemeClr val="accent3">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grpSp>
    </p:spTree>
    <p:extLst>
      <p:ext uri="{BB962C8B-B14F-4D97-AF65-F5344CB8AC3E}">
        <p14:creationId xmlns:p14="http://schemas.microsoft.com/office/powerpoint/2010/main" val="106607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smtClean="0">
                <a:solidFill>
                  <a:schemeClr val="tx1">
                    <a:lumMod val="75000"/>
                    <a:lumOff val="25000"/>
                  </a:schemeClr>
                </a:solidFill>
                <a:ea typeface="微软雅黑" charset="0"/>
              </a:rPr>
              <a:t>1 Lire</a:t>
            </a:r>
            <a:r>
              <a:rPr lang="zh-CN" altLang="en-US" sz="2800" b="1" dirty="0">
                <a:solidFill>
                  <a:schemeClr val="tx1">
                    <a:lumMod val="75000"/>
                    <a:lumOff val="25000"/>
                  </a:schemeClr>
                </a:solidFill>
                <a:ea typeface="微软雅黑" charset="0"/>
              </a:rPr>
              <a:t>功能需求测试</a:t>
            </a:r>
          </a:p>
        </p:txBody>
      </p:sp>
      <p:sp>
        <p:nvSpPr>
          <p:cNvPr id="6" name="文本框 5"/>
          <p:cNvSpPr txBox="1"/>
          <p:nvPr/>
        </p:nvSpPr>
        <p:spPr>
          <a:xfrm>
            <a:off x="687764" y="2013527"/>
            <a:ext cx="7708091" cy="830997"/>
          </a:xfrm>
          <a:prstGeom prst="rect">
            <a:avLst/>
          </a:prstGeom>
          <a:noFill/>
        </p:spPr>
        <p:txBody>
          <a:bodyPr wrap="square" rtlCol="0">
            <a:spAutoFit/>
          </a:bodyPr>
          <a:lstStyle/>
          <a:p>
            <a:r>
              <a:rPr lang="zh-CN" altLang="en-US" sz="2400" dirty="0"/>
              <a:t>测试用例与需求对应关系</a:t>
            </a:r>
          </a:p>
          <a:p>
            <a:endParaRPr lang="zh-CN"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991002930"/>
              </p:ext>
            </p:extLst>
          </p:nvPr>
        </p:nvGraphicFramePr>
        <p:xfrm>
          <a:off x="597649" y="2601340"/>
          <a:ext cx="8126010" cy="3860897"/>
        </p:xfrm>
        <a:graphic>
          <a:graphicData uri="http://schemas.openxmlformats.org/drawingml/2006/table">
            <a:tbl>
              <a:tblPr firstRow="1" firstCol="1" bandRow="1">
                <a:tableStyleId>{5C22544A-7EE6-4342-B048-85BDC9FD1C3A}</a:tableStyleId>
              </a:tblPr>
              <a:tblGrid>
                <a:gridCol w="3132809"/>
                <a:gridCol w="4993201"/>
              </a:tblGrid>
              <a:tr h="340457">
                <a:tc>
                  <a:txBody>
                    <a:bodyPr/>
                    <a:lstStyle/>
                    <a:p>
                      <a:pPr algn="ctr">
                        <a:spcAft>
                          <a:spcPts val="0"/>
                        </a:spcAft>
                      </a:pPr>
                      <a:r>
                        <a:rPr lang="en-US" sz="2200" kern="100">
                          <a:effectLst/>
                        </a:rPr>
                        <a:t>Lire</a:t>
                      </a:r>
                      <a:r>
                        <a:rPr lang="zh-CN" sz="2200" kern="100">
                          <a:effectLst/>
                        </a:rPr>
                        <a:t>功能需求</a:t>
                      </a:r>
                      <a:endParaRPr lang="en-US" sz="2200" kern="100">
                        <a:effectLst/>
                        <a:latin typeface="Calibri" charset="0"/>
                        <a:ea typeface="宋体" charset="-122"/>
                        <a:cs typeface="Times New Roman" charset="0"/>
                      </a:endParaRPr>
                    </a:p>
                  </a:txBody>
                  <a:tcPr marL="145910" marR="145910" marT="0" marB="0"/>
                </a:tc>
                <a:tc>
                  <a:txBody>
                    <a:bodyPr/>
                    <a:lstStyle/>
                    <a:p>
                      <a:pPr algn="ctr">
                        <a:spcAft>
                          <a:spcPts val="0"/>
                        </a:spcAft>
                      </a:pPr>
                      <a:r>
                        <a:rPr lang="zh-CN" sz="2200" kern="100" dirty="0">
                          <a:effectLst/>
                        </a:rPr>
                        <a:t>测试用例</a:t>
                      </a:r>
                      <a:endParaRPr lang="en-US" sz="2200" kern="100" dirty="0">
                        <a:effectLst/>
                        <a:latin typeface="Calibri" charset="0"/>
                        <a:ea typeface="宋体" charset="-122"/>
                        <a:cs typeface="Times New Roman" charset="0"/>
                      </a:endParaRPr>
                    </a:p>
                  </a:txBody>
                  <a:tcPr marL="145910" marR="145910" marT="0" marB="0"/>
                </a:tc>
              </a:tr>
              <a:tr h="340457">
                <a:tc>
                  <a:txBody>
                    <a:bodyPr/>
                    <a:lstStyle/>
                    <a:p>
                      <a:pPr algn="ctr">
                        <a:spcAft>
                          <a:spcPts val="0"/>
                        </a:spcAft>
                      </a:pPr>
                      <a:r>
                        <a:rPr lang="zh-CN" sz="2200" kern="100" dirty="0">
                          <a:effectLst/>
                        </a:rPr>
                        <a:t>图像入库</a:t>
                      </a:r>
                      <a:r>
                        <a:rPr lang="en-US" sz="2200" kern="100" dirty="0">
                          <a:effectLst/>
                        </a:rPr>
                        <a:t>+</a:t>
                      </a:r>
                      <a:r>
                        <a:rPr lang="zh-CN" sz="2200" kern="100" dirty="0">
                          <a:effectLst/>
                        </a:rPr>
                        <a:t>全局特征索引构造</a:t>
                      </a:r>
                      <a:endParaRPr lang="en-US" sz="2200" kern="100" dirty="0">
                        <a:effectLst/>
                        <a:latin typeface="Calibri" charset="0"/>
                        <a:ea typeface="宋体" charset="-122"/>
                        <a:cs typeface="Times New Roman" charset="0"/>
                      </a:endParaRPr>
                    </a:p>
                  </a:txBody>
                  <a:tcPr marL="145910" marR="145910" marT="0" marB="0"/>
                </a:tc>
                <a:tc>
                  <a:txBody>
                    <a:bodyPr/>
                    <a:lstStyle/>
                    <a:p>
                      <a:pPr algn="ctr">
                        <a:spcAft>
                          <a:spcPts val="0"/>
                        </a:spcAft>
                      </a:pPr>
                      <a:r>
                        <a:rPr lang="zh-CN" sz="2200" kern="100">
                          <a:effectLst/>
                        </a:rPr>
                        <a:t>用例</a:t>
                      </a:r>
                      <a:r>
                        <a:rPr lang="en-US" sz="2200" kern="100">
                          <a:effectLst/>
                        </a:rPr>
                        <a:t>101</a:t>
                      </a:r>
                      <a:r>
                        <a:rPr lang="zh-CN" sz="2200" kern="100">
                          <a:effectLst/>
                        </a:rPr>
                        <a:t>图像入库</a:t>
                      </a:r>
                      <a:r>
                        <a:rPr lang="en-US" sz="2200" kern="100">
                          <a:effectLst/>
                        </a:rPr>
                        <a:t>+</a:t>
                      </a:r>
                      <a:r>
                        <a:rPr lang="zh-CN" sz="2200" kern="100">
                          <a:effectLst/>
                        </a:rPr>
                        <a:t>全局特征索引构造</a:t>
                      </a:r>
                      <a:endParaRPr lang="en-US" sz="2200" kern="100">
                        <a:effectLst/>
                        <a:latin typeface="Calibri" charset="0"/>
                        <a:ea typeface="宋体" charset="-122"/>
                        <a:cs typeface="Times New Roman" charset="0"/>
                      </a:endParaRPr>
                    </a:p>
                  </a:txBody>
                  <a:tcPr marL="145910" marR="145910" marT="0" marB="0"/>
                </a:tc>
              </a:tr>
              <a:tr h="340457">
                <a:tc>
                  <a:txBody>
                    <a:bodyPr/>
                    <a:lstStyle/>
                    <a:p>
                      <a:pPr algn="ctr">
                        <a:spcAft>
                          <a:spcPts val="0"/>
                        </a:spcAft>
                      </a:pPr>
                      <a:r>
                        <a:rPr lang="zh-CN" sz="2200" kern="100">
                          <a:effectLst/>
                        </a:rPr>
                        <a:t>图像入库</a:t>
                      </a:r>
                      <a:r>
                        <a:rPr lang="en-US" sz="2200" kern="100">
                          <a:effectLst/>
                        </a:rPr>
                        <a:t>+</a:t>
                      </a:r>
                      <a:r>
                        <a:rPr lang="zh-CN" sz="2200" kern="100">
                          <a:effectLst/>
                        </a:rPr>
                        <a:t>局部特征索引构造</a:t>
                      </a:r>
                      <a:endParaRPr lang="en-US" sz="2200" kern="100">
                        <a:effectLst/>
                        <a:latin typeface="Calibri" charset="0"/>
                        <a:ea typeface="宋体" charset="-122"/>
                        <a:cs typeface="Times New Roman" charset="0"/>
                      </a:endParaRPr>
                    </a:p>
                  </a:txBody>
                  <a:tcPr marL="145910" marR="145910" marT="0" marB="0"/>
                </a:tc>
                <a:tc>
                  <a:txBody>
                    <a:bodyPr/>
                    <a:lstStyle/>
                    <a:p>
                      <a:pPr algn="ctr">
                        <a:spcAft>
                          <a:spcPts val="0"/>
                        </a:spcAft>
                      </a:pPr>
                      <a:r>
                        <a:rPr lang="zh-CN" sz="2200" kern="100" dirty="0">
                          <a:effectLst/>
                        </a:rPr>
                        <a:t>用例</a:t>
                      </a:r>
                      <a:r>
                        <a:rPr lang="en-US" sz="2200" kern="100" dirty="0">
                          <a:effectLst/>
                        </a:rPr>
                        <a:t>102</a:t>
                      </a:r>
                      <a:r>
                        <a:rPr lang="zh-CN" sz="2200" kern="100" dirty="0">
                          <a:effectLst/>
                        </a:rPr>
                        <a:t>图像入库</a:t>
                      </a:r>
                      <a:r>
                        <a:rPr lang="en-US" sz="2200" kern="100" dirty="0">
                          <a:effectLst/>
                        </a:rPr>
                        <a:t>+</a:t>
                      </a:r>
                      <a:r>
                        <a:rPr lang="zh-CN" sz="2200" kern="100" dirty="0">
                          <a:effectLst/>
                        </a:rPr>
                        <a:t>局部特征索引构造</a:t>
                      </a:r>
                      <a:endParaRPr lang="en-US" sz="2200" kern="100" dirty="0">
                        <a:effectLst/>
                        <a:latin typeface="Calibri" charset="0"/>
                        <a:ea typeface="宋体" charset="-122"/>
                        <a:cs typeface="Times New Roman" charset="0"/>
                      </a:endParaRPr>
                    </a:p>
                  </a:txBody>
                  <a:tcPr marL="145910" marR="145910" marT="0" marB="0"/>
                </a:tc>
              </a:tr>
              <a:tr h="340457">
                <a:tc>
                  <a:txBody>
                    <a:bodyPr/>
                    <a:lstStyle/>
                    <a:p>
                      <a:pPr algn="ctr">
                        <a:spcAft>
                          <a:spcPts val="0"/>
                        </a:spcAft>
                      </a:pPr>
                      <a:r>
                        <a:rPr lang="zh-CN" sz="2200" kern="100">
                          <a:effectLst/>
                        </a:rPr>
                        <a:t>图像入库</a:t>
                      </a:r>
                      <a:r>
                        <a:rPr lang="en-US" sz="2200" kern="100">
                          <a:effectLst/>
                        </a:rPr>
                        <a:t>+</a:t>
                      </a:r>
                      <a:r>
                        <a:rPr lang="zh-CN" sz="2200" kern="100">
                          <a:effectLst/>
                        </a:rPr>
                        <a:t>混合特征索引构造</a:t>
                      </a:r>
                      <a:endParaRPr lang="en-US" sz="2200" kern="100">
                        <a:effectLst/>
                        <a:latin typeface="Calibri" charset="0"/>
                        <a:ea typeface="宋体" charset="-122"/>
                        <a:cs typeface="Times New Roman" charset="0"/>
                      </a:endParaRPr>
                    </a:p>
                  </a:txBody>
                  <a:tcPr marL="145910" marR="145910" marT="0" marB="0"/>
                </a:tc>
                <a:tc>
                  <a:txBody>
                    <a:bodyPr/>
                    <a:lstStyle/>
                    <a:p>
                      <a:pPr algn="ctr">
                        <a:spcAft>
                          <a:spcPts val="0"/>
                        </a:spcAft>
                      </a:pPr>
                      <a:r>
                        <a:rPr lang="zh-CN" sz="2200" kern="100">
                          <a:effectLst/>
                        </a:rPr>
                        <a:t>用例</a:t>
                      </a:r>
                      <a:r>
                        <a:rPr lang="en-US" sz="2200" kern="100">
                          <a:effectLst/>
                        </a:rPr>
                        <a:t>103</a:t>
                      </a:r>
                      <a:r>
                        <a:rPr lang="zh-CN" sz="2200" kern="100">
                          <a:effectLst/>
                        </a:rPr>
                        <a:t>图像入库</a:t>
                      </a:r>
                      <a:r>
                        <a:rPr lang="en-US" sz="2200" kern="100">
                          <a:effectLst/>
                        </a:rPr>
                        <a:t>+</a:t>
                      </a:r>
                      <a:r>
                        <a:rPr lang="zh-CN" sz="2200" kern="100">
                          <a:effectLst/>
                        </a:rPr>
                        <a:t>混合特征索引构造</a:t>
                      </a:r>
                      <a:endParaRPr lang="en-US" sz="2200" kern="100">
                        <a:effectLst/>
                        <a:latin typeface="Calibri" charset="0"/>
                        <a:ea typeface="宋体" charset="-122"/>
                        <a:cs typeface="Times New Roman" charset="0"/>
                      </a:endParaRPr>
                    </a:p>
                  </a:txBody>
                  <a:tcPr marL="145910" marR="145910" marT="0" marB="0"/>
                </a:tc>
              </a:tr>
              <a:tr h="458537">
                <a:tc>
                  <a:txBody>
                    <a:bodyPr/>
                    <a:lstStyle/>
                    <a:p>
                      <a:pPr algn="ctr">
                        <a:spcAft>
                          <a:spcPts val="0"/>
                        </a:spcAft>
                      </a:pPr>
                      <a:r>
                        <a:rPr lang="zh-CN" sz="2200" kern="100">
                          <a:effectLst/>
                        </a:rPr>
                        <a:t>图像特征提取</a:t>
                      </a:r>
                      <a:endParaRPr lang="en-US" sz="2200" kern="100">
                        <a:effectLst/>
                        <a:latin typeface="Calibri" charset="0"/>
                        <a:ea typeface="宋体" charset="-122"/>
                        <a:cs typeface="Times New Roman" charset="0"/>
                      </a:endParaRPr>
                    </a:p>
                  </a:txBody>
                  <a:tcPr marL="145910" marR="145910" marT="0" marB="0"/>
                </a:tc>
                <a:tc>
                  <a:txBody>
                    <a:bodyPr/>
                    <a:lstStyle/>
                    <a:p>
                      <a:pPr algn="ctr">
                        <a:lnSpc>
                          <a:spcPct val="150000"/>
                        </a:lnSpc>
                        <a:spcAft>
                          <a:spcPts val="0"/>
                        </a:spcAft>
                      </a:pPr>
                      <a:r>
                        <a:rPr lang="zh-CN" sz="2200" kern="100">
                          <a:effectLst/>
                        </a:rPr>
                        <a:t>用例</a:t>
                      </a:r>
                      <a:r>
                        <a:rPr lang="en-US" sz="2200" kern="100">
                          <a:effectLst/>
                        </a:rPr>
                        <a:t>104</a:t>
                      </a:r>
                      <a:r>
                        <a:rPr lang="zh-CN" sz="2200" kern="100">
                          <a:effectLst/>
                        </a:rPr>
                        <a:t>图像特征提取</a:t>
                      </a:r>
                      <a:endParaRPr lang="en-US" sz="2200" kern="100">
                        <a:effectLst/>
                        <a:latin typeface="Calibri" charset="0"/>
                        <a:ea typeface="宋体" charset="-122"/>
                        <a:cs typeface="Times New Roman" charset="0"/>
                      </a:endParaRPr>
                    </a:p>
                  </a:txBody>
                  <a:tcPr marL="145910" marR="145910" marT="0" marB="0"/>
                </a:tc>
              </a:tr>
              <a:tr h="458537">
                <a:tc>
                  <a:txBody>
                    <a:bodyPr/>
                    <a:lstStyle/>
                    <a:p>
                      <a:pPr algn="ctr">
                        <a:spcAft>
                          <a:spcPts val="0"/>
                        </a:spcAft>
                      </a:pPr>
                      <a:r>
                        <a:rPr lang="zh-CN" sz="2200" kern="100">
                          <a:effectLst/>
                        </a:rPr>
                        <a:t>图像检索</a:t>
                      </a:r>
                      <a:endParaRPr lang="en-US" sz="2200" kern="100">
                        <a:effectLst/>
                        <a:latin typeface="Calibri" charset="0"/>
                        <a:ea typeface="宋体" charset="-122"/>
                        <a:cs typeface="Times New Roman" charset="0"/>
                      </a:endParaRPr>
                    </a:p>
                  </a:txBody>
                  <a:tcPr marL="145910" marR="145910" marT="0" marB="0"/>
                </a:tc>
                <a:tc>
                  <a:txBody>
                    <a:bodyPr/>
                    <a:lstStyle/>
                    <a:p>
                      <a:pPr algn="ctr">
                        <a:lnSpc>
                          <a:spcPct val="150000"/>
                        </a:lnSpc>
                        <a:spcAft>
                          <a:spcPts val="0"/>
                        </a:spcAft>
                      </a:pPr>
                      <a:r>
                        <a:rPr lang="zh-CN" sz="2200" kern="100">
                          <a:effectLst/>
                        </a:rPr>
                        <a:t>用例</a:t>
                      </a:r>
                      <a:r>
                        <a:rPr lang="en-US" sz="2200" kern="100">
                          <a:effectLst/>
                        </a:rPr>
                        <a:t>105</a:t>
                      </a:r>
                      <a:r>
                        <a:rPr lang="zh-CN" sz="2200" kern="100">
                          <a:effectLst/>
                        </a:rPr>
                        <a:t>图像检索</a:t>
                      </a:r>
                      <a:endParaRPr lang="en-US" sz="2200" kern="100">
                        <a:effectLst/>
                        <a:latin typeface="Calibri" charset="0"/>
                        <a:ea typeface="宋体" charset="-122"/>
                        <a:cs typeface="Times New Roman" charset="0"/>
                      </a:endParaRPr>
                    </a:p>
                  </a:txBody>
                  <a:tcPr marL="145910" marR="145910" marT="0" marB="0"/>
                </a:tc>
              </a:tr>
              <a:tr h="458537">
                <a:tc>
                  <a:txBody>
                    <a:bodyPr/>
                    <a:lstStyle/>
                    <a:p>
                      <a:pPr algn="ctr">
                        <a:spcAft>
                          <a:spcPts val="0"/>
                        </a:spcAft>
                      </a:pPr>
                      <a:r>
                        <a:rPr lang="zh-CN" sz="2200" kern="100">
                          <a:effectLst/>
                        </a:rPr>
                        <a:t>特征距离计算</a:t>
                      </a:r>
                      <a:endParaRPr lang="en-US" sz="2200" kern="100">
                        <a:effectLst/>
                        <a:latin typeface="Calibri" charset="0"/>
                        <a:ea typeface="宋体" charset="-122"/>
                        <a:cs typeface="Times New Roman" charset="0"/>
                      </a:endParaRPr>
                    </a:p>
                  </a:txBody>
                  <a:tcPr marL="145910" marR="145910" marT="0" marB="0"/>
                </a:tc>
                <a:tc>
                  <a:txBody>
                    <a:bodyPr/>
                    <a:lstStyle/>
                    <a:p>
                      <a:pPr algn="ctr">
                        <a:lnSpc>
                          <a:spcPct val="150000"/>
                        </a:lnSpc>
                        <a:spcAft>
                          <a:spcPts val="0"/>
                        </a:spcAft>
                      </a:pPr>
                      <a:r>
                        <a:rPr lang="zh-CN" sz="2200" kern="100" dirty="0">
                          <a:effectLst/>
                        </a:rPr>
                        <a:t>用例</a:t>
                      </a:r>
                      <a:r>
                        <a:rPr lang="en-US" sz="2200" kern="100" dirty="0">
                          <a:effectLst/>
                        </a:rPr>
                        <a:t>106</a:t>
                      </a:r>
                      <a:r>
                        <a:rPr lang="zh-CN" sz="2200" kern="100" dirty="0">
                          <a:effectLst/>
                        </a:rPr>
                        <a:t>特征距离计算</a:t>
                      </a:r>
                      <a:endParaRPr lang="en-US" sz="2200" kern="100" dirty="0">
                        <a:effectLst/>
                        <a:latin typeface="Calibri" charset="0"/>
                        <a:ea typeface="宋体" charset="-122"/>
                        <a:cs typeface="Times New Roman" charset="0"/>
                      </a:endParaRPr>
                    </a:p>
                  </a:txBody>
                  <a:tcPr marL="145910" marR="145910" marT="0" marB="0"/>
                </a:tc>
              </a:tr>
            </a:tbl>
          </a:graphicData>
        </a:graphic>
      </p:graphicFrame>
    </p:spTree>
    <p:extLst>
      <p:ext uri="{BB962C8B-B14F-4D97-AF65-F5344CB8AC3E}">
        <p14:creationId xmlns:p14="http://schemas.microsoft.com/office/powerpoint/2010/main" val="333139355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a:solidFill>
                  <a:schemeClr val="tx1">
                    <a:lumMod val="75000"/>
                    <a:lumOff val="25000"/>
                  </a:schemeClr>
                </a:solidFill>
                <a:ea typeface="微软雅黑" charset="0"/>
              </a:rPr>
              <a:t>测试用例描述</a:t>
            </a:r>
          </a:p>
        </p:txBody>
      </p:sp>
      <p:sp>
        <p:nvSpPr>
          <p:cNvPr id="6" name="文本框 5"/>
          <p:cNvSpPr txBox="1"/>
          <p:nvPr/>
        </p:nvSpPr>
        <p:spPr>
          <a:xfrm>
            <a:off x="687764" y="2013527"/>
            <a:ext cx="7708091" cy="461665"/>
          </a:xfrm>
          <a:prstGeom prst="rect">
            <a:avLst/>
          </a:prstGeom>
          <a:noFill/>
        </p:spPr>
        <p:txBody>
          <a:bodyPr wrap="square" rtlCol="0">
            <a:spAutoFit/>
          </a:bodyPr>
          <a:lstStyle/>
          <a:p>
            <a:r>
              <a:rPr lang="zh-CN" altLang="en-US" sz="2400" dirty="0"/>
              <a:t>用例</a:t>
            </a:r>
            <a:r>
              <a:rPr lang="en-US" altLang="zh-CN" sz="2400" dirty="0"/>
              <a:t>101 </a:t>
            </a:r>
            <a:r>
              <a:rPr lang="zh-CN" altLang="en-US" sz="2400" dirty="0"/>
              <a:t>图像入库</a:t>
            </a:r>
            <a:r>
              <a:rPr lang="en-US" altLang="zh-CN" sz="2400" dirty="0"/>
              <a:t>+</a:t>
            </a:r>
            <a:r>
              <a:rPr lang="zh-CN" altLang="en-US" sz="2400" dirty="0"/>
              <a:t>全局特征索引构造</a:t>
            </a:r>
          </a:p>
        </p:txBody>
      </p:sp>
      <p:graphicFrame>
        <p:nvGraphicFramePr>
          <p:cNvPr id="7" name="Table 6"/>
          <p:cNvGraphicFramePr>
            <a:graphicFrameLocks noGrp="1"/>
          </p:cNvGraphicFramePr>
          <p:nvPr>
            <p:extLst>
              <p:ext uri="{D42A27DB-BD31-4B8C-83A1-F6EECF244321}">
                <p14:modId xmlns:p14="http://schemas.microsoft.com/office/powerpoint/2010/main" val="922162662"/>
              </p:ext>
            </p:extLst>
          </p:nvPr>
        </p:nvGraphicFramePr>
        <p:xfrm>
          <a:off x="744821" y="2579485"/>
          <a:ext cx="7651034" cy="3604370"/>
        </p:xfrm>
        <a:graphic>
          <a:graphicData uri="http://schemas.openxmlformats.org/drawingml/2006/table">
            <a:tbl>
              <a:tblPr firstRow="1" firstCol="1" bandRow="1">
                <a:tableStyleId>{5C22544A-7EE6-4342-B048-85BDC9FD1C3A}</a:tableStyleId>
              </a:tblPr>
              <a:tblGrid>
                <a:gridCol w="1450426"/>
                <a:gridCol w="1170253"/>
                <a:gridCol w="5030355"/>
              </a:tblGrid>
              <a:tr h="360437">
                <a:tc gridSpan="3">
                  <a:txBody>
                    <a:bodyPr/>
                    <a:lstStyle/>
                    <a:p>
                      <a:pPr algn="ctr">
                        <a:spcAft>
                          <a:spcPts val="0"/>
                        </a:spcAft>
                      </a:pPr>
                      <a:r>
                        <a:rPr lang="en-US" sz="2000" kern="100">
                          <a:effectLst/>
                        </a:rPr>
                        <a:t>Test Case Specification</a:t>
                      </a:r>
                      <a:endParaRPr lang="en-US" sz="2000" kern="100">
                        <a:effectLst/>
                        <a:latin typeface="Calibri" charset="0"/>
                        <a:ea typeface="宋体" charset="-122"/>
                        <a:cs typeface="Times New Roman" charset="0"/>
                      </a:endParaRPr>
                    </a:p>
                  </a:txBody>
                  <a:tcPr marL="68580" marR="68580" marT="0" marB="0"/>
                </a:tc>
                <a:tc hMerge="1">
                  <a:txBody>
                    <a:bodyPr/>
                    <a:lstStyle/>
                    <a:p>
                      <a:endParaRPr lang="en-US"/>
                    </a:p>
                  </a:txBody>
                  <a:tcPr/>
                </a:tc>
                <a:tc hMerge="1">
                  <a:txBody>
                    <a:bodyPr/>
                    <a:lstStyle/>
                    <a:p>
                      <a:endParaRPr lang="en-US"/>
                    </a:p>
                  </a:txBody>
                  <a:tcPr/>
                </a:tc>
              </a:tr>
              <a:tr h="360437">
                <a:tc>
                  <a:txBody>
                    <a:bodyPr/>
                    <a:lstStyle/>
                    <a:p>
                      <a:pPr algn="ctr">
                        <a:spcAft>
                          <a:spcPts val="0"/>
                        </a:spcAft>
                      </a:pPr>
                      <a:r>
                        <a:rPr lang="zh-CN" sz="2000" kern="100">
                          <a:effectLst/>
                        </a:rPr>
                        <a:t>名称</a:t>
                      </a:r>
                      <a:endParaRPr lang="en-US" sz="2000" kern="100">
                        <a:effectLst/>
                        <a:latin typeface="Calibri" charset="0"/>
                        <a:ea typeface="宋体" charset="-122"/>
                        <a:cs typeface="Times New Roman" charset="0"/>
                      </a:endParaRPr>
                    </a:p>
                  </a:txBody>
                  <a:tcPr marL="68580" marR="68580" marT="0" marB="0"/>
                </a:tc>
                <a:tc gridSpan="2">
                  <a:txBody>
                    <a:bodyPr/>
                    <a:lstStyle/>
                    <a:p>
                      <a:pPr algn="ctr">
                        <a:spcAft>
                          <a:spcPts val="0"/>
                        </a:spcAft>
                      </a:pPr>
                      <a:r>
                        <a:rPr lang="zh-CN" sz="2000" kern="100">
                          <a:effectLst/>
                        </a:rPr>
                        <a:t>图像入库</a:t>
                      </a:r>
                      <a:r>
                        <a:rPr lang="en-US" sz="2000" kern="100">
                          <a:effectLst/>
                        </a:rPr>
                        <a:t>+</a:t>
                      </a:r>
                      <a:r>
                        <a:rPr lang="zh-CN" sz="2000" kern="100">
                          <a:effectLst/>
                        </a:rPr>
                        <a:t>全局特征索引构造</a:t>
                      </a:r>
                      <a:endParaRPr lang="en-US" sz="2000" kern="100">
                        <a:effectLst/>
                        <a:latin typeface="Calibri" charset="0"/>
                        <a:ea typeface="宋体" charset="-122"/>
                        <a:cs typeface="Times New Roman" charset="0"/>
                      </a:endParaRPr>
                    </a:p>
                  </a:txBody>
                  <a:tcPr marL="68580" marR="68580" marT="0" marB="0"/>
                </a:tc>
                <a:tc hMerge="1">
                  <a:txBody>
                    <a:bodyPr/>
                    <a:lstStyle/>
                    <a:p>
                      <a:endParaRPr lang="en-US"/>
                    </a:p>
                  </a:txBody>
                  <a:tcPr/>
                </a:tc>
              </a:tr>
              <a:tr h="720874">
                <a:tc>
                  <a:txBody>
                    <a:bodyPr/>
                    <a:lstStyle/>
                    <a:p>
                      <a:pPr algn="ctr">
                        <a:spcAft>
                          <a:spcPts val="0"/>
                        </a:spcAft>
                      </a:pPr>
                      <a:r>
                        <a:rPr lang="zh-CN" sz="2000" kern="100">
                          <a:effectLst/>
                        </a:rPr>
                        <a:t>简要描述</a:t>
                      </a:r>
                      <a:endParaRPr lang="en-US" sz="2000" kern="100">
                        <a:effectLst/>
                        <a:latin typeface="Calibri" charset="0"/>
                        <a:ea typeface="宋体" charset="-122"/>
                        <a:cs typeface="Times New Roman" charset="0"/>
                      </a:endParaRPr>
                    </a:p>
                  </a:txBody>
                  <a:tcPr marL="68580" marR="68580" marT="0" marB="0"/>
                </a:tc>
                <a:tc gridSpan="2">
                  <a:txBody>
                    <a:bodyPr/>
                    <a:lstStyle/>
                    <a:p>
                      <a:pPr algn="ctr">
                        <a:spcAft>
                          <a:spcPts val="0"/>
                        </a:spcAft>
                      </a:pPr>
                      <a:r>
                        <a:rPr lang="zh-CN" sz="2000" kern="100" dirty="0">
                          <a:effectLst/>
                        </a:rPr>
                        <a:t>本测试验证开发人员是否可以通过一定的流程编写程序，以实现对图像全局特征索引的构造与图像入库</a:t>
                      </a:r>
                      <a:endParaRPr lang="en-US" sz="2000" kern="100" dirty="0">
                        <a:effectLst/>
                        <a:latin typeface="Calibri" charset="0"/>
                        <a:ea typeface="宋体" charset="-122"/>
                        <a:cs typeface="Times New Roman" charset="0"/>
                      </a:endParaRPr>
                    </a:p>
                  </a:txBody>
                  <a:tcPr marL="68580" marR="68580" marT="0" marB="0"/>
                </a:tc>
                <a:tc hMerge="1">
                  <a:txBody>
                    <a:bodyPr/>
                    <a:lstStyle/>
                    <a:p>
                      <a:endParaRPr lang="en-US"/>
                    </a:p>
                  </a:txBody>
                  <a:tcPr/>
                </a:tc>
              </a:tr>
              <a:tr h="360437">
                <a:tc>
                  <a:txBody>
                    <a:bodyPr/>
                    <a:lstStyle/>
                    <a:p>
                      <a:pPr algn="ctr">
                        <a:spcAft>
                          <a:spcPts val="0"/>
                        </a:spcAft>
                      </a:pPr>
                      <a:r>
                        <a:rPr lang="zh-CN" sz="2000" kern="100">
                          <a:effectLst/>
                        </a:rPr>
                        <a:t>前提和约束</a:t>
                      </a:r>
                      <a:endParaRPr lang="en-US" sz="2000" kern="100">
                        <a:effectLst/>
                        <a:latin typeface="Calibri" charset="0"/>
                        <a:ea typeface="宋体" charset="-122"/>
                        <a:cs typeface="Times New Roman" charset="0"/>
                      </a:endParaRPr>
                    </a:p>
                  </a:txBody>
                  <a:tcPr marL="68580" marR="68580" marT="0" marB="0"/>
                </a:tc>
                <a:tc gridSpan="2">
                  <a:txBody>
                    <a:bodyPr/>
                    <a:lstStyle/>
                    <a:p>
                      <a:pPr algn="ctr">
                        <a:spcAft>
                          <a:spcPts val="0"/>
                        </a:spcAft>
                      </a:pPr>
                      <a:r>
                        <a:rPr lang="en-US" sz="2000" kern="100">
                          <a:effectLst/>
                        </a:rPr>
                        <a:t>Lire</a:t>
                      </a:r>
                      <a:r>
                        <a:rPr lang="zh-CN" sz="2000" kern="100">
                          <a:effectLst/>
                        </a:rPr>
                        <a:t>库已经配置好</a:t>
                      </a:r>
                      <a:endParaRPr lang="en-US" sz="2000" kern="100">
                        <a:effectLst/>
                        <a:latin typeface="Calibri" charset="0"/>
                        <a:ea typeface="宋体" charset="-122"/>
                        <a:cs typeface="Times New Roman" charset="0"/>
                      </a:endParaRPr>
                    </a:p>
                  </a:txBody>
                  <a:tcPr marL="68580" marR="68580" marT="0" marB="0"/>
                </a:tc>
                <a:tc hMerge="1">
                  <a:txBody>
                    <a:bodyPr/>
                    <a:lstStyle/>
                    <a:p>
                      <a:endParaRPr lang="en-US"/>
                    </a:p>
                  </a:txBody>
                  <a:tcPr/>
                </a:tc>
              </a:tr>
              <a:tr h="720874">
                <a:tc rowSpan="3">
                  <a:txBody>
                    <a:bodyPr/>
                    <a:lstStyle/>
                    <a:p>
                      <a:pPr algn="ctr">
                        <a:spcAft>
                          <a:spcPts val="0"/>
                        </a:spcAft>
                      </a:pPr>
                      <a:r>
                        <a:rPr lang="zh-CN" sz="2000" kern="100">
                          <a:effectLst/>
                        </a:rPr>
                        <a:t>测试步骤</a:t>
                      </a:r>
                      <a:endParaRPr lang="en-US" sz="20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en-US" sz="2000" kern="100" dirty="0">
                          <a:effectLst/>
                        </a:rPr>
                        <a:t>1</a:t>
                      </a:r>
                      <a:endParaRPr lang="en-US" sz="2000" kern="100" dirty="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2000" kern="100">
                          <a:effectLst/>
                        </a:rPr>
                        <a:t>按照需求规格说明书中</a:t>
                      </a:r>
                      <a:r>
                        <a:rPr lang="en-US" sz="2000" kern="100">
                          <a:effectLst/>
                        </a:rPr>
                        <a:t>Lire</a:t>
                      </a:r>
                      <a:r>
                        <a:rPr lang="zh-CN" sz="2000" kern="100">
                          <a:effectLst/>
                        </a:rPr>
                        <a:t>图像入库与全局特征索引构造的</a:t>
                      </a:r>
                      <a:r>
                        <a:rPr lang="en-US" sz="2000" kern="100">
                          <a:effectLst/>
                        </a:rPr>
                        <a:t>RUCM</a:t>
                      </a:r>
                      <a:r>
                        <a:rPr lang="zh-CN" sz="2000" kern="100">
                          <a:effectLst/>
                        </a:rPr>
                        <a:t>流程编写程序</a:t>
                      </a:r>
                      <a:endParaRPr lang="en-US" sz="2000" kern="100">
                        <a:effectLst/>
                        <a:latin typeface="Calibri" charset="0"/>
                        <a:ea typeface="宋体" charset="-122"/>
                        <a:cs typeface="Times New Roman" charset="0"/>
                      </a:endParaRPr>
                    </a:p>
                  </a:txBody>
                  <a:tcPr marL="68580" marR="68580" marT="0" marB="0"/>
                </a:tc>
              </a:tr>
              <a:tr h="360437">
                <a:tc vMerge="1">
                  <a:txBody>
                    <a:bodyPr/>
                    <a:lstStyle/>
                    <a:p>
                      <a:endParaRPr lang="en-US"/>
                    </a:p>
                  </a:txBody>
                  <a:tcPr/>
                </a:tc>
                <a:tc>
                  <a:txBody>
                    <a:bodyPr/>
                    <a:lstStyle/>
                    <a:p>
                      <a:pPr algn="ctr">
                        <a:spcAft>
                          <a:spcPts val="0"/>
                        </a:spcAft>
                      </a:pPr>
                      <a:r>
                        <a:rPr lang="en-US" sz="2000" kern="100">
                          <a:effectLst/>
                        </a:rPr>
                        <a:t>2</a:t>
                      </a:r>
                      <a:endParaRPr lang="en-US" sz="20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2000" kern="100">
                          <a:effectLst/>
                        </a:rPr>
                        <a:t>编译并运行</a:t>
                      </a:r>
                      <a:endParaRPr lang="en-US" sz="2000" kern="100">
                        <a:effectLst/>
                        <a:latin typeface="Calibri" charset="0"/>
                        <a:ea typeface="宋体" charset="-122"/>
                        <a:cs typeface="Times New Roman" charset="0"/>
                      </a:endParaRPr>
                    </a:p>
                  </a:txBody>
                  <a:tcPr marL="68580" marR="68580" marT="0" marB="0"/>
                </a:tc>
              </a:tr>
              <a:tr h="360437">
                <a:tc vMerge="1">
                  <a:txBody>
                    <a:bodyPr/>
                    <a:lstStyle/>
                    <a:p>
                      <a:endParaRPr lang="en-US"/>
                    </a:p>
                  </a:txBody>
                  <a:tcPr/>
                </a:tc>
                <a:tc>
                  <a:txBody>
                    <a:bodyPr/>
                    <a:lstStyle/>
                    <a:p>
                      <a:pPr algn="ctr">
                        <a:spcAft>
                          <a:spcPts val="0"/>
                        </a:spcAft>
                      </a:pPr>
                      <a:r>
                        <a:rPr lang="zh-CN" sz="2000" kern="100">
                          <a:effectLst/>
                        </a:rPr>
                        <a:t>预期结果</a:t>
                      </a:r>
                      <a:endParaRPr lang="en-US" sz="2000" kern="100">
                        <a:effectLst/>
                        <a:latin typeface="Calibri" charset="0"/>
                        <a:ea typeface="宋体" charset="-122"/>
                        <a:cs typeface="Times New Roman" charset="0"/>
                      </a:endParaRPr>
                    </a:p>
                  </a:txBody>
                  <a:tcPr marL="68580" marR="68580" marT="0" marB="0"/>
                </a:tc>
                <a:tc>
                  <a:txBody>
                    <a:bodyPr/>
                    <a:lstStyle/>
                    <a:p>
                      <a:pPr algn="ctr">
                        <a:spcAft>
                          <a:spcPts val="0"/>
                        </a:spcAft>
                      </a:pPr>
                      <a:r>
                        <a:rPr lang="zh-CN" sz="2000" kern="100">
                          <a:effectLst/>
                        </a:rPr>
                        <a:t>在指定的索引文件夹中出现了新的索引文件</a:t>
                      </a:r>
                      <a:endParaRPr lang="en-US" sz="2000" kern="100">
                        <a:effectLst/>
                        <a:latin typeface="Calibri" charset="0"/>
                        <a:ea typeface="宋体" charset="-122"/>
                        <a:cs typeface="Times New Roman" charset="0"/>
                      </a:endParaRPr>
                    </a:p>
                  </a:txBody>
                  <a:tcPr marL="68580" marR="68580" marT="0" marB="0"/>
                </a:tc>
              </a:tr>
              <a:tr h="360437">
                <a:tc>
                  <a:txBody>
                    <a:bodyPr/>
                    <a:lstStyle/>
                    <a:p>
                      <a:pPr algn="ctr">
                        <a:spcAft>
                          <a:spcPts val="0"/>
                        </a:spcAft>
                      </a:pPr>
                      <a:r>
                        <a:rPr lang="zh-CN" sz="2000" kern="100">
                          <a:effectLst/>
                        </a:rPr>
                        <a:t>评价准则</a:t>
                      </a:r>
                      <a:endParaRPr lang="en-US" sz="20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2000" kern="100" dirty="0">
                          <a:effectLst/>
                        </a:rPr>
                        <a:t>实际结果与预期结果一致</a:t>
                      </a:r>
                      <a:endParaRPr lang="en-US" sz="2000" kern="100" dirty="0">
                        <a:effectLst/>
                        <a:latin typeface="Calibri" charset="0"/>
                        <a:ea typeface="宋体" charset="-122"/>
                        <a:cs typeface="Times New Roman" charset="0"/>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108334980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smtClean="0">
                <a:solidFill>
                  <a:schemeClr val="tx1">
                    <a:lumMod val="75000"/>
                    <a:lumOff val="25000"/>
                  </a:schemeClr>
                </a:solidFill>
                <a:ea typeface="微软雅黑" charset="0"/>
              </a:rPr>
              <a:t>2 Lire</a:t>
            </a:r>
            <a:r>
              <a:rPr lang="zh-CN" altLang="en-US" sz="2800" b="1" dirty="0">
                <a:solidFill>
                  <a:schemeClr val="tx1">
                    <a:lumMod val="75000"/>
                    <a:lumOff val="25000"/>
                  </a:schemeClr>
                </a:solidFill>
                <a:ea typeface="微软雅黑" charset="0"/>
              </a:rPr>
              <a:t>非功能性需求测试</a:t>
            </a:r>
          </a:p>
        </p:txBody>
      </p:sp>
      <p:sp>
        <p:nvSpPr>
          <p:cNvPr id="6" name="文本框 5"/>
          <p:cNvSpPr txBox="1"/>
          <p:nvPr/>
        </p:nvSpPr>
        <p:spPr>
          <a:xfrm>
            <a:off x="687764" y="2013527"/>
            <a:ext cx="7708091" cy="830997"/>
          </a:xfrm>
          <a:prstGeom prst="rect">
            <a:avLst/>
          </a:prstGeom>
          <a:noFill/>
        </p:spPr>
        <p:txBody>
          <a:bodyPr wrap="square" rtlCol="0">
            <a:spAutoFit/>
          </a:bodyPr>
          <a:lstStyle/>
          <a:p>
            <a:r>
              <a:rPr lang="zh-CN" altLang="en-US" sz="2400" dirty="0"/>
              <a:t>测试用例与需求对应关系</a:t>
            </a:r>
          </a:p>
          <a:p>
            <a:endParaRPr lang="zh-CN" alt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349222962"/>
              </p:ext>
            </p:extLst>
          </p:nvPr>
        </p:nvGraphicFramePr>
        <p:xfrm>
          <a:off x="768293" y="2503988"/>
          <a:ext cx="7671103" cy="2099521"/>
        </p:xfrm>
        <a:graphic>
          <a:graphicData uri="http://schemas.openxmlformats.org/drawingml/2006/table">
            <a:tbl>
              <a:tblPr firstRow="1" firstCol="1" bandRow="1">
                <a:tableStyleId>{5C22544A-7EE6-4342-B048-85BDC9FD1C3A}</a:tableStyleId>
              </a:tblPr>
              <a:tblGrid>
                <a:gridCol w="2672691"/>
                <a:gridCol w="4998412"/>
              </a:tblGrid>
              <a:tr h="568415">
                <a:tc>
                  <a:txBody>
                    <a:bodyPr/>
                    <a:lstStyle/>
                    <a:p>
                      <a:pPr algn="ctr">
                        <a:spcAft>
                          <a:spcPts val="0"/>
                        </a:spcAft>
                      </a:pPr>
                      <a:r>
                        <a:rPr lang="en-US" sz="2800" kern="100" dirty="0">
                          <a:effectLst/>
                        </a:rPr>
                        <a:t>Lire</a:t>
                      </a:r>
                      <a:r>
                        <a:rPr lang="zh-CN" sz="2800" kern="100" dirty="0">
                          <a:effectLst/>
                        </a:rPr>
                        <a:t>非功能需求</a:t>
                      </a:r>
                      <a:endParaRPr lang="en-US" sz="2800" kern="100" dirty="0">
                        <a:effectLst/>
                        <a:latin typeface="Calibri" charset="0"/>
                        <a:ea typeface="宋体" charset="-122"/>
                        <a:cs typeface="Times New Roman" charset="0"/>
                      </a:endParaRPr>
                    </a:p>
                  </a:txBody>
                  <a:tcPr marL="68580" marR="68580" marT="0" marB="0"/>
                </a:tc>
                <a:tc>
                  <a:txBody>
                    <a:bodyPr/>
                    <a:lstStyle/>
                    <a:p>
                      <a:pPr algn="ctr">
                        <a:spcAft>
                          <a:spcPts val="0"/>
                        </a:spcAft>
                      </a:pPr>
                      <a:r>
                        <a:rPr lang="zh-CN" sz="2800" kern="100" dirty="0">
                          <a:effectLst/>
                        </a:rPr>
                        <a:t>测试用例</a:t>
                      </a:r>
                      <a:endParaRPr lang="en-US" sz="2800" kern="100" dirty="0">
                        <a:effectLst/>
                        <a:latin typeface="Calibri" charset="0"/>
                        <a:ea typeface="宋体" charset="-122"/>
                        <a:cs typeface="Times New Roman" charset="0"/>
                      </a:endParaRPr>
                    </a:p>
                  </a:txBody>
                  <a:tcPr marL="68580" marR="68580" marT="0" marB="0"/>
                </a:tc>
              </a:tr>
              <a:tr h="765553">
                <a:tc rowSpan="2">
                  <a:txBody>
                    <a:bodyPr/>
                    <a:lstStyle/>
                    <a:p>
                      <a:pPr algn="ctr">
                        <a:spcAft>
                          <a:spcPts val="0"/>
                        </a:spcAft>
                      </a:pPr>
                      <a:r>
                        <a:rPr lang="zh-CN" sz="2800" kern="100">
                          <a:effectLst/>
                        </a:rPr>
                        <a:t>兼容性</a:t>
                      </a:r>
                      <a:endParaRPr lang="en-US" sz="2800" kern="100">
                        <a:effectLst/>
                        <a:latin typeface="Calibri" charset="0"/>
                        <a:ea typeface="宋体" charset="-122"/>
                        <a:cs typeface="Times New Roman" charset="0"/>
                      </a:endParaRPr>
                    </a:p>
                  </a:txBody>
                  <a:tcPr marL="68580" marR="68580" marT="0" marB="0" anchor="ctr"/>
                </a:tc>
                <a:tc>
                  <a:txBody>
                    <a:bodyPr/>
                    <a:lstStyle/>
                    <a:p>
                      <a:pPr algn="ctr">
                        <a:lnSpc>
                          <a:spcPct val="150000"/>
                        </a:lnSpc>
                        <a:spcAft>
                          <a:spcPts val="0"/>
                        </a:spcAft>
                      </a:pPr>
                      <a:r>
                        <a:rPr lang="zh-CN" sz="2800" kern="100" dirty="0">
                          <a:effectLst/>
                        </a:rPr>
                        <a:t>用例</a:t>
                      </a:r>
                      <a:r>
                        <a:rPr lang="en-US" sz="2800" kern="100" dirty="0">
                          <a:effectLst/>
                        </a:rPr>
                        <a:t>201</a:t>
                      </a:r>
                      <a:r>
                        <a:rPr lang="zh-CN" sz="2800" kern="100" dirty="0">
                          <a:effectLst/>
                        </a:rPr>
                        <a:t>操作系统兼容性</a:t>
                      </a:r>
                      <a:endParaRPr lang="en-US" sz="2800" kern="100" dirty="0">
                        <a:effectLst/>
                        <a:latin typeface="Calibri" charset="0"/>
                        <a:ea typeface="宋体" charset="-122"/>
                        <a:cs typeface="Times New Roman" charset="0"/>
                      </a:endParaRPr>
                    </a:p>
                  </a:txBody>
                  <a:tcPr marL="68580" marR="68580" marT="0" marB="0"/>
                </a:tc>
              </a:tr>
              <a:tr h="765553">
                <a:tc vMerge="1">
                  <a:txBody>
                    <a:bodyPr/>
                    <a:lstStyle/>
                    <a:p>
                      <a:endParaRPr lang="en-US"/>
                    </a:p>
                  </a:txBody>
                  <a:tcPr/>
                </a:tc>
                <a:tc>
                  <a:txBody>
                    <a:bodyPr/>
                    <a:lstStyle/>
                    <a:p>
                      <a:pPr algn="ctr">
                        <a:lnSpc>
                          <a:spcPct val="150000"/>
                        </a:lnSpc>
                        <a:spcAft>
                          <a:spcPts val="0"/>
                        </a:spcAft>
                      </a:pPr>
                      <a:r>
                        <a:rPr lang="zh-CN" sz="2800" kern="100" dirty="0">
                          <a:effectLst/>
                        </a:rPr>
                        <a:t>用例</a:t>
                      </a:r>
                      <a:r>
                        <a:rPr lang="en-US" sz="2800" kern="100" dirty="0">
                          <a:effectLst/>
                        </a:rPr>
                        <a:t>202</a:t>
                      </a:r>
                      <a:r>
                        <a:rPr lang="zh-CN" sz="2800" kern="100" dirty="0">
                          <a:effectLst/>
                        </a:rPr>
                        <a:t>数据兼容性</a:t>
                      </a:r>
                      <a:endParaRPr lang="en-US" sz="2800" kern="100" dirty="0">
                        <a:effectLst/>
                        <a:latin typeface="Calibri" charset="0"/>
                        <a:ea typeface="宋体" charset="-122"/>
                        <a:cs typeface="Times New Roman" charset="0"/>
                      </a:endParaRPr>
                    </a:p>
                  </a:txBody>
                  <a:tcPr marL="68580" marR="68580" marT="0" marB="0"/>
                </a:tc>
              </a:tr>
            </a:tbl>
          </a:graphicData>
        </a:graphic>
      </p:graphicFrame>
      <p:sp>
        <p:nvSpPr>
          <p:cNvPr id="261" name="文本框 260"/>
          <p:cNvSpPr txBox="1"/>
          <p:nvPr/>
        </p:nvSpPr>
        <p:spPr>
          <a:xfrm>
            <a:off x="689582" y="4687574"/>
            <a:ext cx="7708091" cy="1938992"/>
          </a:xfrm>
          <a:prstGeom prst="rect">
            <a:avLst/>
          </a:prstGeom>
          <a:noFill/>
        </p:spPr>
        <p:txBody>
          <a:bodyPr wrap="square" rtlCol="0">
            <a:spAutoFit/>
          </a:bodyPr>
          <a:lstStyle/>
          <a:p>
            <a:r>
              <a:rPr lang="zh-CN" altLang="en-US" sz="2400" dirty="0"/>
              <a:t>注：由于基于</a:t>
            </a:r>
            <a:r>
              <a:rPr lang="en-US" altLang="zh-CN" sz="2400" dirty="0"/>
              <a:t>Lire</a:t>
            </a:r>
            <a:r>
              <a:rPr lang="zh-CN" altLang="en-US" sz="2400" dirty="0"/>
              <a:t>和</a:t>
            </a:r>
            <a:r>
              <a:rPr lang="en-US" altLang="zh-CN" sz="2400" dirty="0"/>
              <a:t>CNN</a:t>
            </a:r>
            <a:r>
              <a:rPr lang="zh-CN" altLang="en-US" sz="2400" dirty="0"/>
              <a:t>特征完成的</a:t>
            </a:r>
            <a:r>
              <a:rPr lang="en-US" altLang="zh-CN" sz="2400" dirty="0"/>
              <a:t>CBIR</a:t>
            </a:r>
            <a:r>
              <a:rPr lang="zh-CN" altLang="en-US" sz="2400" dirty="0"/>
              <a:t>系统就是对可修改性的测试和验证故不单独列出可修改性的测试用例；高效性依赖于选用的特征，和特征距离计算的方法，这一部分在第</a:t>
            </a:r>
            <a:r>
              <a:rPr lang="en-US" altLang="zh-CN" sz="2400" dirty="0"/>
              <a:t>5</a:t>
            </a:r>
            <a:r>
              <a:rPr lang="zh-CN" altLang="en-US" sz="2400" dirty="0"/>
              <a:t>章性能测试部分会进行测试，故不再此处列出。</a:t>
            </a:r>
            <a:endParaRPr lang="zh-CN" altLang="en-US" sz="2400" dirty="0"/>
          </a:p>
        </p:txBody>
      </p:sp>
    </p:spTree>
    <p:extLst>
      <p:ext uri="{BB962C8B-B14F-4D97-AF65-F5344CB8AC3E}">
        <p14:creationId xmlns:p14="http://schemas.microsoft.com/office/powerpoint/2010/main" val="327697821"/>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a:solidFill>
                  <a:schemeClr val="tx1">
                    <a:lumMod val="75000"/>
                    <a:lumOff val="25000"/>
                  </a:schemeClr>
                </a:solidFill>
                <a:ea typeface="微软雅黑" charset="0"/>
              </a:rPr>
              <a:t>测试用例描述</a:t>
            </a:r>
          </a:p>
        </p:txBody>
      </p:sp>
      <p:sp>
        <p:nvSpPr>
          <p:cNvPr id="6" name="文本框 5"/>
          <p:cNvSpPr txBox="1"/>
          <p:nvPr/>
        </p:nvSpPr>
        <p:spPr>
          <a:xfrm>
            <a:off x="687764" y="2013527"/>
            <a:ext cx="7708091" cy="461665"/>
          </a:xfrm>
          <a:prstGeom prst="rect">
            <a:avLst/>
          </a:prstGeom>
          <a:noFill/>
        </p:spPr>
        <p:txBody>
          <a:bodyPr wrap="square" rtlCol="0">
            <a:spAutoFit/>
          </a:bodyPr>
          <a:lstStyle/>
          <a:p>
            <a:r>
              <a:rPr lang="zh-CN" altLang="en-US" sz="2400" dirty="0"/>
              <a:t>用例</a:t>
            </a:r>
            <a:r>
              <a:rPr lang="en-US" altLang="zh-CN" sz="2400" dirty="0"/>
              <a:t>201 </a:t>
            </a:r>
            <a:r>
              <a:rPr lang="zh-CN" altLang="en-US" sz="2400" dirty="0"/>
              <a:t>操作系统兼容性</a:t>
            </a:r>
          </a:p>
        </p:txBody>
      </p:sp>
      <p:graphicFrame>
        <p:nvGraphicFramePr>
          <p:cNvPr id="5" name="Table 4"/>
          <p:cNvGraphicFramePr>
            <a:graphicFrameLocks noGrp="1"/>
          </p:cNvGraphicFramePr>
          <p:nvPr>
            <p:extLst>
              <p:ext uri="{D42A27DB-BD31-4B8C-83A1-F6EECF244321}">
                <p14:modId xmlns:p14="http://schemas.microsoft.com/office/powerpoint/2010/main" val="1257019246"/>
              </p:ext>
            </p:extLst>
          </p:nvPr>
        </p:nvGraphicFramePr>
        <p:xfrm>
          <a:off x="756656" y="2596827"/>
          <a:ext cx="7537855" cy="3587025"/>
        </p:xfrm>
        <a:graphic>
          <a:graphicData uri="http://schemas.openxmlformats.org/drawingml/2006/table">
            <a:tbl>
              <a:tblPr firstRow="1" firstCol="1" bandRow="1">
                <a:tableStyleId>{5C22544A-7EE6-4342-B048-85BDC9FD1C3A}</a:tableStyleId>
              </a:tblPr>
              <a:tblGrid>
                <a:gridCol w="1428971"/>
                <a:gridCol w="1408473"/>
                <a:gridCol w="4700411"/>
              </a:tblGrid>
              <a:tr h="298919">
                <a:tc gridSpan="3">
                  <a:txBody>
                    <a:bodyPr/>
                    <a:lstStyle/>
                    <a:p>
                      <a:pPr algn="ctr">
                        <a:spcAft>
                          <a:spcPts val="0"/>
                        </a:spcAft>
                      </a:pPr>
                      <a:r>
                        <a:rPr lang="en-US" sz="1800" kern="100">
                          <a:effectLst/>
                        </a:rPr>
                        <a:t>Test Case Specification</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r>
              <a:tr h="298919">
                <a:tc>
                  <a:txBody>
                    <a:bodyPr/>
                    <a:lstStyle/>
                    <a:p>
                      <a:pPr algn="ctr">
                        <a:spcAft>
                          <a:spcPts val="0"/>
                        </a:spcAft>
                      </a:pPr>
                      <a:r>
                        <a:rPr lang="zh-CN" sz="1800" kern="100">
                          <a:effectLst/>
                        </a:rPr>
                        <a:t>名称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操作系统兼容性</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597837">
                <a:tc>
                  <a:txBody>
                    <a:bodyPr/>
                    <a:lstStyle/>
                    <a:p>
                      <a:pPr algn="ctr">
                        <a:spcAft>
                          <a:spcPts val="0"/>
                        </a:spcAft>
                      </a:pPr>
                      <a:r>
                        <a:rPr lang="zh-CN" sz="1800" kern="100">
                          <a:effectLst/>
                        </a:rPr>
                        <a:t>简要描述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本测试验证基于</a:t>
                      </a:r>
                      <a:r>
                        <a:rPr lang="en-US" sz="1800" kern="100">
                          <a:effectLst/>
                        </a:rPr>
                        <a:t>Lire</a:t>
                      </a:r>
                      <a:r>
                        <a:rPr lang="zh-CN" sz="1800" kern="100">
                          <a:effectLst/>
                        </a:rPr>
                        <a:t>开发的程序是否能在</a:t>
                      </a:r>
                      <a:r>
                        <a:rPr lang="en-US" sz="1800" kern="100">
                          <a:effectLst/>
                        </a:rPr>
                        <a:t>linux</a:t>
                      </a:r>
                      <a:r>
                        <a:rPr lang="zh-CN" sz="1800" kern="100">
                          <a:effectLst/>
                        </a:rPr>
                        <a:t>系统和</a:t>
                      </a:r>
                      <a:r>
                        <a:rPr lang="en-US" sz="1800" kern="100">
                          <a:effectLst/>
                        </a:rPr>
                        <a:t>Windows</a:t>
                      </a:r>
                      <a:r>
                        <a:rPr lang="zh-CN" sz="1800" kern="100">
                          <a:effectLst/>
                        </a:rPr>
                        <a:t>系统之间方便地进行迁移且无需修改代码 </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597837">
                <a:tc>
                  <a:txBody>
                    <a:bodyPr/>
                    <a:lstStyle/>
                    <a:p>
                      <a:pPr algn="ctr">
                        <a:spcAft>
                          <a:spcPts val="0"/>
                        </a:spcAft>
                      </a:pPr>
                      <a:r>
                        <a:rPr lang="zh-CN" sz="1800" kern="100">
                          <a:effectLst/>
                        </a:rPr>
                        <a:t>前提和约束</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基于</a:t>
                      </a:r>
                      <a:r>
                        <a:rPr lang="en-US" sz="1800" kern="100">
                          <a:effectLst/>
                        </a:rPr>
                        <a:t>Lire</a:t>
                      </a:r>
                      <a:r>
                        <a:rPr lang="zh-CN" sz="1800" kern="100">
                          <a:effectLst/>
                        </a:rPr>
                        <a:t>开发完成了一个程序且在源机器（</a:t>
                      </a:r>
                      <a:r>
                        <a:rPr lang="en-US" sz="1800" kern="100">
                          <a:effectLst/>
                        </a:rPr>
                        <a:t>Linux</a:t>
                      </a:r>
                      <a:r>
                        <a:rPr lang="zh-CN" sz="1800" kern="100">
                          <a:effectLst/>
                        </a:rPr>
                        <a:t>系统）和目标机（</a:t>
                      </a:r>
                      <a:r>
                        <a:rPr lang="en-US" sz="1800" kern="100">
                          <a:effectLst/>
                        </a:rPr>
                        <a:t>Windows</a:t>
                      </a:r>
                      <a:r>
                        <a:rPr lang="zh-CN" sz="1800" kern="100">
                          <a:effectLst/>
                        </a:rPr>
                        <a:t>系统）上都安装了同一版本的</a:t>
                      </a:r>
                      <a:r>
                        <a:rPr lang="en-US" sz="1800" kern="100">
                          <a:effectLst/>
                        </a:rPr>
                        <a:t>JDK</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298919">
                <a:tc rowSpan="4">
                  <a:txBody>
                    <a:bodyPr/>
                    <a:lstStyle/>
                    <a:p>
                      <a:pPr algn="ctr">
                        <a:spcAft>
                          <a:spcPts val="0"/>
                        </a:spcAft>
                      </a:pPr>
                      <a:r>
                        <a:rPr lang="zh-CN" sz="1800" kern="100">
                          <a:effectLst/>
                        </a:rPr>
                        <a:t>测试步骤</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en-US" sz="1800" kern="100">
                          <a:effectLst/>
                        </a:rPr>
                        <a:t>1</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将所有的</a:t>
                      </a:r>
                      <a:r>
                        <a:rPr lang="en-US" sz="1800" kern="100">
                          <a:effectLst/>
                        </a:rPr>
                        <a:t>java</a:t>
                      </a:r>
                      <a:r>
                        <a:rPr lang="zh-CN" sz="1800" kern="100">
                          <a:effectLst/>
                        </a:rPr>
                        <a:t>文件从源机器拷贝到目标机上</a:t>
                      </a:r>
                      <a:endParaRPr lang="en-US" sz="1800" kern="100">
                        <a:effectLst/>
                        <a:latin typeface="Calibri" charset="0"/>
                        <a:ea typeface="宋体" charset="-122"/>
                        <a:cs typeface="Times New Roman" charset="0"/>
                      </a:endParaRPr>
                    </a:p>
                  </a:txBody>
                  <a:tcPr marL="68580" marR="68580" marT="0" marB="0" anchor="ctr"/>
                </a:tc>
              </a:tr>
              <a:tr h="298919">
                <a:tc vMerge="1">
                  <a:txBody>
                    <a:bodyPr/>
                    <a:lstStyle/>
                    <a:p>
                      <a:endParaRPr lang="en-US"/>
                    </a:p>
                  </a:txBody>
                  <a:tcPr/>
                </a:tc>
                <a:tc>
                  <a:txBody>
                    <a:bodyPr/>
                    <a:lstStyle/>
                    <a:p>
                      <a:pPr algn="ctr">
                        <a:spcAft>
                          <a:spcPts val="0"/>
                        </a:spcAft>
                      </a:pPr>
                      <a:r>
                        <a:rPr lang="en-US" sz="1800" kern="100">
                          <a:effectLst/>
                        </a:rPr>
                        <a:t>2</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在目标机上使用</a:t>
                      </a:r>
                      <a:r>
                        <a:rPr lang="en-US" sz="1800" kern="100">
                          <a:effectLst/>
                        </a:rPr>
                        <a:t>JDK</a:t>
                      </a:r>
                      <a:r>
                        <a:rPr lang="zh-CN" sz="1800" kern="100">
                          <a:effectLst/>
                        </a:rPr>
                        <a:t>编译所有的</a:t>
                      </a:r>
                      <a:r>
                        <a:rPr lang="en-US" sz="1800" kern="100">
                          <a:effectLst/>
                        </a:rPr>
                        <a:t>java</a:t>
                      </a:r>
                      <a:r>
                        <a:rPr lang="zh-CN" sz="1800" kern="100">
                          <a:effectLst/>
                        </a:rPr>
                        <a:t>文件</a:t>
                      </a:r>
                      <a:endParaRPr lang="en-US" sz="1800" kern="100">
                        <a:effectLst/>
                        <a:latin typeface="Calibri" charset="0"/>
                        <a:ea typeface="宋体" charset="-122"/>
                        <a:cs typeface="Times New Roman" charset="0"/>
                      </a:endParaRPr>
                    </a:p>
                  </a:txBody>
                  <a:tcPr marL="68580" marR="68580" marT="0" marB="0" anchor="ctr"/>
                </a:tc>
              </a:tr>
              <a:tr h="298919">
                <a:tc vMerge="1">
                  <a:txBody>
                    <a:bodyPr/>
                    <a:lstStyle/>
                    <a:p>
                      <a:endParaRPr lang="en-US"/>
                    </a:p>
                  </a:txBody>
                  <a:tcPr/>
                </a:tc>
                <a:tc>
                  <a:txBody>
                    <a:bodyPr/>
                    <a:lstStyle/>
                    <a:p>
                      <a:pPr algn="ctr">
                        <a:spcAft>
                          <a:spcPts val="0"/>
                        </a:spcAft>
                      </a:pPr>
                      <a:r>
                        <a:rPr lang="en-US" sz="1800" kern="100">
                          <a:effectLst/>
                        </a:rPr>
                        <a:t>3</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在目标机上测试该程序是否正常运行</a:t>
                      </a:r>
                      <a:endParaRPr lang="en-US" sz="1800" kern="100">
                        <a:effectLst/>
                        <a:latin typeface="Calibri" charset="0"/>
                        <a:ea typeface="宋体" charset="-122"/>
                        <a:cs typeface="Times New Roman" charset="0"/>
                      </a:endParaRPr>
                    </a:p>
                  </a:txBody>
                  <a:tcPr marL="68580" marR="68580" marT="0" marB="0" anchor="ctr"/>
                </a:tc>
              </a:tr>
              <a:tr h="597837">
                <a:tc vMerge="1">
                  <a:txBody>
                    <a:bodyPr/>
                    <a:lstStyle/>
                    <a:p>
                      <a:endParaRPr lang="en-US"/>
                    </a:p>
                  </a:txBody>
                  <a:tcPr/>
                </a:tc>
                <a:tc>
                  <a:txBody>
                    <a:bodyPr/>
                    <a:lstStyle/>
                    <a:p>
                      <a:pPr algn="ctr">
                        <a:spcAft>
                          <a:spcPts val="0"/>
                        </a:spcAft>
                      </a:pPr>
                      <a:r>
                        <a:rPr lang="zh-CN" sz="1800" kern="100">
                          <a:effectLst/>
                        </a:rPr>
                        <a:t>预期结果</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无需修改代码，同一份代码可在两个操作系统上运行有同样的效果</a:t>
                      </a:r>
                      <a:endParaRPr lang="en-US" sz="1800" kern="100">
                        <a:effectLst/>
                        <a:latin typeface="Calibri" charset="0"/>
                        <a:ea typeface="宋体" charset="-122"/>
                        <a:cs typeface="Times New Roman" charset="0"/>
                      </a:endParaRPr>
                    </a:p>
                  </a:txBody>
                  <a:tcPr marL="68580" marR="68580" marT="0" marB="0" anchor="ctr"/>
                </a:tc>
              </a:tr>
              <a:tr h="298919">
                <a:tc>
                  <a:txBody>
                    <a:bodyPr/>
                    <a:lstStyle/>
                    <a:p>
                      <a:pPr algn="ctr">
                        <a:spcAft>
                          <a:spcPts val="0"/>
                        </a:spcAft>
                      </a:pPr>
                      <a:r>
                        <a:rPr lang="zh-CN" sz="1800" kern="100">
                          <a:effectLst/>
                        </a:rPr>
                        <a:t>评价准则</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dirty="0">
                          <a:effectLst/>
                        </a:rPr>
                        <a:t>实际结果与预期结果一致</a:t>
                      </a:r>
                      <a:endParaRPr lang="en-US" sz="1800" kern="100" dirty="0">
                        <a:effectLst/>
                        <a:latin typeface="Calibri" charset="0"/>
                        <a:ea typeface="宋体" charset="-122"/>
                        <a:cs typeface="Times New Roman" charset="0"/>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360080057"/>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smtClean="0">
                <a:solidFill>
                  <a:schemeClr val="tx1">
                    <a:lumMod val="75000"/>
                    <a:lumOff val="25000"/>
                  </a:schemeClr>
                </a:solidFill>
                <a:ea typeface="微软雅黑" charset="0"/>
              </a:rPr>
              <a:t>3 CBIR</a:t>
            </a:r>
            <a:r>
              <a:rPr lang="zh-CN" altLang="en-US" sz="2800" b="1" dirty="0">
                <a:solidFill>
                  <a:schemeClr val="tx1">
                    <a:lumMod val="75000"/>
                    <a:lumOff val="25000"/>
                  </a:schemeClr>
                </a:solidFill>
                <a:ea typeface="微软雅黑" charset="0"/>
              </a:rPr>
              <a:t>系统的功能需求测试</a:t>
            </a:r>
          </a:p>
        </p:txBody>
      </p:sp>
      <p:sp>
        <p:nvSpPr>
          <p:cNvPr id="6" name="文本框 5"/>
          <p:cNvSpPr txBox="1"/>
          <p:nvPr/>
        </p:nvSpPr>
        <p:spPr>
          <a:xfrm>
            <a:off x="687764" y="2013527"/>
            <a:ext cx="7708091" cy="461665"/>
          </a:xfrm>
          <a:prstGeom prst="rect">
            <a:avLst/>
          </a:prstGeom>
          <a:noFill/>
        </p:spPr>
        <p:txBody>
          <a:bodyPr wrap="square" rtlCol="0">
            <a:spAutoFit/>
          </a:bodyPr>
          <a:lstStyle/>
          <a:p>
            <a:r>
              <a:rPr lang="zh-CN" altLang="en-US" sz="2400" dirty="0"/>
              <a:t>测试用例与</a:t>
            </a:r>
            <a:r>
              <a:rPr lang="en-US" altLang="zh-CN" sz="2400" dirty="0"/>
              <a:t>CBIR</a:t>
            </a:r>
            <a:r>
              <a:rPr lang="zh-CN" altLang="en-US" sz="2400" dirty="0"/>
              <a:t>系统功能对应关系</a:t>
            </a:r>
          </a:p>
        </p:txBody>
      </p:sp>
      <p:graphicFrame>
        <p:nvGraphicFramePr>
          <p:cNvPr id="7" name="Table 6"/>
          <p:cNvGraphicFramePr>
            <a:graphicFrameLocks noGrp="1"/>
          </p:cNvGraphicFramePr>
          <p:nvPr>
            <p:extLst>
              <p:ext uri="{D42A27DB-BD31-4B8C-83A1-F6EECF244321}">
                <p14:modId xmlns:p14="http://schemas.microsoft.com/office/powerpoint/2010/main" val="732410935"/>
              </p:ext>
            </p:extLst>
          </p:nvPr>
        </p:nvGraphicFramePr>
        <p:xfrm>
          <a:off x="878563" y="2467702"/>
          <a:ext cx="7517292" cy="4062087"/>
        </p:xfrm>
        <a:graphic>
          <a:graphicData uri="http://schemas.openxmlformats.org/drawingml/2006/table">
            <a:tbl>
              <a:tblPr firstRow="1" firstCol="1" bandRow="1">
                <a:tableStyleId>{5C22544A-7EE6-4342-B048-85BDC9FD1C3A}</a:tableStyleId>
              </a:tblPr>
              <a:tblGrid>
                <a:gridCol w="2131337"/>
                <a:gridCol w="5385955"/>
              </a:tblGrid>
              <a:tr h="248143">
                <a:tc>
                  <a:txBody>
                    <a:bodyPr/>
                    <a:lstStyle/>
                    <a:p>
                      <a:pPr algn="ctr">
                        <a:spcAft>
                          <a:spcPts val="0"/>
                        </a:spcAft>
                      </a:pPr>
                      <a:r>
                        <a:rPr lang="en-US" sz="1600" kern="100">
                          <a:effectLst/>
                        </a:rPr>
                        <a:t>CBIR</a:t>
                      </a:r>
                      <a:r>
                        <a:rPr lang="zh-CN" sz="1600" kern="100">
                          <a:effectLst/>
                        </a:rPr>
                        <a:t>系统功能与设计</a:t>
                      </a:r>
                      <a:endParaRPr lang="en-US" sz="1600" kern="100">
                        <a:effectLst/>
                        <a:latin typeface="Calibri" charset="0"/>
                        <a:ea typeface="宋体" charset="-122"/>
                        <a:cs typeface="Times New Roman" charset="0"/>
                      </a:endParaRPr>
                    </a:p>
                  </a:txBody>
                  <a:tcPr marL="68580" marR="68580" marT="0" marB="0"/>
                </a:tc>
                <a:tc>
                  <a:txBody>
                    <a:bodyPr/>
                    <a:lstStyle/>
                    <a:p>
                      <a:pPr algn="ctr">
                        <a:spcAft>
                          <a:spcPts val="0"/>
                        </a:spcAft>
                      </a:pPr>
                      <a:r>
                        <a:rPr lang="zh-CN" sz="1600" kern="100">
                          <a:effectLst/>
                        </a:rPr>
                        <a:t>测试用例</a:t>
                      </a:r>
                      <a:endParaRPr lang="en-US" sz="1600" kern="100">
                        <a:effectLst/>
                        <a:latin typeface="Calibri" charset="0"/>
                        <a:ea typeface="宋体" charset="-122"/>
                        <a:cs typeface="Times New Roman" charset="0"/>
                      </a:endParaRPr>
                    </a:p>
                  </a:txBody>
                  <a:tcPr marL="68580" marR="68580" marT="0" marB="0"/>
                </a:tc>
              </a:tr>
              <a:tr h="248143">
                <a:tc rowSpan="6">
                  <a:txBody>
                    <a:bodyPr/>
                    <a:lstStyle/>
                    <a:p>
                      <a:pPr algn="ctr">
                        <a:spcAft>
                          <a:spcPts val="0"/>
                        </a:spcAft>
                      </a:pPr>
                      <a:r>
                        <a:rPr lang="en-US" sz="1600" kern="100">
                          <a:effectLst/>
                        </a:rPr>
                        <a:t>CBIR</a:t>
                      </a:r>
                      <a:r>
                        <a:rPr lang="zh-CN" sz="1600" kern="100">
                          <a:effectLst/>
                        </a:rPr>
                        <a:t>系统图像检索功能</a:t>
                      </a:r>
                      <a:endParaRPr lang="en-US" sz="16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600" kern="100">
                          <a:effectLst/>
                        </a:rPr>
                        <a:t>用例</a:t>
                      </a:r>
                      <a:r>
                        <a:rPr lang="en-US" sz="1600" kern="100">
                          <a:effectLst/>
                        </a:rPr>
                        <a:t>301</a:t>
                      </a:r>
                      <a:r>
                        <a:rPr lang="zh-CN" sz="1600" kern="100">
                          <a:effectLst/>
                        </a:rPr>
                        <a:t>程序主界面显示</a:t>
                      </a:r>
                      <a:endParaRPr lang="en-US" sz="1600" kern="100">
                        <a:effectLst/>
                        <a:latin typeface="Calibri" charset="0"/>
                        <a:ea typeface="宋体" charset="-122"/>
                        <a:cs typeface="Times New Roman" charset="0"/>
                      </a:endParaRPr>
                    </a:p>
                  </a:txBody>
                  <a:tcPr marL="68580" marR="68580" marT="0" marB="0"/>
                </a:tc>
              </a:tr>
              <a:tr h="248143">
                <a:tc vMerge="1">
                  <a:txBody>
                    <a:bodyPr/>
                    <a:lstStyle/>
                    <a:p>
                      <a:endParaRPr lang="en-US"/>
                    </a:p>
                  </a:txBody>
                  <a:tcPr/>
                </a:tc>
                <a:tc>
                  <a:txBody>
                    <a:bodyPr/>
                    <a:lstStyle/>
                    <a:p>
                      <a:pPr algn="ctr">
                        <a:spcAft>
                          <a:spcPts val="0"/>
                        </a:spcAft>
                      </a:pPr>
                      <a:r>
                        <a:rPr lang="zh-CN" sz="1600" kern="100">
                          <a:effectLst/>
                        </a:rPr>
                        <a:t>用例</a:t>
                      </a:r>
                      <a:r>
                        <a:rPr lang="en-US" sz="1600" kern="100">
                          <a:effectLst/>
                        </a:rPr>
                        <a:t>302</a:t>
                      </a:r>
                      <a:r>
                        <a:rPr lang="zh-CN" sz="1600" kern="100">
                          <a:effectLst/>
                        </a:rPr>
                        <a:t>打开图像检索界面</a:t>
                      </a:r>
                      <a:endParaRPr lang="en-US" sz="1600" kern="100">
                        <a:effectLst/>
                        <a:latin typeface="Calibri" charset="0"/>
                        <a:ea typeface="宋体" charset="-122"/>
                        <a:cs typeface="Times New Roman" charset="0"/>
                      </a:endParaRPr>
                    </a:p>
                  </a:txBody>
                  <a:tcPr marL="68580" marR="68580" marT="0" marB="0"/>
                </a:tc>
              </a:tr>
              <a:tr h="248143">
                <a:tc vMerge="1">
                  <a:txBody>
                    <a:bodyPr/>
                    <a:lstStyle/>
                    <a:p>
                      <a:endParaRPr lang="en-US"/>
                    </a:p>
                  </a:txBody>
                  <a:tcPr/>
                </a:tc>
                <a:tc>
                  <a:txBody>
                    <a:bodyPr/>
                    <a:lstStyle/>
                    <a:p>
                      <a:pPr algn="ctr">
                        <a:spcAft>
                          <a:spcPts val="0"/>
                        </a:spcAft>
                      </a:pPr>
                      <a:r>
                        <a:rPr lang="zh-CN" sz="1600" kern="100">
                          <a:effectLst/>
                        </a:rPr>
                        <a:t>用例</a:t>
                      </a:r>
                      <a:r>
                        <a:rPr lang="en-US" sz="1600" kern="100">
                          <a:effectLst/>
                        </a:rPr>
                        <a:t>303</a:t>
                      </a:r>
                      <a:r>
                        <a:rPr lang="zh-CN" sz="1600" kern="100">
                          <a:effectLst/>
                        </a:rPr>
                        <a:t>检索图像输入</a:t>
                      </a:r>
                      <a:endParaRPr lang="en-US" sz="1600" kern="100">
                        <a:effectLst/>
                        <a:latin typeface="Calibri" charset="0"/>
                        <a:ea typeface="宋体" charset="-122"/>
                        <a:cs typeface="Times New Roman" charset="0"/>
                      </a:endParaRPr>
                    </a:p>
                  </a:txBody>
                  <a:tcPr marL="68580" marR="68580" marT="0" marB="0"/>
                </a:tc>
              </a:tr>
              <a:tr h="248143">
                <a:tc vMerge="1">
                  <a:txBody>
                    <a:bodyPr/>
                    <a:lstStyle/>
                    <a:p>
                      <a:endParaRPr lang="en-US"/>
                    </a:p>
                  </a:txBody>
                  <a:tcPr/>
                </a:tc>
                <a:tc>
                  <a:txBody>
                    <a:bodyPr/>
                    <a:lstStyle/>
                    <a:p>
                      <a:pPr algn="ctr">
                        <a:spcAft>
                          <a:spcPts val="0"/>
                        </a:spcAft>
                      </a:pPr>
                      <a:r>
                        <a:rPr lang="zh-CN" sz="1600" kern="100">
                          <a:effectLst/>
                        </a:rPr>
                        <a:t>用例</a:t>
                      </a:r>
                      <a:r>
                        <a:rPr lang="en-US" sz="1600" kern="100">
                          <a:effectLst/>
                        </a:rPr>
                        <a:t>304 </a:t>
                      </a:r>
                      <a:r>
                        <a:rPr lang="zh-CN" sz="1600" kern="100">
                          <a:effectLst/>
                        </a:rPr>
                        <a:t>获取和浏览检索结果</a:t>
                      </a:r>
                      <a:r>
                        <a:rPr lang="en-US" sz="1600" kern="100">
                          <a:effectLst/>
                        </a:rPr>
                        <a:t>1</a:t>
                      </a:r>
                      <a:r>
                        <a:rPr lang="zh-CN" sz="1600" kern="100">
                          <a:effectLst/>
                        </a:rPr>
                        <a:t>（库中无图像）</a:t>
                      </a:r>
                      <a:endParaRPr lang="en-US" sz="1600" kern="100">
                        <a:effectLst/>
                        <a:latin typeface="Calibri" charset="0"/>
                        <a:ea typeface="宋体" charset="-122"/>
                        <a:cs typeface="Times New Roman" charset="0"/>
                      </a:endParaRPr>
                    </a:p>
                  </a:txBody>
                  <a:tcPr marL="68580" marR="68580" marT="0" marB="0"/>
                </a:tc>
              </a:tr>
              <a:tr h="496286">
                <a:tc vMerge="1">
                  <a:txBody>
                    <a:bodyPr/>
                    <a:lstStyle/>
                    <a:p>
                      <a:endParaRPr lang="en-US"/>
                    </a:p>
                  </a:txBody>
                  <a:tcPr/>
                </a:tc>
                <a:tc>
                  <a:txBody>
                    <a:bodyPr/>
                    <a:lstStyle/>
                    <a:p>
                      <a:pPr algn="ctr">
                        <a:spcAft>
                          <a:spcPts val="0"/>
                        </a:spcAft>
                      </a:pPr>
                      <a:r>
                        <a:rPr lang="zh-CN" sz="1600" kern="100">
                          <a:effectLst/>
                        </a:rPr>
                        <a:t>用例</a:t>
                      </a:r>
                      <a:r>
                        <a:rPr lang="en-US" sz="1600" kern="100">
                          <a:effectLst/>
                        </a:rPr>
                        <a:t>305 </a:t>
                      </a:r>
                      <a:r>
                        <a:rPr lang="zh-CN" sz="1600" kern="100">
                          <a:effectLst/>
                        </a:rPr>
                        <a:t>获取和浏览检索结果</a:t>
                      </a:r>
                      <a:r>
                        <a:rPr lang="en-US" sz="1600" kern="100">
                          <a:effectLst/>
                        </a:rPr>
                        <a:t>2</a:t>
                      </a:r>
                      <a:r>
                        <a:rPr lang="zh-CN" sz="1600" kern="100">
                          <a:effectLst/>
                        </a:rPr>
                        <a:t>（库中图像数量小于设计的最大显示数量）</a:t>
                      </a:r>
                      <a:endParaRPr lang="en-US" sz="1600" kern="100">
                        <a:effectLst/>
                        <a:latin typeface="Calibri" charset="0"/>
                        <a:ea typeface="宋体" charset="-122"/>
                        <a:cs typeface="Times New Roman" charset="0"/>
                      </a:endParaRPr>
                    </a:p>
                  </a:txBody>
                  <a:tcPr marL="68580" marR="68580" marT="0" marB="0"/>
                </a:tc>
              </a:tr>
              <a:tr h="496286">
                <a:tc vMerge="1">
                  <a:txBody>
                    <a:bodyPr/>
                    <a:lstStyle/>
                    <a:p>
                      <a:endParaRPr lang="en-US"/>
                    </a:p>
                  </a:txBody>
                  <a:tcPr/>
                </a:tc>
                <a:tc>
                  <a:txBody>
                    <a:bodyPr/>
                    <a:lstStyle/>
                    <a:p>
                      <a:pPr algn="ctr">
                        <a:spcAft>
                          <a:spcPts val="0"/>
                        </a:spcAft>
                      </a:pPr>
                      <a:r>
                        <a:rPr lang="zh-CN" sz="1600" kern="100">
                          <a:effectLst/>
                        </a:rPr>
                        <a:t>用例</a:t>
                      </a:r>
                      <a:r>
                        <a:rPr lang="en-US" sz="1600" kern="100">
                          <a:effectLst/>
                        </a:rPr>
                        <a:t>306 </a:t>
                      </a:r>
                      <a:r>
                        <a:rPr lang="zh-CN" sz="1600" kern="100">
                          <a:effectLst/>
                        </a:rPr>
                        <a:t>获取和浏览检索结果</a:t>
                      </a:r>
                      <a:r>
                        <a:rPr lang="en-US" sz="1600" kern="100">
                          <a:effectLst/>
                        </a:rPr>
                        <a:t>3</a:t>
                      </a:r>
                      <a:r>
                        <a:rPr lang="zh-CN" sz="1600" kern="100">
                          <a:effectLst/>
                        </a:rPr>
                        <a:t>（库中图像数量大于等于设计的最大显示数量）</a:t>
                      </a:r>
                      <a:endParaRPr lang="en-US" sz="1600" kern="100">
                        <a:effectLst/>
                        <a:latin typeface="Calibri" charset="0"/>
                        <a:ea typeface="宋体" charset="-122"/>
                        <a:cs typeface="Times New Roman" charset="0"/>
                      </a:endParaRPr>
                    </a:p>
                  </a:txBody>
                  <a:tcPr marL="68580" marR="68580" marT="0" marB="0"/>
                </a:tc>
              </a:tr>
              <a:tr h="350122">
                <a:tc rowSpan="5">
                  <a:txBody>
                    <a:bodyPr/>
                    <a:lstStyle/>
                    <a:p>
                      <a:pPr algn="ctr">
                        <a:spcAft>
                          <a:spcPts val="0"/>
                        </a:spcAft>
                      </a:pPr>
                      <a:r>
                        <a:rPr lang="en-US" sz="1600" kern="100">
                          <a:effectLst/>
                        </a:rPr>
                        <a:t>CBIR</a:t>
                      </a:r>
                      <a:r>
                        <a:rPr lang="zh-CN" sz="1600" kern="100">
                          <a:effectLst/>
                        </a:rPr>
                        <a:t>系统图像入库功能</a:t>
                      </a:r>
                      <a:endParaRPr lang="en-US" sz="1600" kern="100">
                        <a:effectLst/>
                        <a:latin typeface="Calibri" charset="0"/>
                        <a:ea typeface="宋体" charset="-122"/>
                        <a:cs typeface="Times New Roman" charset="0"/>
                      </a:endParaRPr>
                    </a:p>
                  </a:txBody>
                  <a:tcPr marL="68580" marR="68580" marT="0" marB="0" anchor="ctr"/>
                </a:tc>
                <a:tc>
                  <a:txBody>
                    <a:bodyPr/>
                    <a:lstStyle/>
                    <a:p>
                      <a:pPr algn="ctr">
                        <a:lnSpc>
                          <a:spcPct val="150000"/>
                        </a:lnSpc>
                        <a:spcAft>
                          <a:spcPts val="0"/>
                        </a:spcAft>
                      </a:pPr>
                      <a:r>
                        <a:rPr lang="zh-CN" sz="1600" kern="100">
                          <a:effectLst/>
                        </a:rPr>
                        <a:t>用例</a:t>
                      </a:r>
                      <a:r>
                        <a:rPr lang="en-US" sz="1600" kern="100">
                          <a:effectLst/>
                        </a:rPr>
                        <a:t>307 </a:t>
                      </a:r>
                      <a:r>
                        <a:rPr lang="zh-CN" sz="1600" kern="100">
                          <a:effectLst/>
                        </a:rPr>
                        <a:t>打开图像入库界面</a:t>
                      </a:r>
                      <a:endParaRPr lang="en-US" sz="1600" kern="100">
                        <a:effectLst/>
                        <a:latin typeface="Calibri" charset="0"/>
                        <a:ea typeface="宋体" charset="-122"/>
                        <a:cs typeface="Times New Roman" charset="0"/>
                      </a:endParaRPr>
                    </a:p>
                  </a:txBody>
                  <a:tcPr marL="68580" marR="68580" marT="0" marB="0"/>
                </a:tc>
              </a:tr>
              <a:tr h="350122">
                <a:tc vMerge="1">
                  <a:txBody>
                    <a:bodyPr/>
                    <a:lstStyle/>
                    <a:p>
                      <a:endParaRPr lang="en-US"/>
                    </a:p>
                  </a:txBody>
                  <a:tcPr/>
                </a:tc>
                <a:tc>
                  <a:txBody>
                    <a:bodyPr/>
                    <a:lstStyle/>
                    <a:p>
                      <a:pPr algn="ctr">
                        <a:lnSpc>
                          <a:spcPct val="150000"/>
                        </a:lnSpc>
                        <a:spcAft>
                          <a:spcPts val="0"/>
                        </a:spcAft>
                      </a:pPr>
                      <a:r>
                        <a:rPr lang="zh-CN" sz="1600" kern="100">
                          <a:effectLst/>
                        </a:rPr>
                        <a:t>用例</a:t>
                      </a:r>
                      <a:r>
                        <a:rPr lang="en-US" sz="1600" kern="100">
                          <a:effectLst/>
                        </a:rPr>
                        <a:t>308 </a:t>
                      </a:r>
                      <a:r>
                        <a:rPr lang="zh-CN" sz="1600" kern="100">
                          <a:effectLst/>
                        </a:rPr>
                        <a:t>图像入库</a:t>
                      </a:r>
                      <a:endParaRPr lang="en-US" sz="1600" kern="100">
                        <a:effectLst/>
                        <a:latin typeface="Calibri" charset="0"/>
                        <a:ea typeface="宋体" charset="-122"/>
                        <a:cs typeface="Times New Roman" charset="0"/>
                      </a:endParaRPr>
                    </a:p>
                  </a:txBody>
                  <a:tcPr marL="68580" marR="68580" marT="0" marB="0"/>
                </a:tc>
              </a:tr>
              <a:tr h="350122">
                <a:tc vMerge="1">
                  <a:txBody>
                    <a:bodyPr/>
                    <a:lstStyle/>
                    <a:p>
                      <a:endParaRPr lang="en-US"/>
                    </a:p>
                  </a:txBody>
                  <a:tcPr/>
                </a:tc>
                <a:tc>
                  <a:txBody>
                    <a:bodyPr/>
                    <a:lstStyle/>
                    <a:p>
                      <a:pPr algn="ctr">
                        <a:lnSpc>
                          <a:spcPct val="150000"/>
                        </a:lnSpc>
                        <a:spcAft>
                          <a:spcPts val="0"/>
                        </a:spcAft>
                      </a:pPr>
                      <a:r>
                        <a:rPr lang="zh-CN" sz="1600" kern="100">
                          <a:effectLst/>
                        </a:rPr>
                        <a:t>用例</a:t>
                      </a:r>
                      <a:r>
                        <a:rPr lang="en-US" sz="1600" kern="100">
                          <a:effectLst/>
                        </a:rPr>
                        <a:t>309 </a:t>
                      </a:r>
                      <a:r>
                        <a:rPr lang="zh-CN" sz="1600" kern="100">
                          <a:effectLst/>
                        </a:rPr>
                        <a:t>打开两个入库界面同时入库</a:t>
                      </a:r>
                      <a:endParaRPr lang="en-US" sz="1600" kern="100">
                        <a:effectLst/>
                        <a:latin typeface="Calibri" charset="0"/>
                        <a:ea typeface="宋体" charset="-122"/>
                        <a:cs typeface="Times New Roman" charset="0"/>
                      </a:endParaRPr>
                    </a:p>
                  </a:txBody>
                  <a:tcPr marL="68580" marR="68580" marT="0" marB="0"/>
                </a:tc>
              </a:tr>
              <a:tr h="350122">
                <a:tc vMerge="1">
                  <a:txBody>
                    <a:bodyPr/>
                    <a:lstStyle/>
                    <a:p>
                      <a:endParaRPr lang="en-US"/>
                    </a:p>
                  </a:txBody>
                  <a:tcPr/>
                </a:tc>
                <a:tc>
                  <a:txBody>
                    <a:bodyPr/>
                    <a:lstStyle/>
                    <a:p>
                      <a:pPr algn="ctr">
                        <a:lnSpc>
                          <a:spcPct val="150000"/>
                        </a:lnSpc>
                        <a:spcAft>
                          <a:spcPts val="0"/>
                        </a:spcAft>
                      </a:pPr>
                      <a:r>
                        <a:rPr lang="zh-CN" sz="1600" kern="100">
                          <a:effectLst/>
                        </a:rPr>
                        <a:t>用例</a:t>
                      </a:r>
                      <a:r>
                        <a:rPr lang="en-US" sz="1600" kern="100">
                          <a:effectLst/>
                        </a:rPr>
                        <a:t>310 </a:t>
                      </a:r>
                      <a:r>
                        <a:rPr lang="zh-CN" sz="1600" kern="100">
                          <a:effectLst/>
                        </a:rPr>
                        <a:t>对同一个图像文件夹重复入库</a:t>
                      </a:r>
                      <a:endParaRPr lang="en-US" sz="1600" kern="100">
                        <a:effectLst/>
                        <a:latin typeface="Calibri" charset="0"/>
                        <a:ea typeface="宋体" charset="-122"/>
                        <a:cs typeface="Times New Roman" charset="0"/>
                      </a:endParaRPr>
                    </a:p>
                  </a:txBody>
                  <a:tcPr marL="68580" marR="68580" marT="0" marB="0"/>
                </a:tc>
              </a:tr>
              <a:tr h="350122">
                <a:tc vMerge="1">
                  <a:txBody>
                    <a:bodyPr/>
                    <a:lstStyle/>
                    <a:p>
                      <a:endParaRPr lang="en-US"/>
                    </a:p>
                  </a:txBody>
                  <a:tcPr/>
                </a:tc>
                <a:tc>
                  <a:txBody>
                    <a:bodyPr/>
                    <a:lstStyle/>
                    <a:p>
                      <a:pPr algn="ctr">
                        <a:lnSpc>
                          <a:spcPct val="150000"/>
                        </a:lnSpc>
                        <a:spcAft>
                          <a:spcPts val="0"/>
                        </a:spcAft>
                      </a:pPr>
                      <a:r>
                        <a:rPr lang="zh-CN" sz="1600" kern="100" dirty="0">
                          <a:effectLst/>
                        </a:rPr>
                        <a:t>用例</a:t>
                      </a:r>
                      <a:r>
                        <a:rPr lang="en-US" sz="1600" kern="100" dirty="0">
                          <a:effectLst/>
                        </a:rPr>
                        <a:t>311 </a:t>
                      </a:r>
                      <a:r>
                        <a:rPr lang="zh-CN" sz="1600" kern="100" dirty="0">
                          <a:effectLst/>
                        </a:rPr>
                        <a:t>入库图像文件夹中包含子文件夹</a:t>
                      </a:r>
                      <a:endParaRPr lang="en-US" sz="1600" kern="100" dirty="0">
                        <a:effectLst/>
                        <a:latin typeface="Calibri" charset="0"/>
                        <a:ea typeface="宋体"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1764104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实现进度</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zh-CN" altLang="en-US" sz="2800" b="1" dirty="0">
                <a:solidFill>
                  <a:schemeClr val="tx1">
                    <a:lumMod val="75000"/>
                    <a:lumOff val="25000"/>
                  </a:schemeClr>
                </a:solidFill>
                <a:ea typeface="微软雅黑" charset="0"/>
              </a:rPr>
              <a:t>测试用例描述</a:t>
            </a:r>
          </a:p>
        </p:txBody>
      </p:sp>
      <p:sp>
        <p:nvSpPr>
          <p:cNvPr id="6" name="文本框 5"/>
          <p:cNvSpPr txBox="1"/>
          <p:nvPr/>
        </p:nvSpPr>
        <p:spPr>
          <a:xfrm>
            <a:off x="687764" y="2013527"/>
            <a:ext cx="7708091" cy="461665"/>
          </a:xfrm>
          <a:prstGeom prst="rect">
            <a:avLst/>
          </a:prstGeom>
          <a:noFill/>
        </p:spPr>
        <p:txBody>
          <a:bodyPr wrap="square" rtlCol="0">
            <a:spAutoFit/>
          </a:bodyPr>
          <a:lstStyle/>
          <a:p>
            <a:r>
              <a:rPr lang="zh-CN" altLang="en-US" sz="2400" dirty="0"/>
              <a:t>用例</a:t>
            </a:r>
            <a:r>
              <a:rPr lang="en-US" altLang="zh-CN" sz="2400" dirty="0"/>
              <a:t>301 </a:t>
            </a:r>
            <a:r>
              <a:rPr lang="zh-CN" altLang="en-US" sz="2400" dirty="0"/>
              <a:t>程序主界面显示</a:t>
            </a:r>
          </a:p>
        </p:txBody>
      </p:sp>
      <p:graphicFrame>
        <p:nvGraphicFramePr>
          <p:cNvPr id="5" name="Table 4"/>
          <p:cNvGraphicFramePr>
            <a:graphicFrameLocks noGrp="1"/>
          </p:cNvGraphicFramePr>
          <p:nvPr>
            <p:extLst>
              <p:ext uri="{D42A27DB-BD31-4B8C-83A1-F6EECF244321}">
                <p14:modId xmlns:p14="http://schemas.microsoft.com/office/powerpoint/2010/main" val="517703860"/>
              </p:ext>
            </p:extLst>
          </p:nvPr>
        </p:nvGraphicFramePr>
        <p:xfrm>
          <a:off x="878565" y="2522262"/>
          <a:ext cx="7415946" cy="3909025"/>
        </p:xfrm>
        <a:graphic>
          <a:graphicData uri="http://schemas.openxmlformats.org/drawingml/2006/table">
            <a:tbl>
              <a:tblPr firstRow="1" firstCol="1" bandRow="1">
                <a:tableStyleId>{5C22544A-7EE6-4342-B048-85BDC9FD1C3A}</a:tableStyleId>
              </a:tblPr>
              <a:tblGrid>
                <a:gridCol w="1405860"/>
                <a:gridCol w="1512875"/>
                <a:gridCol w="4497211"/>
              </a:tblGrid>
              <a:tr h="480055">
                <a:tc gridSpan="3">
                  <a:txBody>
                    <a:bodyPr/>
                    <a:lstStyle/>
                    <a:p>
                      <a:pPr algn="ctr">
                        <a:spcAft>
                          <a:spcPts val="0"/>
                        </a:spcAft>
                      </a:pPr>
                      <a:r>
                        <a:rPr lang="en-US" sz="1800" kern="100" dirty="0">
                          <a:effectLst/>
                        </a:rPr>
                        <a:t>Test Case Specification</a:t>
                      </a:r>
                      <a:endParaRPr lang="en-US" sz="1800" kern="100" dirty="0">
                        <a:effectLst/>
                        <a:latin typeface="Calibri" charset="0"/>
                        <a:ea typeface="宋体" charset="-122"/>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r>
              <a:tr h="480055">
                <a:tc>
                  <a:txBody>
                    <a:bodyPr/>
                    <a:lstStyle/>
                    <a:p>
                      <a:pPr algn="ctr">
                        <a:spcAft>
                          <a:spcPts val="0"/>
                        </a:spcAft>
                      </a:pPr>
                      <a:r>
                        <a:rPr lang="zh-CN" sz="1800" kern="100">
                          <a:effectLst/>
                        </a:rPr>
                        <a:t>名称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程序主界面显示</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480055">
                <a:tc>
                  <a:txBody>
                    <a:bodyPr/>
                    <a:lstStyle/>
                    <a:p>
                      <a:pPr algn="ctr">
                        <a:spcAft>
                          <a:spcPts val="0"/>
                        </a:spcAft>
                      </a:pPr>
                      <a:r>
                        <a:rPr lang="zh-CN" sz="1800" kern="100">
                          <a:effectLst/>
                        </a:rPr>
                        <a:t>简要描述</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本测试验证</a:t>
                      </a:r>
                      <a:r>
                        <a:rPr lang="en-US" sz="1800" kern="100">
                          <a:effectLst/>
                        </a:rPr>
                        <a:t>CBIR</a:t>
                      </a:r>
                      <a:r>
                        <a:rPr lang="zh-CN" sz="1800" kern="100">
                          <a:effectLst/>
                        </a:rPr>
                        <a:t>系统用户是否能够顺利启动系统，并显示主界面</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480055">
                <a:tc>
                  <a:txBody>
                    <a:bodyPr/>
                    <a:lstStyle/>
                    <a:p>
                      <a:pPr algn="ctr">
                        <a:spcAft>
                          <a:spcPts val="0"/>
                        </a:spcAft>
                      </a:pPr>
                      <a:r>
                        <a:rPr lang="zh-CN" sz="1800" kern="100">
                          <a:effectLst/>
                        </a:rPr>
                        <a:t>前提和约束</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a:effectLst/>
                        </a:rPr>
                        <a:t>无</a:t>
                      </a:r>
                      <a:endParaRPr lang="en-US" sz="1800" kern="100">
                        <a:effectLst/>
                        <a:latin typeface="Calibri" charset="0"/>
                        <a:ea typeface="宋体" charset="-122"/>
                        <a:cs typeface="Times New Roman" charset="0"/>
                      </a:endParaRPr>
                    </a:p>
                  </a:txBody>
                  <a:tcPr marL="68580" marR="68580" marT="0" marB="0" anchor="ctr"/>
                </a:tc>
                <a:tc hMerge="1">
                  <a:txBody>
                    <a:bodyPr/>
                    <a:lstStyle/>
                    <a:p>
                      <a:endParaRPr lang="en-US"/>
                    </a:p>
                  </a:txBody>
                  <a:tcPr/>
                </a:tc>
              </a:tr>
              <a:tr h="480055">
                <a:tc rowSpan="2">
                  <a:txBody>
                    <a:bodyPr/>
                    <a:lstStyle/>
                    <a:p>
                      <a:pPr algn="ctr">
                        <a:spcAft>
                          <a:spcPts val="0"/>
                        </a:spcAft>
                      </a:pPr>
                      <a:r>
                        <a:rPr lang="zh-CN" sz="1800" kern="100">
                          <a:effectLst/>
                        </a:rPr>
                        <a:t>测试步骤</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en-US" sz="1800" kern="100">
                          <a:effectLst/>
                        </a:rPr>
                        <a:t>1</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用户运行程序，启动系统</a:t>
                      </a:r>
                      <a:endParaRPr lang="en-US" sz="1800" kern="100">
                        <a:effectLst/>
                        <a:latin typeface="Calibri" charset="0"/>
                        <a:ea typeface="宋体" charset="-122"/>
                        <a:cs typeface="Times New Roman" charset="0"/>
                      </a:endParaRPr>
                    </a:p>
                  </a:txBody>
                  <a:tcPr marL="68580" marR="68580" marT="0" marB="0" anchor="ctr"/>
                </a:tc>
              </a:tr>
              <a:tr h="960110">
                <a:tc vMerge="1">
                  <a:txBody>
                    <a:bodyPr/>
                    <a:lstStyle/>
                    <a:p>
                      <a:endParaRPr lang="en-US"/>
                    </a:p>
                  </a:txBody>
                  <a:tcPr/>
                </a:tc>
                <a:tc>
                  <a:txBody>
                    <a:bodyPr/>
                    <a:lstStyle/>
                    <a:p>
                      <a:pPr algn="ctr">
                        <a:spcAft>
                          <a:spcPts val="0"/>
                        </a:spcAft>
                      </a:pPr>
                      <a:r>
                        <a:rPr lang="zh-CN" sz="1800" kern="100">
                          <a:effectLst/>
                        </a:rPr>
                        <a:t>预期结果</a:t>
                      </a:r>
                      <a:endParaRPr lang="en-US" sz="1800" kern="100">
                        <a:effectLst/>
                        <a:latin typeface="Calibri" charset="0"/>
                        <a:ea typeface="宋体" charset="-122"/>
                        <a:cs typeface="Times New Roman" charset="0"/>
                      </a:endParaRPr>
                    </a:p>
                  </a:txBody>
                  <a:tcPr marL="68580" marR="68580" marT="0" marB="0" anchor="ctr"/>
                </a:tc>
                <a:tc>
                  <a:txBody>
                    <a:bodyPr/>
                    <a:lstStyle/>
                    <a:p>
                      <a:pPr algn="ctr">
                        <a:spcAft>
                          <a:spcPts val="0"/>
                        </a:spcAft>
                      </a:pPr>
                      <a:r>
                        <a:rPr lang="zh-CN" sz="1800" kern="100">
                          <a:effectLst/>
                        </a:rPr>
                        <a:t>桌面显示出系统主界面，主界面包括检索按钮和入库按钮</a:t>
                      </a:r>
                      <a:endParaRPr lang="en-US" sz="1800" kern="100">
                        <a:effectLst/>
                        <a:latin typeface="Calibri" charset="0"/>
                        <a:ea typeface="宋体" charset="-122"/>
                        <a:cs typeface="Times New Roman" charset="0"/>
                      </a:endParaRPr>
                    </a:p>
                  </a:txBody>
                  <a:tcPr marL="68580" marR="68580" marT="0" marB="0" anchor="ctr"/>
                </a:tc>
              </a:tr>
              <a:tr h="480055">
                <a:tc>
                  <a:txBody>
                    <a:bodyPr/>
                    <a:lstStyle/>
                    <a:p>
                      <a:pPr algn="ctr">
                        <a:spcAft>
                          <a:spcPts val="0"/>
                        </a:spcAft>
                      </a:pPr>
                      <a:r>
                        <a:rPr lang="zh-CN" sz="1800" kern="100">
                          <a:effectLst/>
                        </a:rPr>
                        <a:t>评价准则</a:t>
                      </a:r>
                      <a:endParaRPr lang="en-US" sz="1800" kern="100">
                        <a:effectLst/>
                        <a:latin typeface="Calibri" charset="0"/>
                        <a:ea typeface="宋体" charset="-122"/>
                        <a:cs typeface="Times New Roman" charset="0"/>
                      </a:endParaRPr>
                    </a:p>
                  </a:txBody>
                  <a:tcPr marL="68580" marR="68580" marT="0" marB="0" anchor="ctr"/>
                </a:tc>
                <a:tc gridSpan="2">
                  <a:txBody>
                    <a:bodyPr/>
                    <a:lstStyle/>
                    <a:p>
                      <a:pPr algn="ctr">
                        <a:spcAft>
                          <a:spcPts val="0"/>
                        </a:spcAft>
                      </a:pPr>
                      <a:r>
                        <a:rPr lang="zh-CN" sz="1800" kern="100" dirty="0">
                          <a:effectLst/>
                        </a:rPr>
                        <a:t>实际结果与预期结果一致</a:t>
                      </a:r>
                      <a:endParaRPr lang="en-US" sz="1800" kern="100" dirty="0">
                        <a:effectLst/>
                        <a:latin typeface="Calibri" charset="0"/>
                        <a:ea typeface="宋体" charset="-122"/>
                        <a:cs typeface="Times New Roman" charset="0"/>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27631326"/>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1758</TotalTime>
  <Words>821</Words>
  <Application>Microsoft Office PowerPoint</Application>
  <PresentationFormat>全屏显示(4:3)</PresentationFormat>
  <Paragraphs>162</Paragraphs>
  <Slides>16</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31" baseType="lpstr">
      <vt:lpstr>MS PGothic</vt:lpstr>
      <vt:lpstr>等线</vt:lpstr>
      <vt:lpstr>等线 Light</vt:lpstr>
      <vt:lpstr>宋体</vt:lpstr>
      <vt:lpstr>微软雅黑</vt:lpstr>
      <vt:lpstr>微软雅黑</vt:lpstr>
      <vt:lpstr>Arial</vt:lpstr>
      <vt:lpstr>Calibri</vt:lpstr>
      <vt:lpstr>Calibri Light</vt:lpstr>
      <vt:lpstr>Century Gothic</vt:lpstr>
      <vt:lpstr>Segoe UI Light</vt:lpstr>
      <vt:lpstr>Times New Roman</vt:lpstr>
      <vt:lpstr>OfficePLUS</vt:lpstr>
      <vt:lpstr>模板页面</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Liu</cp:lastModifiedBy>
  <cp:revision>230</cp:revision>
  <dcterms:created xsi:type="dcterms:W3CDTF">2015-08-18T02:51:41Z</dcterms:created>
  <dcterms:modified xsi:type="dcterms:W3CDTF">2017-05-19T04:33:51Z</dcterms:modified>
  <cp:category/>
</cp:coreProperties>
</file>