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0" r:id="rId2"/>
  </p:sldMasterIdLst>
  <p:notesMasterIdLst>
    <p:notesMasterId r:id="rId18"/>
  </p:notesMasterIdLst>
  <p:sldIdLst>
    <p:sldId id="256" r:id="rId3"/>
    <p:sldId id="257" r:id="rId4"/>
    <p:sldId id="258" r:id="rId5"/>
    <p:sldId id="283" r:id="rId6"/>
    <p:sldId id="262" r:id="rId7"/>
    <p:sldId id="287" r:id="rId8"/>
    <p:sldId id="304" r:id="rId9"/>
    <p:sldId id="305" r:id="rId10"/>
    <p:sldId id="296" r:id="rId11"/>
    <p:sldId id="298" r:id="rId12"/>
    <p:sldId id="306" r:id="rId13"/>
    <p:sldId id="307" r:id="rId14"/>
    <p:sldId id="309" r:id="rId15"/>
    <p:sldId id="308" r:id="rId16"/>
    <p:sldId id="277" r:id="rId17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2"/>
    <p:restoredTop sz="93673"/>
  </p:normalViewPr>
  <p:slideViewPr>
    <p:cSldViewPr snapToGrid="0" snapToObjects="1">
      <p:cViewPr varScale="1">
        <p:scale>
          <a:sx n="83" d="100"/>
          <a:sy n="83" d="100"/>
        </p:scale>
        <p:origin x="113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A7BB0-8960-4BD7-9468-7302E0F7B9E1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0E9B5-6428-429C-8919-027B3EAEB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8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929442" y="759874"/>
            <a:ext cx="1051501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8" y="759874"/>
            <a:ext cx="5305759" cy="4506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6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9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0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659" y="910683"/>
            <a:ext cx="7548683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67929" y="2328863"/>
            <a:ext cx="8008143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587698" y="910684"/>
            <a:ext cx="5968604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67929" y="3314702"/>
            <a:ext cx="8008143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493294" y="4530395"/>
            <a:ext cx="2157413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323136" y="4715060"/>
            <a:ext cx="2066925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5728490" y="4715060"/>
            <a:ext cx="2066925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9144793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94034" y="5499101"/>
            <a:ext cx="8955932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67929" y="6062404"/>
            <a:ext cx="8008143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912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五项目录"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389568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2519" y="-297"/>
            <a:ext cx="251482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9024488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02028" y="177800"/>
            <a:ext cx="3648441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8979" y="2200276"/>
            <a:ext cx="2014538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918979" y="3543300"/>
            <a:ext cx="2014538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837326" y="947741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37326" y="2043116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837326" y="3138491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837326" y="4233866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4837326" y="5329242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2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97" y="1"/>
            <a:ext cx="9144793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33549" y="142981"/>
            <a:ext cx="8876900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2781759" y="409650"/>
            <a:ext cx="3615689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4679" y="1175043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3630323" y="2195273"/>
            <a:ext cx="845505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4663761" y="2195273"/>
            <a:ext cx="845505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4497300" y="2094039"/>
            <a:ext cx="149353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3627762" y="1471968"/>
            <a:ext cx="1888476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85" y="2477357"/>
            <a:ext cx="2561841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791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37948" y="176048"/>
            <a:ext cx="8868104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212267" y="225425"/>
            <a:ext cx="891720" cy="440872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691" y="0"/>
            <a:ext cx="440873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78564" y="213648"/>
            <a:ext cx="3156530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622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389568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2519" y="-297"/>
            <a:ext cx="251482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9024488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02028" y="177800"/>
            <a:ext cx="3648441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8979" y="2200276"/>
            <a:ext cx="2014538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918979" y="3543300"/>
            <a:ext cx="2014538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837327" y="1609728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37327" y="2940847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837327" y="4271965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389568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2519" y="-297"/>
            <a:ext cx="251482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9024488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02028" y="177800"/>
            <a:ext cx="3648441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8979" y="2200276"/>
            <a:ext cx="2014538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918979" y="3543300"/>
            <a:ext cx="2014538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837327" y="1104903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37327" y="2436022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837327" y="3767140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837327" y="5098259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389568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2519" y="-297"/>
            <a:ext cx="251482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9024488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02028" y="177800"/>
            <a:ext cx="3648441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8979" y="2200276"/>
            <a:ext cx="2014538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918979" y="3543300"/>
            <a:ext cx="2014538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837326" y="762004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837326" y="1697358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837326" y="2632714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837326" y="3568069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4837326" y="4503424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4837326" y="5438781"/>
            <a:ext cx="3156530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923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7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3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2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5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684" r:id="rId16"/>
    <p:sldLayoutId id="2147483687" r:id="rId17"/>
    <p:sldLayoutId id="2147483689" r:id="rId18"/>
    <p:sldLayoutId id="214748368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rgbClr val="777671"/>
                </a:solidFill>
                <a:latin typeface="Microsoft YaHei" charset="0"/>
                <a:ea typeface="Microsoft YaHei" charset="0"/>
              </a:rPr>
              <a:t>实验</a:t>
            </a:r>
            <a:r>
              <a:rPr kumimoji="1" lang="en-US" altLang="zh-CN" dirty="0" smtClean="0">
                <a:solidFill>
                  <a:srgbClr val="777671"/>
                </a:solidFill>
                <a:latin typeface="Microsoft YaHei" charset="0"/>
                <a:ea typeface="Microsoft YaHei" charset="0"/>
              </a:rPr>
              <a:t>6~8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软件工程综合实验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：刘少凡 黄飞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宋昱材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吴沂楠</a:t>
            </a:r>
            <a:endParaRPr lang="zh-CN" altLang="en-US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493294" y="4502858"/>
            <a:ext cx="2157413" cy="39290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E Group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：工作量估计与统计分析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58127" y="1117203"/>
            <a:ext cx="760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对目前完成的三个主要任务进行了工作量统计：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56" y="1671782"/>
            <a:ext cx="5923689" cy="45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42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：工作量估计与统计分析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1" y="746234"/>
            <a:ext cx="6175729" cy="55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93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：工作量估计与统计分析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06" y="1032302"/>
            <a:ext cx="7003387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748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：工作量估计与统计分析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1" y="350253"/>
            <a:ext cx="6904318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447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：工作量估计与统计分析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50" y="766325"/>
            <a:ext cx="6117954" cy="34362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5453" y="4253852"/>
            <a:ext cx="7606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实际工时的完成情况来看，小组各成员的工作量相对平均，分配相对合理。其中，小组组长刘少凡，既单独承担了实验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的大部分工作，又负责日常的统筹和归纳，实际工时最多。小组其余三位组员的实际工时差别不大，后续可依据目前已完成工时的多少，调配接下来项目的工作量，以达到工作量的均匀合理</a:t>
            </a:r>
          </a:p>
        </p:txBody>
      </p:sp>
    </p:spTree>
    <p:extLst>
      <p:ext uri="{BB962C8B-B14F-4D97-AF65-F5344CB8AC3E}">
        <p14:creationId xmlns:p14="http://schemas.microsoft.com/office/powerpoint/2010/main" val="2852178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软件工程综合实验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!</a:t>
            </a:r>
            <a:endParaRPr lang="zh-CN" altLang="en-US" dirty="0">
              <a:solidFill>
                <a:srgbClr val="CDCAC3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组员：刘少凡 黄飞 宋昱材 吴沂楠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493293" y="4406752"/>
            <a:ext cx="2157413" cy="392907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E group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5241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CONTENTS</a:t>
            </a:r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837326" y="1630497"/>
            <a:ext cx="3600504" cy="1053358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zh-CN" altLang="en-US" sz="2800" dirty="0" smtClean="0">
                <a:solidFill>
                  <a:srgbClr val="676661"/>
                </a:solidFill>
              </a:rPr>
              <a:t>实验</a:t>
            </a:r>
            <a:r>
              <a:rPr lang="en-US" altLang="zh-CN" sz="2800" dirty="0" smtClean="0">
                <a:solidFill>
                  <a:srgbClr val="676661"/>
                </a:solidFill>
              </a:rPr>
              <a:t>6</a:t>
            </a:r>
            <a:endParaRPr lang="zh-CN" altLang="en-US" sz="28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877082" y="2952207"/>
            <a:ext cx="3600504" cy="1053358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zh-CN" altLang="en-US" sz="2800" dirty="0" smtClean="0">
                <a:solidFill>
                  <a:srgbClr val="676661"/>
                </a:solidFill>
              </a:rPr>
              <a:t>实验</a:t>
            </a:r>
            <a:r>
              <a:rPr lang="en-US" altLang="zh-CN" sz="2800" dirty="0" smtClean="0">
                <a:solidFill>
                  <a:srgbClr val="676661"/>
                </a:solidFill>
              </a:rPr>
              <a:t>7</a:t>
            </a:r>
            <a:endParaRPr lang="zh-CN" altLang="en-US" sz="28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837326" y="4219606"/>
            <a:ext cx="3600504" cy="1053358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zh-CN" altLang="en-US" sz="2800" dirty="0" smtClean="0">
                <a:solidFill>
                  <a:srgbClr val="676661"/>
                </a:solidFill>
              </a:rPr>
              <a:t>实验</a:t>
            </a:r>
            <a:r>
              <a:rPr lang="en-US" altLang="zh-CN" sz="2800" dirty="0">
                <a:solidFill>
                  <a:srgbClr val="676661"/>
                </a:solidFill>
              </a:rPr>
              <a:t>8</a:t>
            </a:r>
            <a:endParaRPr lang="zh-CN" altLang="en-US" sz="28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4460041" y="1989438"/>
            <a:ext cx="455898" cy="239322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/>
          <p:cNvSpPr/>
          <p:nvPr/>
        </p:nvSpPr>
        <p:spPr>
          <a:xfrm rot="5400000">
            <a:off x="4460041" y="3335619"/>
            <a:ext cx="455898" cy="239322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三角形 11"/>
          <p:cNvSpPr/>
          <p:nvPr/>
        </p:nvSpPr>
        <p:spPr>
          <a:xfrm rot="5400000">
            <a:off x="4460041" y="4600332"/>
            <a:ext cx="455898" cy="239322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实验</a:t>
            </a:r>
            <a:r>
              <a:rPr kumimoji="1"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</a:t>
            </a:r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4174557" y="3477426"/>
            <a:ext cx="794889" cy="623974"/>
            <a:chOff x="3654425" y="5089525"/>
            <a:chExt cx="1860550" cy="14605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：软件进度计划与控制</a:t>
            </a:r>
            <a:endParaRPr kumimoji="1" lang="zh-CN" altLang="en-US" dirty="0"/>
          </a:p>
        </p:txBody>
      </p:sp>
      <p:grpSp>
        <p:nvGrpSpPr>
          <p:cNvPr id="10" name="组合 16"/>
          <p:cNvGrpSpPr/>
          <p:nvPr/>
        </p:nvGrpSpPr>
        <p:grpSpPr>
          <a:xfrm>
            <a:off x="1363694" y="3228878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2023" y="1101173"/>
            <a:ext cx="8176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MicroSoft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来进行项目进度计划的更新与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每周更新项目进度，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项目阶段对应不同的版本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每周更新一个大版本，目前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已更新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5" y="2408982"/>
            <a:ext cx="8832629" cy="35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35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实验</a:t>
            </a:r>
            <a:r>
              <a:rPr kumimoji="1" lang="en-US" altLang="zh-C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7</a:t>
            </a:r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4174557" y="3477426"/>
            <a:ext cx="794889" cy="623974"/>
            <a:chOff x="3654425" y="5089525"/>
            <a:chExt cx="1860550" cy="14605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：配置管理</a:t>
            </a:r>
            <a:endParaRPr kumimoji="1" lang="zh-CN" altLang="en-US" dirty="0"/>
          </a:p>
        </p:txBody>
      </p:sp>
      <p:grpSp>
        <p:nvGrpSpPr>
          <p:cNvPr id="10" name="组合 16"/>
          <p:cNvGrpSpPr/>
          <p:nvPr/>
        </p:nvGrpSpPr>
        <p:grpSpPr>
          <a:xfrm>
            <a:off x="1363694" y="3228878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9420" y="2109253"/>
            <a:ext cx="7606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来进行配置管理，对项目的各类文档进行维护和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共计有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其中相对比较大的修改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有刘少凡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宋昱材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吴沂楠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60394" y="30471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753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：配置管理</a:t>
            </a:r>
            <a:endParaRPr kumimoji="1" lang="zh-CN" altLang="en-US" dirty="0"/>
          </a:p>
        </p:txBody>
      </p:sp>
      <p:grpSp>
        <p:nvGrpSpPr>
          <p:cNvPr id="10" name="组合 16"/>
          <p:cNvGrpSpPr/>
          <p:nvPr/>
        </p:nvGrpSpPr>
        <p:grpSpPr>
          <a:xfrm>
            <a:off x="1363694" y="3228878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3" name="Rectangle 4"/>
          <p:cNvSpPr>
            <a:spLocks noChangeArrowheads="1"/>
          </p:cNvSpPr>
          <p:nvPr/>
        </p:nvSpPr>
        <p:spPr bwMode="auto">
          <a:xfrm flipV="1">
            <a:off x="2215084" y="2408476"/>
            <a:ext cx="9997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3090" y="1379239"/>
            <a:ext cx="76067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信息统计可以看出：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、每个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同学每周都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自己的工作日志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、刘少凡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作为组长，主要负责编写项目计划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文件以及每个组员的工作量统计分析，并起草了各文档的初版，并进行迭代更新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、黄飞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主要负责修改和完善某些文档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、吴沂楠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主要负责会议的记录以及修改和完善某些文档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、宋昱材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的使用较不熟练，经常由他人代为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次数较少</a:t>
            </a:r>
          </a:p>
        </p:txBody>
      </p:sp>
    </p:spTree>
    <p:extLst>
      <p:ext uri="{BB962C8B-B14F-4D97-AF65-F5344CB8AC3E}">
        <p14:creationId xmlns:p14="http://schemas.microsoft.com/office/powerpoint/2010/main" val="20523375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：配置管理</a:t>
            </a:r>
            <a:endParaRPr kumimoji="1" lang="zh-CN" altLang="en-US" dirty="0"/>
          </a:p>
        </p:txBody>
      </p:sp>
      <p:grpSp>
        <p:nvGrpSpPr>
          <p:cNvPr id="10" name="组合 16"/>
          <p:cNvGrpSpPr/>
          <p:nvPr/>
        </p:nvGrpSpPr>
        <p:grpSpPr>
          <a:xfrm>
            <a:off x="1363694" y="3228878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3" name="Rectangle 4"/>
          <p:cNvSpPr>
            <a:spLocks noChangeArrowheads="1"/>
          </p:cNvSpPr>
          <p:nvPr/>
        </p:nvSpPr>
        <p:spPr bwMode="auto">
          <a:xfrm flipV="1">
            <a:off x="2215084" y="2408476"/>
            <a:ext cx="9997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3090" y="1499308"/>
            <a:ext cx="7606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在本次试验的配置管理过程中运用的工具是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的使用大大地提升了我们对文档的管理效率，也提供了一些有效的数据以便之后的统计分析所用。通过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，我们能很好地与他人一起合作进行项目的开发，从而提升工作效率，因此需要熟练掌握。但从上面的分析可以看出，也有存在对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使用不熟练的现象，因此需要进一步熟练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</a:p>
        </p:txBody>
      </p:sp>
    </p:spTree>
    <p:extLst>
      <p:ext uri="{BB962C8B-B14F-4D97-AF65-F5344CB8AC3E}">
        <p14:creationId xmlns:p14="http://schemas.microsoft.com/office/powerpoint/2010/main" val="1680518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第三部分</a:t>
            </a:r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实验</a:t>
            </a:r>
            <a:r>
              <a:rPr kumimoji="1"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8</a:t>
            </a:r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4174557" y="3477426"/>
            <a:ext cx="794889" cy="623974"/>
            <a:chOff x="3654425" y="5089525"/>
            <a:chExt cx="1860550" cy="14605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625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</TotalTime>
  <Words>500</Words>
  <Application>Microsoft Office PowerPoint</Application>
  <PresentationFormat>全屏显示(4:3)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MS PGothic</vt:lpstr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Calibri Light</vt:lpstr>
      <vt:lpstr>Century Gothic</vt:lpstr>
      <vt:lpstr>Segoe UI Light</vt:lpstr>
      <vt:lpstr>OfficePLUS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Liu</cp:lastModifiedBy>
  <cp:revision>157</cp:revision>
  <dcterms:created xsi:type="dcterms:W3CDTF">2015-08-18T02:51:41Z</dcterms:created>
  <dcterms:modified xsi:type="dcterms:W3CDTF">2017-04-13T12:33:04Z</dcterms:modified>
  <cp:category/>
</cp:coreProperties>
</file>