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2"/>
  </p:notesMasterIdLst>
  <p:sldIdLst>
    <p:sldId id="256" r:id="rId2"/>
    <p:sldId id="257" r:id="rId3"/>
    <p:sldId id="268" r:id="rId4"/>
    <p:sldId id="279" r:id="rId5"/>
    <p:sldId id="280" r:id="rId6"/>
    <p:sldId id="281" r:id="rId7"/>
    <p:sldId id="283" r:id="rId8"/>
    <p:sldId id="284" r:id="rId9"/>
    <p:sldId id="28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测试需求说明书修改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软件测试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0032B7ED-5ACC-458B-BEF5-74D28A7A3DE6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测试需求说明书的</a:t>
          </a:r>
          <a:r>
            <a:rPr lang="zh-CN" altLang="en-US" dirty="0" smtClean="0"/>
            <a:t>评审</a:t>
          </a:r>
          <a:endParaRPr lang="zh-CN" altLang="en-US" dirty="0"/>
        </a:p>
      </dgm:t>
    </dgm:pt>
    <dgm:pt modelId="{7BA09CB8-2D00-4722-AA45-51513104855F}" type="par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14DF6BF7-05CC-47A2-AC11-3F014ADB4C98}" type="sibTrans" cxnId="{CEBD6D2C-FDC0-4199-8F5D-508AE748D3A3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3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5BFA32C8-C436-49CD-BEA5-954C1444D5B0}" type="pres">
      <dgm:prSet presAssocID="{0032B7ED-5ACC-458B-BEF5-74D28A7A3DE6}" presName="parentLin" presStyleCnt="0"/>
      <dgm:spPr/>
    </dgm:pt>
    <dgm:pt modelId="{EFB26B66-8638-460B-A26D-D69BA874927B}" type="pres">
      <dgm:prSet presAssocID="{0032B7ED-5ACC-458B-BEF5-74D28A7A3DE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C298EA9-E32F-4B81-AC5C-239B618F76D1}" type="pres">
      <dgm:prSet presAssocID="{0032B7ED-5ACC-458B-BEF5-74D28A7A3D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411F8-EC2B-40DD-BFB2-9A36E1380D03}" type="pres">
      <dgm:prSet presAssocID="{0032B7ED-5ACC-458B-BEF5-74D28A7A3DE6}" presName="negativeSpace" presStyleCnt="0"/>
      <dgm:spPr/>
    </dgm:pt>
    <dgm:pt modelId="{45DC08EC-5F13-4F43-B11E-CABCF355A4D4}" type="pres">
      <dgm:prSet presAssocID="{0032B7ED-5ACC-458B-BEF5-74D28A7A3DE6}" presName="childText" presStyleLbl="conFgAcc1" presStyleIdx="1" presStyleCnt="3">
        <dgm:presLayoutVars>
          <dgm:bulletEnabled val="1"/>
        </dgm:presLayoutVars>
      </dgm:prSet>
      <dgm:spPr/>
    </dgm:pt>
    <dgm:pt modelId="{A51B2EC1-9445-47CA-9596-950C30368327}" type="pres">
      <dgm:prSet presAssocID="{14DF6BF7-05CC-47A2-AC11-3F014ADB4C98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CEBD6D2C-FDC0-4199-8F5D-508AE748D3A3}" srcId="{F9467B4E-0D0F-4F7A-B70F-C5813BA76CBC}" destId="{0032B7ED-5ACC-458B-BEF5-74D28A7A3DE6}" srcOrd="1" destOrd="0" parTransId="{7BA09CB8-2D00-4722-AA45-51513104855F}" sibTransId="{14DF6BF7-05CC-47A2-AC11-3F014ADB4C98}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97B64D3F-8580-4A4F-B4BA-32CF2D6864F9}" type="presOf" srcId="{0032B7ED-5ACC-458B-BEF5-74D28A7A3DE6}" destId="{EFB26B66-8638-460B-A26D-D69BA874927B}" srcOrd="0" destOrd="0" presId="urn:microsoft.com/office/officeart/2005/8/layout/list1"/>
    <dgm:cxn modelId="{C5F47C6D-3979-42F4-A15E-D49F4575FA72}" srcId="{F9467B4E-0D0F-4F7A-B70F-C5813BA76CBC}" destId="{E693EF73-931C-49D3-A614-860F5A02ACD1}" srcOrd="2" destOrd="0" parTransId="{51744304-3E5C-420E-ABD1-5862066FD4BC}" sibTransId="{BFB87BF3-A242-4F8B-B8E9-5756C8C7288D}"/>
    <dgm:cxn modelId="{1231FD11-3EF4-4A18-A4FC-A181B559F310}" type="presOf" srcId="{0032B7ED-5ACC-458B-BEF5-74D28A7A3DE6}" destId="{0C298EA9-E32F-4B81-AC5C-239B618F76D1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B2C99A75-E458-4FBF-9884-EE039E3D8C7B}" type="presParOf" srcId="{75793770-F05D-4D49-A45A-2DC757F4A001}" destId="{5BFA32C8-C436-49CD-BEA5-954C1444D5B0}" srcOrd="4" destOrd="0" presId="urn:microsoft.com/office/officeart/2005/8/layout/list1"/>
    <dgm:cxn modelId="{88CD6601-5DC5-4B2E-8CB6-8D6FDB141B22}" type="presParOf" srcId="{5BFA32C8-C436-49CD-BEA5-954C1444D5B0}" destId="{EFB26B66-8638-460B-A26D-D69BA874927B}" srcOrd="0" destOrd="0" presId="urn:microsoft.com/office/officeart/2005/8/layout/list1"/>
    <dgm:cxn modelId="{1335E6F2-DF04-43C8-A8CD-2BBECA72A19E}" type="presParOf" srcId="{5BFA32C8-C436-49CD-BEA5-954C1444D5B0}" destId="{0C298EA9-E32F-4B81-AC5C-239B618F76D1}" srcOrd="1" destOrd="0" presId="urn:microsoft.com/office/officeart/2005/8/layout/list1"/>
    <dgm:cxn modelId="{52CD3EA7-3A92-4C26-96B9-C9CA1FCEAEE7}" type="presParOf" srcId="{75793770-F05D-4D49-A45A-2DC757F4A001}" destId="{C04411F8-EC2B-40DD-BFB2-9A36E1380D03}" srcOrd="5" destOrd="0" presId="urn:microsoft.com/office/officeart/2005/8/layout/list1"/>
    <dgm:cxn modelId="{64BA5D15-3DEC-4501-8BF4-781A29735E46}" type="presParOf" srcId="{75793770-F05D-4D49-A45A-2DC757F4A001}" destId="{45DC08EC-5F13-4F43-B11E-CABCF355A4D4}" srcOrd="6" destOrd="0" presId="urn:microsoft.com/office/officeart/2005/8/layout/list1"/>
    <dgm:cxn modelId="{D049D4FD-6C28-4B66-B0D1-47D7BF5CF7CC}" type="presParOf" srcId="{75793770-F05D-4D49-A45A-2DC757F4A001}" destId="{A51B2EC1-9445-47CA-9596-950C30368327}" srcOrd="7" destOrd="0" presId="urn:microsoft.com/office/officeart/2005/8/layout/list1"/>
    <dgm:cxn modelId="{32EABB71-A15A-4919-816F-7A342C6A50AC}" type="presParOf" srcId="{75793770-F05D-4D49-A45A-2DC757F4A001}" destId="{E41FE591-C792-41D7-8642-B32BBD8CEEFD}" srcOrd="8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9" destOrd="0" presId="urn:microsoft.com/office/officeart/2005/8/layout/list1"/>
    <dgm:cxn modelId="{39E9225B-EFD6-4963-A5BC-85D7874197A7}" type="presParOf" srcId="{75793770-F05D-4D49-A45A-2DC757F4A001}" destId="{74CA9208-68DF-4049-8DC6-16D6D8EF17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96136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905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1.</a:t>
          </a:r>
          <a:r>
            <a:rPr lang="zh-CN" altLang="en-US" sz="3300" kern="1200" dirty="0" smtClean="0"/>
            <a:t>测试需求说明书修改</a:t>
          </a:r>
          <a:endParaRPr lang="zh-CN" altLang="en-US" sz="3300" kern="1200" dirty="0"/>
        </a:p>
      </dsp:txBody>
      <dsp:txXfrm>
        <a:off x="491967" y="56611"/>
        <a:ext cx="6126663" cy="879050"/>
      </dsp:txXfrm>
    </dsp:sp>
    <dsp:sp modelId="{45DC08EC-5F13-4F43-B11E-CABCF355A4D4}">
      <dsp:nvSpPr>
        <dsp:cNvPr id="0" name=""/>
        <dsp:cNvSpPr/>
      </dsp:nvSpPr>
      <dsp:spPr>
        <a:xfrm>
          <a:off x="0" y="199301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98EA9-E32F-4B81-AC5C-239B618F76D1}">
      <dsp:nvSpPr>
        <dsp:cNvPr id="0" name=""/>
        <dsp:cNvSpPr/>
      </dsp:nvSpPr>
      <dsp:spPr>
        <a:xfrm>
          <a:off x="444412" y="150593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2.</a:t>
          </a:r>
          <a:r>
            <a:rPr lang="zh-CN" altLang="en-US" sz="3300" kern="1200" dirty="0" smtClean="0"/>
            <a:t>测试需求说明书的</a:t>
          </a:r>
          <a:r>
            <a:rPr lang="zh-CN" altLang="en-US" sz="3300" kern="1200" dirty="0" smtClean="0"/>
            <a:t>评审</a:t>
          </a:r>
          <a:endParaRPr lang="zh-CN" altLang="en-US" sz="3300" kern="1200" dirty="0"/>
        </a:p>
      </dsp:txBody>
      <dsp:txXfrm>
        <a:off x="491967" y="1553491"/>
        <a:ext cx="6126663" cy="879050"/>
      </dsp:txXfrm>
    </dsp:sp>
    <dsp:sp modelId="{74CA9208-68DF-4049-8DC6-16D6D8EF172F}">
      <dsp:nvSpPr>
        <dsp:cNvPr id="0" name=""/>
        <dsp:cNvSpPr/>
      </dsp:nvSpPr>
      <dsp:spPr>
        <a:xfrm>
          <a:off x="0" y="348989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22E4E-A4D3-44EE-8F69-81AC7C798025}">
      <dsp:nvSpPr>
        <dsp:cNvPr id="0" name=""/>
        <dsp:cNvSpPr/>
      </dsp:nvSpPr>
      <dsp:spPr>
        <a:xfrm>
          <a:off x="444412" y="3002817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3.</a:t>
          </a:r>
          <a:r>
            <a:rPr lang="zh-CN" altLang="en-US" sz="3300" kern="1200" dirty="0" smtClean="0"/>
            <a:t>软件测试</a:t>
          </a:r>
          <a:endParaRPr lang="zh-CN" altLang="en-US" sz="3300" kern="1200" dirty="0"/>
        </a:p>
      </dsp:txBody>
      <dsp:txXfrm>
        <a:off x="491967" y="3050372"/>
        <a:ext cx="6126663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</a:t>
            </a:r>
            <a:r>
              <a:rPr lang="zh-CN" altLang="zh-CN" sz="6000" b="1" dirty="0" smtClean="0">
                <a:latin typeface="+mn-ea"/>
                <a:ea typeface="+mn-ea"/>
              </a:rPr>
              <a:t>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989" y="623488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37656151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73212" y="1414234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长时间容错</a:t>
            </a:r>
            <a:endParaRPr lang="en-US" altLang="zh-CN" sz="2000" dirty="0" smtClean="0"/>
          </a:p>
          <a:p>
            <a:pPr marL="457200" lvl="1" indent="0">
              <a:buFont typeface="Wingdings 3" charset="2"/>
              <a:buNone/>
            </a:pPr>
            <a:r>
              <a:rPr lang="en-US" altLang="zh-CN" dirty="0" smtClean="0"/>
              <a:t>       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长时间容错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9584"/>
              </p:ext>
            </p:extLst>
          </p:nvPr>
        </p:nvGraphicFramePr>
        <p:xfrm>
          <a:off x="182234" y="1763485"/>
          <a:ext cx="4003962" cy="5031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443"/>
                <a:gridCol w="827860"/>
                <a:gridCol w="2216659"/>
              </a:tblGrid>
              <a:tr h="181708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50" kern="100">
                          <a:effectLst/>
                        </a:rPr>
                        <a:t>的长时间容错测试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Brief 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三个模块均继续正常运行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为各个模块准备错误数据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为各个模块准备错误的数据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Steps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将三个模块的前置模块的数据保存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将保存的数据修改为错误的数据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将错误的数据输入到后置模块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5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三个模块均接收到错误的数据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继续运行三个模块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7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检测三个模块的运行状态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4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三个模块均继续正常运行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34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95403"/>
              </p:ext>
            </p:extLst>
          </p:nvPr>
        </p:nvGraphicFramePr>
        <p:xfrm>
          <a:off x="2240848" y="1508760"/>
          <a:ext cx="3979843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162"/>
                <a:gridCol w="812069"/>
                <a:gridCol w="2352612"/>
              </a:tblGrid>
              <a:tr h="9836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00" kern="100">
                          <a:effectLst/>
                        </a:rPr>
                        <a:t>的长时间容错数据导入导出模块测试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测试员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None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</a:t>
                      </a:r>
                      <a:r>
                        <a:rPr lang="zh-CN" sz="1000" kern="100" dirty="0">
                          <a:effectLst/>
                        </a:rPr>
                        <a:t>数据导入导出模块</a:t>
                      </a:r>
                      <a:r>
                        <a:rPr lang="zh-CN" sz="1100" kern="100" dirty="0">
                          <a:effectLst/>
                        </a:rPr>
                        <a:t>准备错误的数据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00" kern="100">
                          <a:effectLst/>
                        </a:rPr>
                        <a:t>数据导入导出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00" kern="100">
                          <a:effectLst/>
                        </a:rPr>
                        <a:t>数据导入导出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161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数据导入导出模块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</a:tr>
              <a:tr h="32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Evaluation Criterion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实际结果与预期结果一致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45810"/>
              </p:ext>
            </p:extLst>
          </p:nvPr>
        </p:nvGraphicFramePr>
        <p:xfrm>
          <a:off x="5056908" y="1776350"/>
          <a:ext cx="4184074" cy="4518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237"/>
                <a:gridCol w="775854"/>
                <a:gridCol w="238298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Spark Streaming</a:t>
                      </a:r>
                      <a:r>
                        <a:rPr lang="zh-CN" sz="1050" kern="100">
                          <a:effectLst/>
                        </a:rPr>
                        <a:t>的长时间容错数数据抽象模块测试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Precondition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数数据抽象模块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为</a:t>
                      </a:r>
                      <a:r>
                        <a:rPr lang="zh-CN" sz="1050" kern="100" dirty="0">
                          <a:effectLst/>
                        </a:rPr>
                        <a:t>数数据抽象模块</a:t>
                      </a:r>
                      <a:r>
                        <a:rPr lang="zh-CN" sz="1100" kern="100" dirty="0">
                          <a:effectLst/>
                        </a:rPr>
                        <a:t>准备错误的数据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(Test Setup)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50" kern="100">
                          <a:effectLst/>
                        </a:rPr>
                        <a:t>数据抽象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50" kern="100">
                          <a:effectLst/>
                        </a:rPr>
                        <a:t>数据抽象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50" kern="100">
                          <a:effectLst/>
                        </a:rPr>
                        <a:t>数据导入导出模块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数据抽象模块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Evaluation Criterion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47139"/>
              </p:ext>
            </p:extLst>
          </p:nvPr>
        </p:nvGraphicFramePr>
        <p:xfrm>
          <a:off x="7727951" y="1763485"/>
          <a:ext cx="4103831" cy="452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430"/>
                <a:gridCol w="628717"/>
                <a:gridCol w="257168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Spark Streaming</a:t>
                      </a:r>
                      <a:r>
                        <a:rPr lang="zh-CN" sz="1050" kern="100" dirty="0">
                          <a:effectLst/>
                        </a:rPr>
                        <a:t>的作业调度模块测试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系统正常运行了一段时间，并且已经完成过一次完整的运行过程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准备错误数据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为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准备错误的数据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</a:t>
                      </a:r>
                      <a:r>
                        <a:rPr lang="zh-CN" sz="1050" kern="100">
                          <a:effectLst/>
                        </a:rPr>
                        <a:t>作业调度</a:t>
                      </a:r>
                      <a:r>
                        <a:rPr lang="zh-CN" sz="1100" kern="100">
                          <a:effectLst/>
                        </a:rPr>
                        <a:t>模块的前置模块的数据保存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将保存的数据修改为错误的数据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将错误的数据输入到</a:t>
                      </a:r>
                      <a:r>
                        <a:rPr lang="zh-CN" sz="1050" kern="100">
                          <a:effectLst/>
                        </a:rPr>
                        <a:t>作业调度</a:t>
                      </a:r>
                      <a:r>
                        <a:rPr lang="zh-CN" sz="110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接收到错误的数据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运行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的操作内容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检测</a:t>
                      </a: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的运行状态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作业调度模块</a:t>
                      </a:r>
                      <a:r>
                        <a:rPr lang="zh-CN" sz="1100" kern="100">
                          <a:effectLst/>
                        </a:rPr>
                        <a:t>继续正常运行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数据源产生模块</a:t>
            </a:r>
            <a:endParaRPr lang="en-US" altLang="zh-CN" dirty="0" smtClean="0"/>
          </a:p>
          <a:p>
            <a:pPr lvl="1"/>
            <a:r>
              <a:rPr lang="zh-CN" altLang="zh-CN" dirty="0"/>
              <a:t>测试人员对系统的数据产生模块进行基本功能测试，测试目标是确认数据产生模块可以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zh-CN" dirty="0" smtClean="0"/>
              <a:t>顺利</a:t>
            </a:r>
            <a:r>
              <a:rPr lang="zh-CN" altLang="zh-CN" dirty="0"/>
              <a:t>读取文本文件</a:t>
            </a:r>
            <a:endParaRPr lang="zh-CN" altLang="zh-CN" sz="2200" dirty="0"/>
          </a:p>
          <a:p>
            <a:pPr lvl="1"/>
            <a:r>
              <a:rPr lang="en-US" altLang="zh-CN" dirty="0" smtClean="0"/>
              <a:t>2.</a:t>
            </a:r>
            <a:r>
              <a:rPr lang="zh-CN" altLang="zh-CN" dirty="0" smtClean="0"/>
              <a:t>成功</a:t>
            </a:r>
            <a:r>
              <a:rPr lang="zh-CN" altLang="zh-CN" dirty="0"/>
              <a:t>发送至</a:t>
            </a:r>
            <a:r>
              <a:rPr lang="en-US" altLang="zh-CN" dirty="0"/>
              <a:t>Kafka</a:t>
            </a:r>
            <a:r>
              <a:rPr lang="zh-CN" altLang="zh-CN" dirty="0"/>
              <a:t>的</a:t>
            </a:r>
            <a:r>
              <a:rPr lang="en-US" altLang="zh-CN" dirty="0" err="1"/>
              <a:t>weibo</a:t>
            </a:r>
            <a:r>
              <a:rPr lang="en-US" altLang="zh-CN" dirty="0"/>
              <a:t> topic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4810"/>
              </p:ext>
            </p:extLst>
          </p:nvPr>
        </p:nvGraphicFramePr>
        <p:xfrm>
          <a:off x="5981968" y="2629725"/>
          <a:ext cx="4827607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001"/>
                <a:gridCol w="1084552"/>
                <a:gridCol w="275705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读取本地微博文本文件，将每一行数据发送至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准备待发送微博文本文件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运行正常，数据准备完毕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数据发送程序，设置发送数据批数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数据消费程序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等待数据处理完毕，下载查看数据接收程序接收到的数据条数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数据产生模块功能运行正常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Spark</a:t>
            </a:r>
            <a:r>
              <a:rPr lang="zh-CN" altLang="en-US" dirty="0"/>
              <a:t>分类模块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1"/>
            <a:r>
              <a:rPr lang="zh-CN" altLang="zh-CN" dirty="0"/>
              <a:t>测试人员对系统的文本分类模块进行基本功能测试，测试目标是确认文本分类模块可以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zh-CN" dirty="0" smtClean="0"/>
              <a:t>顺利</a:t>
            </a:r>
            <a:r>
              <a:rPr lang="zh-CN" altLang="zh-CN" dirty="0"/>
              <a:t>读取</a:t>
            </a:r>
            <a:r>
              <a:rPr lang="en-US" altLang="zh-CN" dirty="0"/>
              <a:t>Kafka</a:t>
            </a:r>
            <a:r>
              <a:rPr lang="zh-CN" altLang="zh-CN" dirty="0"/>
              <a:t>数据流。</a:t>
            </a:r>
            <a:endParaRPr lang="zh-CN" altLang="zh-CN" sz="2200" dirty="0"/>
          </a:p>
          <a:p>
            <a:pPr lvl="1"/>
            <a:r>
              <a:rPr lang="en-US" altLang="zh-CN" dirty="0" smtClean="0"/>
              <a:t>2.</a:t>
            </a:r>
            <a:r>
              <a:rPr lang="zh-CN" altLang="zh-CN" dirty="0" smtClean="0"/>
              <a:t>成功</a:t>
            </a:r>
            <a:r>
              <a:rPr lang="zh-CN" altLang="zh-CN" dirty="0"/>
              <a:t>构建</a:t>
            </a:r>
            <a:r>
              <a:rPr lang="en-US" altLang="zh-CN" dirty="0" err="1"/>
              <a:t>DStream</a:t>
            </a:r>
            <a:r>
              <a:rPr lang="zh-CN" altLang="zh-CN" dirty="0"/>
              <a:t>数据流。</a:t>
            </a:r>
            <a:endParaRPr lang="zh-CN" altLang="zh-CN" sz="2200" dirty="0"/>
          </a:p>
          <a:p>
            <a:pPr lvl="1"/>
            <a:r>
              <a:rPr lang="en-US" altLang="zh-CN" dirty="0" smtClean="0"/>
              <a:t>3.</a:t>
            </a:r>
            <a:r>
              <a:rPr lang="zh-CN" altLang="zh-CN" dirty="0" smtClean="0"/>
              <a:t>完成</a:t>
            </a:r>
            <a:r>
              <a:rPr lang="zh-CN" altLang="zh-CN" dirty="0"/>
              <a:t>打标签流程</a:t>
            </a:r>
            <a:endParaRPr lang="zh-CN" altLang="zh-CN" sz="2200" dirty="0"/>
          </a:p>
          <a:p>
            <a:pPr lvl="1"/>
            <a:r>
              <a:rPr lang="en-US" altLang="zh-CN" dirty="0" smtClean="0"/>
              <a:t>4.</a:t>
            </a:r>
            <a:r>
              <a:rPr lang="zh-CN" altLang="zh-CN" dirty="0" smtClean="0"/>
              <a:t>完成</a:t>
            </a:r>
            <a:r>
              <a:rPr lang="zh-CN" altLang="zh-CN" dirty="0"/>
              <a:t>写入</a:t>
            </a:r>
            <a:r>
              <a:rPr lang="en-US" altLang="zh-CN" dirty="0"/>
              <a:t>Kafka </a:t>
            </a:r>
            <a:r>
              <a:rPr lang="en-US" altLang="zh-CN" dirty="0" err="1"/>
              <a:t>weiboLabel</a:t>
            </a:r>
            <a:r>
              <a:rPr lang="en-US" altLang="zh-CN" dirty="0"/>
              <a:t> topic 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81968" y="2629725"/>
          <a:ext cx="4827607" cy="3855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001"/>
                <a:gridCol w="1084552"/>
                <a:gridCol w="275705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Test Case Specification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Brief 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读取本地微博文本文件，将每一行数据发送至</a:t>
                      </a:r>
                      <a:r>
                        <a:rPr lang="en-US" sz="1100" kern="100">
                          <a:effectLst/>
                        </a:rPr>
                        <a:t>Kafka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正常运行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Dependency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Test Setup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检查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是否处于运行状态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Setup)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准备待发送微博文本文件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运行正常，数据准备完毕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35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Basic Flow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(Test Sequence)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Steps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数据发送程序，设置发送数据批数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启动</a:t>
                      </a:r>
                      <a:r>
                        <a:rPr lang="en-US" sz="1100" kern="100" dirty="0">
                          <a:effectLst/>
                        </a:rPr>
                        <a:t>Kafka</a:t>
                      </a:r>
                      <a:r>
                        <a:rPr lang="zh-CN" sz="1100" kern="100" dirty="0">
                          <a:effectLst/>
                        </a:rPr>
                        <a:t>数据消费程序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等待数据处理完毕，下载查看数据接收程序接收到的数据条数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Postcondition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Kafka</a:t>
                      </a:r>
                      <a:r>
                        <a:rPr lang="zh-CN" sz="1100" kern="100">
                          <a:effectLst/>
                        </a:rPr>
                        <a:t>数据产生模块功能运行正常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6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Evaluation Criterion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40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数据接收</a:t>
            </a:r>
            <a:r>
              <a:rPr lang="zh-CN" altLang="en-US" dirty="0" smtClean="0"/>
              <a:t>模块测试</a:t>
            </a:r>
            <a:endParaRPr lang="en-US" altLang="zh-CN" dirty="0" smtClean="0"/>
          </a:p>
          <a:p>
            <a:pPr lvl="1"/>
            <a:r>
              <a:rPr lang="zh-CN" altLang="en-US" dirty="0"/>
              <a:t>上两个模块的测试已经覆盖了数据接收模块的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不再</a:t>
            </a:r>
            <a:r>
              <a:rPr lang="zh-CN" altLang="en-US" dirty="0"/>
              <a:t>需要对数据接收模块进行单独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/>
              <a:t>分类速度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修改测试需求说明书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应用功能测试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09311"/>
              </p:ext>
            </p:extLst>
          </p:nvPr>
        </p:nvGraphicFramePr>
        <p:xfrm>
          <a:off x="5623375" y="2698731"/>
          <a:ext cx="5036093" cy="394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243"/>
                <a:gridCol w="997527"/>
                <a:gridCol w="3053323"/>
              </a:tblGrid>
              <a:tr h="14946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Test Case Specification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Spark</a:t>
                      </a:r>
                      <a:r>
                        <a:rPr lang="zh-CN" sz="900" kern="100">
                          <a:effectLst/>
                        </a:rPr>
                        <a:t>分类模块性能测试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8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Brief 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分类程序，检查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中一段时间后分类结果的数量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Precondition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正常运行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Tester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测试员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Dependency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None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Test Setup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是否处于运行状态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Description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和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是否处于运行状态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Setup)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Steps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准备待发送微博文本文件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5978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启动数据产生模块，以最大速率发送数据（根据实际情况可以在多态机器上启动多个数据产生模块，以确保数据产生速度高于分类速度）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文本分类模块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298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数据流经过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，完成分类打标签工作，写入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Basic Flow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(Test Sequence)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Steps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启动</a:t>
                      </a:r>
                      <a:r>
                        <a:rPr lang="en-US" sz="1000" kern="100">
                          <a:effectLst/>
                        </a:rPr>
                        <a:t>Kafka</a:t>
                      </a:r>
                      <a:r>
                        <a:rPr lang="zh-CN" sz="1000" kern="100">
                          <a:effectLst/>
                        </a:rPr>
                        <a:t>数据接收模块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4484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查看</a:t>
                      </a:r>
                      <a:r>
                        <a:rPr lang="en-US" sz="1000" kern="100">
                          <a:effectLst/>
                        </a:rPr>
                        <a:t>Spark</a:t>
                      </a:r>
                      <a:r>
                        <a:rPr lang="zh-CN" sz="1000" kern="100">
                          <a:effectLst/>
                        </a:rPr>
                        <a:t>文本分类程序产生的日志，根据两次写日志时间间隔和两次已分类总数进行数据分类速度计算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1494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Postcondition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成功测试出分类模块速度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</a:tr>
              <a:tr h="298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Evaluation Criterion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实际结果与预期结果一致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46" marR="611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组的评审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测试需求说明书评审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88972"/>
              </p:ext>
            </p:extLst>
          </p:nvPr>
        </p:nvGraphicFramePr>
        <p:xfrm>
          <a:off x="579068" y="2116999"/>
          <a:ext cx="4908764" cy="357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304"/>
                <a:gridCol w="280543"/>
                <a:gridCol w="546771"/>
                <a:gridCol w="979876"/>
                <a:gridCol w="723900"/>
                <a:gridCol w="723900"/>
                <a:gridCol w="540385"/>
                <a:gridCol w="680085"/>
              </a:tblGrid>
              <a:tr h="30623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</a:t>
                      </a:r>
                      <a:r>
                        <a:rPr lang="en-US" sz="1050" kern="100">
                          <a:effectLst/>
                        </a:rPr>
                        <a:t>Node.js</a:t>
                      </a:r>
                      <a:r>
                        <a:rPr lang="zh-CN" sz="1050" kern="100">
                          <a:effectLst/>
                        </a:rPr>
                        <a:t>的分析与应用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组间互评审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7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1.4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参照表没有编号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蒲彦均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所有的测试用例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Tester</a:t>
                      </a:r>
                      <a:r>
                        <a:rPr lang="zh-CN" sz="1050" kern="100">
                          <a:effectLst/>
                        </a:rPr>
                        <a:t>没有给出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蒲彦均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可考虑对篇章中出现的术语进行统一的解释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姜鑫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增加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3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2.8.1</a:t>
                      </a:r>
                      <a:r>
                        <a:rPr lang="zh-CN" sz="1050" kern="100">
                          <a:effectLst/>
                        </a:rPr>
                        <a:t>等处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正文中有中英文逗号混用情况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规范性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姜鑫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修改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46544"/>
              </p:ext>
            </p:extLst>
          </p:nvPr>
        </p:nvGraphicFramePr>
        <p:xfrm>
          <a:off x="5747656" y="2111826"/>
          <a:ext cx="5769430" cy="353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400"/>
                <a:gridCol w="207607"/>
                <a:gridCol w="652337"/>
                <a:gridCol w="1273629"/>
                <a:gridCol w="719175"/>
                <a:gridCol w="850823"/>
                <a:gridCol w="635132"/>
                <a:gridCol w="799327"/>
              </a:tblGrid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基于</a:t>
                      </a:r>
                      <a:r>
                        <a:rPr lang="en-US" sz="1050" kern="100" dirty="0">
                          <a:effectLst/>
                        </a:rPr>
                        <a:t>Lire</a:t>
                      </a:r>
                      <a:r>
                        <a:rPr lang="zh-CN" sz="1050" kern="100" dirty="0">
                          <a:effectLst/>
                        </a:rPr>
                        <a:t>的分析与改进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23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2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2017</a:t>
                      </a:r>
                      <a:r>
                        <a:rPr lang="zh-CN" sz="1050" kern="100">
                          <a:effectLst/>
                        </a:rPr>
                        <a:t>年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月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组间互评审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38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760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  <a:r>
                        <a:rPr lang="en-US" sz="1050" kern="100">
                          <a:effectLst/>
                        </a:rPr>
                        <a:t>3.2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  <a:r>
                        <a:rPr lang="en-US" sz="1050" kern="100">
                          <a:effectLst/>
                        </a:rPr>
                        <a:t>4.2</a:t>
                      </a:r>
                      <a:r>
                        <a:rPr lang="zh-CN" sz="1050" kern="100">
                          <a:effectLst/>
                        </a:rPr>
                        <a:t>节，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建议每个用例之间隔开一行，用例的标题可以适当换一种字体，比如黑体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邹嘉欣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396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缺少可修改性、高效性对应测试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完整性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陈少杰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497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2.1</a:t>
                      </a:r>
                      <a:r>
                        <a:rPr lang="zh-CN" sz="1050" kern="100">
                          <a:effectLst/>
                        </a:rPr>
                        <a:t>节、</a:t>
                      </a:r>
                      <a:r>
                        <a:rPr lang="en-US" sz="1050" kern="100">
                          <a:effectLst/>
                        </a:rPr>
                        <a:t>3.1</a:t>
                      </a:r>
                      <a:r>
                        <a:rPr lang="zh-CN" sz="1050" kern="100">
                          <a:effectLst/>
                        </a:rPr>
                        <a:t>节、</a:t>
                      </a:r>
                      <a:r>
                        <a:rPr lang="en-US" sz="1050" kern="100">
                          <a:effectLst/>
                        </a:rPr>
                        <a:t>4.1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测试用例对应关系表缺少编号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规范性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邹嘉欣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  <a:tr h="546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各用例前提和约束部分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Lire</a:t>
                      </a:r>
                      <a:r>
                        <a:rPr lang="zh-CN" sz="1050" kern="100">
                          <a:effectLst/>
                        </a:rPr>
                        <a:t>库建议改为</a:t>
                      </a:r>
                      <a:r>
                        <a:rPr lang="en-US" sz="1050" kern="100">
                          <a:effectLst/>
                        </a:rPr>
                        <a:t>Lire</a:t>
                      </a:r>
                      <a:r>
                        <a:rPr lang="zh-CN" sz="1050" kern="100">
                          <a:effectLst/>
                        </a:rPr>
                        <a:t>环境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准确性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陈少杰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轻微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042" marR="470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7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zh-CN" altLang="en-US" dirty="0"/>
              <a:t>本</a:t>
            </a:r>
            <a:r>
              <a:rPr lang="zh-CN" altLang="en-US" dirty="0" smtClean="0"/>
              <a:t>组的评审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测试需求说明书评审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767"/>
              </p:ext>
            </p:extLst>
          </p:nvPr>
        </p:nvGraphicFramePr>
        <p:xfrm>
          <a:off x="403029" y="2165902"/>
          <a:ext cx="5660314" cy="408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657"/>
                <a:gridCol w="1064150"/>
                <a:gridCol w="960593"/>
                <a:gridCol w="654241"/>
                <a:gridCol w="967743"/>
                <a:gridCol w="635129"/>
                <a:gridCol w="703801"/>
              </a:tblGrid>
              <a:tr h="2942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Spark Streaming</a:t>
                      </a:r>
                      <a:r>
                        <a:rPr lang="zh-CN" sz="1050" kern="0" dirty="0">
                          <a:effectLst/>
                        </a:rPr>
                        <a:t>的分析与</a:t>
                      </a:r>
                      <a:r>
                        <a:rPr lang="zh-CN" sz="1050" kern="0" dirty="0" smtClean="0">
                          <a:effectLst/>
                        </a:rPr>
                        <a:t>应用</a:t>
                      </a:r>
                      <a:endParaRPr lang="zh-CN" sz="1050" kern="100" dirty="0">
                        <a:effectLst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F</a:t>
                      </a:r>
                      <a:r>
                        <a:rPr lang="zh-CN" sz="1050" kern="0" dirty="0">
                          <a:effectLst/>
                        </a:rPr>
                        <a:t>组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en-US" sz="1050" kern="0" dirty="0" err="1">
                          <a:effectLst/>
                        </a:rPr>
                        <a:t>SparkStreaming</a:t>
                      </a:r>
                      <a:r>
                        <a:rPr lang="en-US" sz="1050" kern="0" dirty="0">
                          <a:effectLst/>
                        </a:rPr>
                        <a:t>-</a:t>
                      </a:r>
                      <a:r>
                        <a:rPr lang="zh-CN" sz="1050" kern="0" dirty="0">
                          <a:effectLst/>
                        </a:rPr>
                        <a:t>测试需求规格说明书</a:t>
                      </a:r>
                      <a:r>
                        <a:rPr lang="en-US" sz="1050" kern="0" dirty="0">
                          <a:effectLst/>
                        </a:rPr>
                        <a:t>_v1.1.1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版本号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1.1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陈伟民、付强、李恬霖、曹进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提交检查单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1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60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1.3 </a:t>
                      </a:r>
                      <a:r>
                        <a:rPr lang="zh-CN" sz="1050" kern="0">
                          <a:effectLst/>
                        </a:rPr>
                        <a:t>文档概述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主要按照功能需求、非功能需求两个方面进行测试，没有提到应用功能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13 </a:t>
                      </a:r>
                      <a:r>
                        <a:rPr lang="zh-CN" sz="1050" kern="0" dirty="0">
                          <a:effectLst/>
                        </a:rPr>
                        <a:t>准确性（测试项和测试用例）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组陈伟民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60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2.2 Spark Streaming</a:t>
                      </a:r>
                      <a:r>
                        <a:rPr lang="zh-CN" sz="1050" kern="0" dirty="0">
                          <a:effectLst/>
                        </a:rPr>
                        <a:t>的数据流构建测试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提到分别测试正常启动和异常启动两种情况，但用例图仿佛只写了正常情况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 </a:t>
                      </a:r>
                      <a:r>
                        <a:rPr lang="zh-CN" sz="1050" kern="0">
                          <a:effectLst/>
                        </a:rPr>
                        <a:t>准确性（测试项和测试用例）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组陈伟民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482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所有测试用例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测试用例中虽然有</a:t>
                      </a:r>
                      <a:r>
                        <a:rPr lang="en-US" sz="1050" kern="0">
                          <a:effectLst/>
                        </a:rPr>
                        <a:t>PostCondition</a:t>
                      </a:r>
                      <a:r>
                        <a:rPr lang="zh-CN" sz="1050" kern="0">
                          <a:effectLst/>
                        </a:rPr>
                        <a:t>，建议加上测试结果的评价准则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 </a:t>
                      </a:r>
                      <a:r>
                        <a:rPr lang="zh-CN" sz="1050" kern="0">
                          <a:effectLst/>
                        </a:rPr>
                        <a:t>完整性（测试是否无缺漏）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361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4.1.1</a:t>
                      </a:r>
                      <a:r>
                        <a:rPr lang="zh-CN" sz="1050" kern="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测试用例描述的文档格式不规范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 </a:t>
                      </a:r>
                      <a:r>
                        <a:rPr lang="zh-CN" sz="1050" kern="0">
                          <a:effectLst/>
                        </a:rPr>
                        <a:t>规范性（字体）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组曹进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361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4.1.1</a:t>
                      </a:r>
                      <a:r>
                        <a:rPr lang="zh-CN" sz="1050" kern="0">
                          <a:effectLst/>
                        </a:rPr>
                        <a:t>数据源产生模块功能测试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看起来功能在</a:t>
                      </a:r>
                      <a:r>
                        <a:rPr lang="en-US" sz="1050" kern="0">
                          <a:effectLst/>
                        </a:rPr>
                        <a:t>2.1 Kafka</a:t>
                      </a:r>
                      <a:r>
                        <a:rPr lang="zh-CN" sz="1050" kern="0">
                          <a:effectLst/>
                        </a:rPr>
                        <a:t>的发送与接收测试涵盖了啊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 </a:t>
                      </a:r>
                      <a:r>
                        <a:rPr lang="zh-CN" sz="1050" kern="0">
                          <a:effectLst/>
                        </a:rPr>
                        <a:t>准确性（测试项和测试用例）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组李恬霖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  <a:tr h="241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版本变更记录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第二行最后一列有错别字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 </a:t>
                      </a:r>
                      <a:r>
                        <a:rPr lang="zh-CN" sz="1050" kern="0">
                          <a:effectLst/>
                        </a:rPr>
                        <a:t>规范性（字体）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</a:t>
                      </a:r>
                      <a:r>
                        <a:rPr lang="zh-CN" sz="1050" kern="0">
                          <a:effectLst/>
                        </a:rPr>
                        <a:t>组付强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初级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14" marR="49314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41750"/>
              </p:ext>
            </p:extLst>
          </p:nvPr>
        </p:nvGraphicFramePr>
        <p:xfrm>
          <a:off x="6208553" y="2242457"/>
          <a:ext cx="5373846" cy="386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448"/>
                <a:gridCol w="723905"/>
                <a:gridCol w="1234250"/>
                <a:gridCol w="703031"/>
                <a:gridCol w="701430"/>
                <a:gridCol w="556690"/>
                <a:gridCol w="590092"/>
              </a:tblGrid>
              <a:tr h="305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项目名称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Spark Streaming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测试需求规格说明书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版本号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1.1.1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提交日期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2017/5/23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2017/5/24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评审方式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问题位置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问题描述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问题类别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报告人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严重性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提到分别测试正常和异常两种情况，但是并未写明异常的测试用例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王文茹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3.5.2</a:t>
                      </a:r>
                      <a:r>
                        <a:rPr lang="zh-CN" sz="1050" kern="0">
                          <a:effectLst/>
                        </a:rPr>
                        <a:t>批处理时间测试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没有说明这个测试用例和性能调优的关系，没有找到可以调试的点在哪里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王文茹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中等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目录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第一章目录前面有空格，别的章节没有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文档版式错误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初等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1.1</a:t>
                      </a:r>
                      <a:r>
                        <a:rPr lang="zh-CN" sz="1050" kern="0">
                          <a:effectLst/>
                        </a:rPr>
                        <a:t>目的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第一句话过长，意思有些难懂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文档内容存在疑问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蒋波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242" marR="662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1526125" y="1647701"/>
            <a:ext cx="8915400" cy="499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软件测试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25" y="602339"/>
            <a:ext cx="8911687" cy="686134"/>
          </a:xfrm>
        </p:spPr>
        <p:txBody>
          <a:bodyPr/>
          <a:lstStyle/>
          <a:p>
            <a:r>
              <a:rPr lang="zh-CN" altLang="en-US" dirty="0" smtClean="0"/>
              <a:t>软件测试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0962" y="1763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701</TotalTime>
  <Words>1836</Words>
  <Application>Microsoft Office PowerPoint</Application>
  <PresentationFormat>宽屏</PresentationFormat>
  <Paragraphs>510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华文新魏</vt:lpstr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 Spark Streaming的分析与应用</vt:lpstr>
      <vt:lpstr>目录</vt:lpstr>
      <vt:lpstr>修改测试需求说明书——长时间容错</vt:lpstr>
      <vt:lpstr>修改测试需求说明书——应用功能测试</vt:lpstr>
      <vt:lpstr>修改测试需求说明书——应用功能测试</vt:lpstr>
      <vt:lpstr>修改测试需求说明书——应用功能测试</vt:lpstr>
      <vt:lpstr>测试需求说明书评审</vt:lpstr>
      <vt:lpstr>测试需求说明书评审</vt:lpstr>
      <vt:lpstr>软件测试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Alvin</cp:lastModifiedBy>
  <cp:revision>135</cp:revision>
  <dcterms:created xsi:type="dcterms:W3CDTF">2017-03-16T10:16:58Z</dcterms:created>
  <dcterms:modified xsi:type="dcterms:W3CDTF">2017-05-26T03:49:57Z</dcterms:modified>
</cp:coreProperties>
</file>