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6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dirty="0" smtClean="0"/>
            <a:t>测试用例与需求用例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2242B077-817F-4A28-ADB3-143AB6A46AE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dirty="0" smtClean="0"/>
            <a:t>功能需求模块</a:t>
          </a:r>
          <a:endParaRPr lang="zh-CN" altLang="en-US" dirty="0"/>
        </a:p>
      </dgm:t>
    </dgm:pt>
    <dgm:pt modelId="{8E90E53C-B17C-461E-985C-C14BB727056F}" type="par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494E3AE5-716D-4CF2-8C32-227F4F637950}" type="sib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C2FBCBB7-413B-4EAE-B9E3-1E6C4FF4830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非</a:t>
          </a:r>
          <a:r>
            <a:rPr lang="zh-CN" dirty="0" smtClean="0"/>
            <a:t>功能需求模块</a:t>
          </a:r>
          <a:endParaRPr lang="zh-CN" altLang="en-US" dirty="0"/>
        </a:p>
      </dgm:t>
    </dgm:pt>
    <dgm:pt modelId="{49F51E24-2D61-455D-B9A6-D6B0977C6731}" type="par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17A36C94-7FC5-4507-82C9-216C3504AECA}" type="sib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3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8E464F88-9BAE-453D-B4DD-3DEB8875443B}" type="pres">
      <dgm:prSet presAssocID="{2242B077-817F-4A28-ADB3-143AB6A46AED}" presName="parentLin" presStyleCnt="0"/>
      <dgm:spPr/>
    </dgm:pt>
    <dgm:pt modelId="{E08F2C43-BDC1-4162-91BE-47DA2182B657}" type="pres">
      <dgm:prSet presAssocID="{2242B077-817F-4A28-ADB3-143AB6A46AE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34B24BD-D1EF-40AE-AE5B-74B0F0114FA4}" type="pres">
      <dgm:prSet presAssocID="{2242B077-817F-4A28-ADB3-143AB6A46A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7522-F1BB-4C32-AC53-2EE5133FEB2D}" type="pres">
      <dgm:prSet presAssocID="{2242B077-817F-4A28-ADB3-143AB6A46AED}" presName="negativeSpace" presStyleCnt="0"/>
      <dgm:spPr/>
    </dgm:pt>
    <dgm:pt modelId="{36361881-77C6-4CB9-BE8D-DD3DBAED1EF0}" type="pres">
      <dgm:prSet presAssocID="{2242B077-817F-4A28-ADB3-143AB6A46AED}" presName="childText" presStyleLbl="conFgAcc1" presStyleIdx="1" presStyleCnt="3">
        <dgm:presLayoutVars>
          <dgm:bulletEnabled val="1"/>
        </dgm:presLayoutVars>
      </dgm:prSet>
      <dgm:spPr/>
    </dgm:pt>
    <dgm:pt modelId="{EE442DFE-B597-43F0-AC44-361A81DA59A8}" type="pres">
      <dgm:prSet presAssocID="{494E3AE5-716D-4CF2-8C32-227F4F637950}" presName="spaceBetweenRectangles" presStyleCnt="0"/>
      <dgm:spPr/>
    </dgm:pt>
    <dgm:pt modelId="{D004CE22-EFDE-4A3C-A325-E7D6F603CEF7}" type="pres">
      <dgm:prSet presAssocID="{C2FBCBB7-413B-4EAE-B9E3-1E6C4FF48302}" presName="parentLin" presStyleCnt="0"/>
      <dgm:spPr/>
    </dgm:pt>
    <dgm:pt modelId="{D26E4421-CCE5-4E9C-A9D7-FA82564B1A34}" type="pres">
      <dgm:prSet presAssocID="{C2FBCBB7-413B-4EAE-B9E3-1E6C4FF4830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0428834-4D59-4B9C-94C2-60BF93086D8D}" type="pres">
      <dgm:prSet presAssocID="{C2FBCBB7-413B-4EAE-B9E3-1E6C4FF483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D455-205E-4233-9726-3CE70A5222F8}" type="pres">
      <dgm:prSet presAssocID="{C2FBCBB7-413B-4EAE-B9E3-1E6C4FF48302}" presName="negativeSpace" presStyleCnt="0"/>
      <dgm:spPr/>
    </dgm:pt>
    <dgm:pt modelId="{1B2BB12D-74E5-4854-88C3-E7DE7D6340E7}" type="pres">
      <dgm:prSet presAssocID="{C2FBCBB7-413B-4EAE-B9E3-1E6C4FF483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A055590-4D1F-4A3D-B629-B3A8B3052C92}" srcId="{F9467B4E-0D0F-4F7A-B70F-C5813BA76CBC}" destId="{2242B077-817F-4A28-ADB3-143AB6A46AED}" srcOrd="1" destOrd="0" parTransId="{8E90E53C-B17C-461E-985C-C14BB727056F}" sibTransId="{494E3AE5-716D-4CF2-8C32-227F4F637950}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4F96A529-4F92-4A1F-A69C-E82AD1654F80}" srcId="{F9467B4E-0D0F-4F7A-B70F-C5813BA76CBC}" destId="{C2FBCBB7-413B-4EAE-B9E3-1E6C4FF48302}" srcOrd="2" destOrd="0" parTransId="{49F51E24-2D61-455D-B9A6-D6B0977C6731}" sibTransId="{17A36C94-7FC5-4507-82C9-216C3504AECA}"/>
    <dgm:cxn modelId="{C953CD4E-2DEA-4BDE-80CA-785A42FDF949}" type="presOf" srcId="{C2FBCBB7-413B-4EAE-B9E3-1E6C4FF48302}" destId="{D26E4421-CCE5-4E9C-A9D7-FA82564B1A34}" srcOrd="0" destOrd="0" presId="urn:microsoft.com/office/officeart/2005/8/layout/list1"/>
    <dgm:cxn modelId="{61098B8E-B030-4EF4-A23D-F318894986FB}" type="presOf" srcId="{2242B077-817F-4A28-ADB3-143AB6A46AED}" destId="{E34B24BD-D1EF-40AE-AE5B-74B0F0114FA4}" srcOrd="1" destOrd="0" presId="urn:microsoft.com/office/officeart/2005/8/layout/list1"/>
    <dgm:cxn modelId="{27758A15-BA3A-4AEF-9EF8-A067EB1E6F41}" type="presOf" srcId="{2242B077-817F-4A28-ADB3-143AB6A46AED}" destId="{E08F2C43-BDC1-4162-91BE-47DA2182B657}" srcOrd="0" destOrd="0" presId="urn:microsoft.com/office/officeart/2005/8/layout/list1"/>
    <dgm:cxn modelId="{622F584A-ADD0-4A64-BA4C-2080367C8DBB}" type="presOf" srcId="{C2FBCBB7-413B-4EAE-B9E3-1E6C4FF48302}" destId="{40428834-4D59-4B9C-94C2-60BF93086D8D}" srcOrd="1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1B78E6FD-FF54-40EF-B0C8-EC69DF152055}" type="presParOf" srcId="{75793770-F05D-4D49-A45A-2DC757F4A001}" destId="{8E464F88-9BAE-453D-B4DD-3DEB8875443B}" srcOrd="4" destOrd="0" presId="urn:microsoft.com/office/officeart/2005/8/layout/list1"/>
    <dgm:cxn modelId="{CC73B8E3-37D0-4E54-9AAF-E96D541282DE}" type="presParOf" srcId="{8E464F88-9BAE-453D-B4DD-3DEB8875443B}" destId="{E08F2C43-BDC1-4162-91BE-47DA2182B657}" srcOrd="0" destOrd="0" presId="urn:microsoft.com/office/officeart/2005/8/layout/list1"/>
    <dgm:cxn modelId="{4384C029-954B-4CC2-8F19-CE632E9376A8}" type="presParOf" srcId="{8E464F88-9BAE-453D-B4DD-3DEB8875443B}" destId="{E34B24BD-D1EF-40AE-AE5B-74B0F0114FA4}" srcOrd="1" destOrd="0" presId="urn:microsoft.com/office/officeart/2005/8/layout/list1"/>
    <dgm:cxn modelId="{7254F87D-CC7F-49C3-8519-F055AD80BFE1}" type="presParOf" srcId="{75793770-F05D-4D49-A45A-2DC757F4A001}" destId="{0B977522-F1BB-4C32-AC53-2EE5133FEB2D}" srcOrd="5" destOrd="0" presId="urn:microsoft.com/office/officeart/2005/8/layout/list1"/>
    <dgm:cxn modelId="{75677C20-B07D-4D92-8F4C-FCD42C409903}" type="presParOf" srcId="{75793770-F05D-4D49-A45A-2DC757F4A001}" destId="{36361881-77C6-4CB9-BE8D-DD3DBAED1EF0}" srcOrd="6" destOrd="0" presId="urn:microsoft.com/office/officeart/2005/8/layout/list1"/>
    <dgm:cxn modelId="{16F5D9BA-4C76-4B22-A3FE-B34FD8DA831B}" type="presParOf" srcId="{75793770-F05D-4D49-A45A-2DC757F4A001}" destId="{EE442DFE-B597-43F0-AC44-361A81DA59A8}" srcOrd="7" destOrd="0" presId="urn:microsoft.com/office/officeart/2005/8/layout/list1"/>
    <dgm:cxn modelId="{669B8D42-B611-4D19-A0D3-39B1604E943B}" type="presParOf" srcId="{75793770-F05D-4D49-A45A-2DC757F4A001}" destId="{D004CE22-EFDE-4A3C-A325-E7D6F603CEF7}" srcOrd="8" destOrd="0" presId="urn:microsoft.com/office/officeart/2005/8/layout/list1"/>
    <dgm:cxn modelId="{6F30904B-A2F5-4CB8-9D59-54594500DCBF}" type="presParOf" srcId="{D004CE22-EFDE-4A3C-A325-E7D6F603CEF7}" destId="{D26E4421-CCE5-4E9C-A9D7-FA82564B1A34}" srcOrd="0" destOrd="0" presId="urn:microsoft.com/office/officeart/2005/8/layout/list1"/>
    <dgm:cxn modelId="{21307A8A-92D2-4878-AF7A-A43039B1CB2B}" type="presParOf" srcId="{D004CE22-EFDE-4A3C-A325-E7D6F603CEF7}" destId="{40428834-4D59-4B9C-94C2-60BF93086D8D}" srcOrd="1" destOrd="0" presId="urn:microsoft.com/office/officeart/2005/8/layout/list1"/>
    <dgm:cxn modelId="{8BBFA649-F58F-463F-8B48-210BB67D2364}" type="presParOf" srcId="{75793770-F05D-4D49-A45A-2DC757F4A001}" destId="{8832D455-205E-4233-9726-3CE70A5222F8}" srcOrd="9" destOrd="0" presId="urn:microsoft.com/office/officeart/2005/8/layout/list1"/>
    <dgm:cxn modelId="{03D6790E-9203-4943-A325-1A535388CD9F}" type="presParOf" srcId="{75793770-F05D-4D49-A45A-2DC757F4A001}" destId="{1B2BB12D-74E5-4854-88C3-E7DE7D6340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496136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9056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1.</a:t>
          </a:r>
          <a:r>
            <a:rPr lang="zh-CN" sz="3300" kern="1200" dirty="0" smtClean="0"/>
            <a:t>测试用例与需求用例</a:t>
          </a:r>
          <a:endParaRPr lang="zh-CN" altLang="en-US" sz="3300" kern="1200" dirty="0"/>
        </a:p>
      </dsp:txBody>
      <dsp:txXfrm>
        <a:off x="491967" y="56611"/>
        <a:ext cx="6126663" cy="879050"/>
      </dsp:txXfrm>
    </dsp:sp>
    <dsp:sp modelId="{36361881-77C6-4CB9-BE8D-DD3DBAED1EF0}">
      <dsp:nvSpPr>
        <dsp:cNvPr id="0" name=""/>
        <dsp:cNvSpPr/>
      </dsp:nvSpPr>
      <dsp:spPr>
        <a:xfrm>
          <a:off x="0" y="1993017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24BD-D1EF-40AE-AE5B-74B0F0114FA4}">
      <dsp:nvSpPr>
        <dsp:cNvPr id="0" name=""/>
        <dsp:cNvSpPr/>
      </dsp:nvSpPr>
      <dsp:spPr>
        <a:xfrm>
          <a:off x="444412" y="1505936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2.</a:t>
          </a:r>
          <a:r>
            <a:rPr lang="zh-CN" sz="3300" kern="1200" dirty="0" smtClean="0"/>
            <a:t>功能需求模块</a:t>
          </a:r>
          <a:endParaRPr lang="zh-CN" altLang="en-US" sz="3300" kern="1200" dirty="0"/>
        </a:p>
      </dsp:txBody>
      <dsp:txXfrm>
        <a:off x="491967" y="1553491"/>
        <a:ext cx="6126663" cy="879050"/>
      </dsp:txXfrm>
    </dsp:sp>
    <dsp:sp modelId="{1B2BB12D-74E5-4854-88C3-E7DE7D6340E7}">
      <dsp:nvSpPr>
        <dsp:cNvPr id="0" name=""/>
        <dsp:cNvSpPr/>
      </dsp:nvSpPr>
      <dsp:spPr>
        <a:xfrm>
          <a:off x="0" y="3489897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28834-4D59-4B9C-94C2-60BF93086D8D}">
      <dsp:nvSpPr>
        <dsp:cNvPr id="0" name=""/>
        <dsp:cNvSpPr/>
      </dsp:nvSpPr>
      <dsp:spPr>
        <a:xfrm>
          <a:off x="444412" y="3002817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3.</a:t>
          </a:r>
          <a:r>
            <a:rPr lang="zh-CN" altLang="en-US" sz="3300" kern="1200" dirty="0" smtClean="0"/>
            <a:t>非</a:t>
          </a:r>
          <a:r>
            <a:rPr lang="zh-CN" sz="3300" kern="1200" dirty="0" smtClean="0"/>
            <a:t>功能需求模块</a:t>
          </a:r>
          <a:endParaRPr lang="zh-CN" altLang="en-US" sz="3300" kern="1200" dirty="0"/>
        </a:p>
      </dsp:txBody>
      <dsp:txXfrm>
        <a:off x="491967" y="3050372"/>
        <a:ext cx="6126663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非功能需求</a:t>
            </a:r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687957"/>
              </p:ext>
            </p:extLst>
          </p:nvPr>
        </p:nvGraphicFramePr>
        <p:xfrm>
          <a:off x="2059524" y="1917700"/>
          <a:ext cx="5998625" cy="4743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3659">
                  <a:extLst>
                    <a:ext uri="{9D8B030D-6E8A-4147-A177-3AD203B41FA5}">
                      <a16:colId xmlns:a16="http://schemas.microsoft.com/office/drawing/2014/main" val="3930794582"/>
                    </a:ext>
                  </a:extLst>
                </a:gridCol>
                <a:gridCol w="2532483">
                  <a:extLst>
                    <a:ext uri="{9D8B030D-6E8A-4147-A177-3AD203B41FA5}">
                      <a16:colId xmlns:a16="http://schemas.microsoft.com/office/drawing/2014/main" val="2578759337"/>
                    </a:ext>
                  </a:extLst>
                </a:gridCol>
                <a:gridCol w="2532483">
                  <a:extLst>
                    <a:ext uri="{9D8B030D-6E8A-4147-A177-3AD203B41FA5}">
                      <a16:colId xmlns:a16="http://schemas.microsoft.com/office/drawing/2014/main" val="1577886253"/>
                    </a:ext>
                  </a:extLst>
                </a:gridCol>
              </a:tblGrid>
              <a:tr h="18973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Case Specification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22143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100" kern="100">
                          <a:effectLst/>
                        </a:rPr>
                        <a:t>的可扩展性测试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79186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向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集群中新增一台机器，经少量配置，完成集群扩展，达到可用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95675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集群正常运行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2972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6013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26901"/>
                  </a:ext>
                </a:extLst>
              </a:tr>
              <a:tr h="18973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确认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集群运行情况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41935"/>
                  </a:ext>
                </a:extLst>
              </a:tr>
              <a:tr h="18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确认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集群运行情况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311"/>
                  </a:ext>
                </a:extLst>
              </a:tr>
              <a:tr h="18973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59079"/>
                  </a:ext>
                </a:extLst>
              </a:tr>
              <a:tr h="18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对新加入的节点进行安装配置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369424"/>
                  </a:ext>
                </a:extLst>
              </a:tr>
              <a:tr h="18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修改现有集群的配置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844375"/>
                  </a:ext>
                </a:extLst>
              </a:tr>
              <a:tr h="18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重新启动新集群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289256"/>
                  </a:ext>
                </a:extLst>
              </a:tr>
              <a:tr h="379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新集群运行正常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058121"/>
                  </a:ext>
                </a:extLst>
              </a:tr>
              <a:tr h="18973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9312"/>
                  </a:ext>
                </a:extLst>
              </a:tr>
              <a:tr h="379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数据发送程序，设置发送数据批数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407535"/>
                  </a:ext>
                </a:extLst>
              </a:tr>
              <a:tr h="18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数据接收测试程序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619608"/>
                  </a:ext>
                </a:extLst>
              </a:tr>
              <a:tr h="379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查看</a:t>
                      </a:r>
                      <a:r>
                        <a:rPr lang="en-US" sz="1100" kern="100">
                          <a:effectLst/>
                        </a:rPr>
                        <a:t>Spark Application</a:t>
                      </a:r>
                      <a:r>
                        <a:rPr lang="zh-CN" sz="1100" kern="100">
                          <a:effectLst/>
                        </a:rPr>
                        <a:t>管理页面，检查新节点是否成功运行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84405"/>
                  </a:ext>
                </a:extLst>
              </a:tr>
              <a:tr h="18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整个集群，包括新节点，运行正常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85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1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非功能需求</a:t>
            </a:r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880435"/>
              </p:ext>
            </p:extLst>
          </p:nvPr>
        </p:nvGraphicFramePr>
        <p:xfrm>
          <a:off x="2059523" y="1917700"/>
          <a:ext cx="5935126" cy="4622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3776">
                  <a:extLst>
                    <a:ext uri="{9D8B030D-6E8A-4147-A177-3AD203B41FA5}">
                      <a16:colId xmlns:a16="http://schemas.microsoft.com/office/drawing/2014/main" val="3599827315"/>
                    </a:ext>
                  </a:extLst>
                </a:gridCol>
                <a:gridCol w="2505675">
                  <a:extLst>
                    <a:ext uri="{9D8B030D-6E8A-4147-A177-3AD203B41FA5}">
                      <a16:colId xmlns:a16="http://schemas.microsoft.com/office/drawing/2014/main" val="1553307400"/>
                    </a:ext>
                  </a:extLst>
                </a:gridCol>
                <a:gridCol w="2505675">
                  <a:extLst>
                    <a:ext uri="{9D8B030D-6E8A-4147-A177-3AD203B41FA5}">
                      <a16:colId xmlns:a16="http://schemas.microsoft.com/office/drawing/2014/main" val="2726927988"/>
                    </a:ext>
                  </a:extLst>
                </a:gridCol>
              </a:tblGrid>
              <a:tr h="19261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Case Specification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116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100" kern="100">
                          <a:effectLst/>
                        </a:rPr>
                        <a:t>的吞吐量测试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2334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在集群正常运行状态下对输入数据直接进行输出，从而统计系统吞吐量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7293"/>
                  </a:ext>
                </a:extLst>
              </a:tr>
              <a:tr h="385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集群正常运行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9306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12769"/>
                  </a:ext>
                </a:extLst>
              </a:tr>
              <a:tr h="385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68863"/>
                  </a:ext>
                </a:extLst>
              </a:tr>
              <a:tr h="19261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确认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集群、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运行情况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422921"/>
                  </a:ext>
                </a:extLst>
              </a:tr>
              <a:tr h="19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确认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、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集群运行情况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921122"/>
                  </a:ext>
                </a:extLst>
              </a:tr>
              <a:tr h="192617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3278"/>
                  </a:ext>
                </a:extLst>
              </a:tr>
              <a:tr h="19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准备测试用数据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903320"/>
                  </a:ext>
                </a:extLst>
              </a:tr>
              <a:tr h="19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发送程序部署到多台机器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372486"/>
                  </a:ext>
                </a:extLst>
              </a:tr>
              <a:tr h="385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保证发送速度不低于</a:t>
                      </a: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100" kern="100">
                          <a:effectLst/>
                        </a:rPr>
                        <a:t>处理速度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067462"/>
                  </a:ext>
                </a:extLst>
              </a:tr>
              <a:tr h="192617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72568"/>
                  </a:ext>
                </a:extLst>
              </a:tr>
              <a:tr h="385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发送数据程序，以最快速度发送数据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747488"/>
                  </a:ext>
                </a:extLst>
              </a:tr>
              <a:tr h="19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100" kern="100">
                          <a:effectLst/>
                        </a:rPr>
                        <a:t>简单读写程序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343837"/>
                  </a:ext>
                </a:extLst>
              </a:tr>
              <a:tr h="385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查看运行日志，记录运行时间与处理数据量的关系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516646"/>
                  </a:ext>
                </a:extLst>
              </a:tr>
              <a:tr h="19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根据实际测试情况得出集群吞吐量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08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6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非功能需求</a:t>
            </a:r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88762"/>
              </p:ext>
            </p:extLst>
          </p:nvPr>
        </p:nvGraphicFramePr>
        <p:xfrm>
          <a:off x="2059523" y="1917700"/>
          <a:ext cx="5820826" cy="4718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86">
                  <a:extLst>
                    <a:ext uri="{9D8B030D-6E8A-4147-A177-3AD203B41FA5}">
                      <a16:colId xmlns:a16="http://schemas.microsoft.com/office/drawing/2014/main" val="4203594247"/>
                    </a:ext>
                  </a:extLst>
                </a:gridCol>
                <a:gridCol w="2457420">
                  <a:extLst>
                    <a:ext uri="{9D8B030D-6E8A-4147-A177-3AD203B41FA5}">
                      <a16:colId xmlns:a16="http://schemas.microsoft.com/office/drawing/2014/main" val="119880757"/>
                    </a:ext>
                  </a:extLst>
                </a:gridCol>
                <a:gridCol w="2457420">
                  <a:extLst>
                    <a:ext uri="{9D8B030D-6E8A-4147-A177-3AD203B41FA5}">
                      <a16:colId xmlns:a16="http://schemas.microsoft.com/office/drawing/2014/main" val="2205612922"/>
                    </a:ext>
                  </a:extLst>
                </a:gridCol>
              </a:tblGrid>
              <a:tr h="18235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Case Specification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58705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Spark Streaming</a:t>
                      </a:r>
                      <a:r>
                        <a:rPr lang="zh-CN" sz="1000" kern="100">
                          <a:effectLst/>
                        </a:rPr>
                        <a:t>的持久化测试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53276"/>
                  </a:ext>
                </a:extLst>
              </a:tr>
              <a:tr h="3647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Brief 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系统运行正常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84200"/>
                  </a:ext>
                </a:extLst>
              </a:tr>
              <a:tr h="353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Precondition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数据持久化成功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3777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Tester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50450"/>
                  </a:ext>
                </a:extLst>
              </a:tr>
              <a:tr h="353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Dependency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None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76056"/>
                  </a:ext>
                </a:extLst>
              </a:tr>
              <a:tr h="18235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Setup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测试数据的持久化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3857032942"/>
                  </a:ext>
                </a:extLst>
              </a:tr>
              <a:tr h="182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测试数据的持久化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1760403463"/>
                  </a:ext>
                </a:extLst>
              </a:tr>
              <a:tr h="182359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Setup)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37566"/>
                  </a:ext>
                </a:extLst>
              </a:tr>
              <a:tr h="364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测试系统生成了一些大小不同的临时数据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287035801"/>
                  </a:ext>
                </a:extLst>
              </a:tr>
              <a:tr h="182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将不同大小的数据依次传入系统中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2237497061"/>
                  </a:ext>
                </a:extLst>
              </a:tr>
              <a:tr h="182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系统开启持久化操作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522623179"/>
                  </a:ext>
                </a:extLst>
              </a:tr>
              <a:tr h="364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系统接收到了临时数据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832631402"/>
                  </a:ext>
                </a:extLst>
              </a:tr>
              <a:tr h="182359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Sequence)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43185"/>
                  </a:ext>
                </a:extLst>
              </a:tr>
              <a:tr h="182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检测临时数据的大小情况和读取需求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3194945304"/>
                  </a:ext>
                </a:extLst>
              </a:tr>
              <a:tr h="547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选择不同的持久化策略，针对小的数据进行内存持久化，大的数据进行磁盘持久化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243730098"/>
                  </a:ext>
                </a:extLst>
              </a:tr>
              <a:tr h="364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查看内存或者磁盘中是否有持久化数据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1571542651"/>
                  </a:ext>
                </a:extLst>
              </a:tr>
              <a:tr h="182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临时数据成功持久化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416528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7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非功能需求</a:t>
            </a:r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00081"/>
              </p:ext>
            </p:extLst>
          </p:nvPr>
        </p:nvGraphicFramePr>
        <p:xfrm>
          <a:off x="2059524" y="1917700"/>
          <a:ext cx="6347875" cy="4832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019">
                  <a:extLst>
                    <a:ext uri="{9D8B030D-6E8A-4147-A177-3AD203B41FA5}">
                      <a16:colId xmlns:a16="http://schemas.microsoft.com/office/drawing/2014/main" val="3695168352"/>
                    </a:ext>
                  </a:extLst>
                </a:gridCol>
                <a:gridCol w="2679928">
                  <a:extLst>
                    <a:ext uri="{9D8B030D-6E8A-4147-A177-3AD203B41FA5}">
                      <a16:colId xmlns:a16="http://schemas.microsoft.com/office/drawing/2014/main" val="242275830"/>
                    </a:ext>
                  </a:extLst>
                </a:gridCol>
                <a:gridCol w="2679928">
                  <a:extLst>
                    <a:ext uri="{9D8B030D-6E8A-4147-A177-3AD203B41FA5}">
                      <a16:colId xmlns:a16="http://schemas.microsoft.com/office/drawing/2014/main" val="231194495"/>
                    </a:ext>
                  </a:extLst>
                </a:gridCol>
              </a:tblGrid>
              <a:tr h="18677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Case Specification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54028"/>
                  </a:ext>
                </a:extLst>
              </a:tr>
              <a:tr h="1867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批处理时间测试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28554"/>
                  </a:ext>
                </a:extLst>
              </a:tr>
              <a:tr h="3735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Brief 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测试批处理时间是否合理；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6317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Precondition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运行正常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6608"/>
                  </a:ext>
                </a:extLst>
              </a:tr>
              <a:tr h="1867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Tester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04438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Dependency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None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94937"/>
                  </a:ext>
                </a:extLst>
              </a:tr>
              <a:tr h="18677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Setup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准备待发送的文本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3622006720"/>
                  </a:ext>
                </a:extLst>
              </a:tr>
              <a:tr h="186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准备待发送微博文本文件；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3941244493"/>
                  </a:ext>
                </a:extLst>
              </a:tr>
              <a:tr h="186777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Setup)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33254"/>
                  </a:ext>
                </a:extLst>
              </a:tr>
              <a:tr h="186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准备待发送微博文本文件；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4136773845"/>
                  </a:ext>
                </a:extLst>
              </a:tr>
              <a:tr h="186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确保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处于运行状态；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3855051986"/>
                  </a:ext>
                </a:extLst>
              </a:tr>
              <a:tr h="373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功能正常，数据准备完毕；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739018988"/>
                  </a:ext>
                </a:extLst>
              </a:tr>
              <a:tr h="186777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Sequence)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1345"/>
                  </a:ext>
                </a:extLst>
              </a:tr>
              <a:tr h="186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数据发送程序；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1425368354"/>
                  </a:ext>
                </a:extLst>
              </a:tr>
              <a:tr h="186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测试程序；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4289378805"/>
                  </a:ext>
                </a:extLst>
              </a:tr>
              <a:tr h="373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每批次数据处理完毕，记录该批次数据处理时间、等待处理时间；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2681440796"/>
                  </a:ext>
                </a:extLst>
              </a:tr>
              <a:tr h="373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00" kern="100">
                          <a:effectLst/>
                        </a:rPr>
                        <a:t>计算批次平均处理时间、平均等待处理时间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4256194102"/>
                  </a:ext>
                </a:extLst>
              </a:tr>
              <a:tr h="373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00" kern="100">
                          <a:effectLst/>
                        </a:rPr>
                        <a:t>判断数据处理时间和等待处理时间的壁纸是否合适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308483374"/>
                  </a:ext>
                </a:extLst>
              </a:tr>
              <a:tr h="186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00" kern="100" dirty="0">
                          <a:effectLst/>
                        </a:rPr>
                        <a:t>判断当前批处理时间是否合适；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2" marR="64402" marT="0" marB="0"/>
                </a:tc>
                <a:extLst>
                  <a:ext uri="{0D108BD9-81ED-4DB2-BD59-A6C34878D82A}">
                    <a16:rowId xmlns:a16="http://schemas.microsoft.com/office/drawing/2014/main" val="323342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269" y="584299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46003063"/>
              </p:ext>
            </p:extLst>
          </p:nvPr>
        </p:nvGraphicFramePr>
        <p:xfrm>
          <a:off x="1720544" y="1740964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测试用例与需求用例参照表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12208"/>
              </p:ext>
            </p:extLst>
          </p:nvPr>
        </p:nvGraphicFramePr>
        <p:xfrm>
          <a:off x="2059525" y="2000886"/>
          <a:ext cx="7465475" cy="385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991">
                  <a:extLst>
                    <a:ext uri="{9D8B030D-6E8A-4147-A177-3AD203B41FA5}">
                      <a16:colId xmlns:a16="http://schemas.microsoft.com/office/drawing/2014/main" val="2723551195"/>
                    </a:ext>
                  </a:extLst>
                </a:gridCol>
                <a:gridCol w="2645742">
                  <a:extLst>
                    <a:ext uri="{9D8B030D-6E8A-4147-A177-3AD203B41FA5}">
                      <a16:colId xmlns:a16="http://schemas.microsoft.com/office/drawing/2014/main" val="174975721"/>
                    </a:ext>
                  </a:extLst>
                </a:gridCol>
                <a:gridCol w="2645742">
                  <a:extLst>
                    <a:ext uri="{9D8B030D-6E8A-4147-A177-3AD203B41FA5}">
                      <a16:colId xmlns:a16="http://schemas.microsoft.com/office/drawing/2014/main" val="3133071847"/>
                    </a:ext>
                  </a:extLst>
                </a:gridCol>
              </a:tblGrid>
              <a:tr h="249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需求用例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1586226"/>
                  </a:ext>
                </a:extLst>
              </a:tr>
              <a:tr h="261679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数据的产生与输入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的发送与接收测试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2234263"/>
                  </a:ext>
                </a:extLst>
              </a:tr>
              <a:tr h="523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数据流抽象</a:t>
                      </a:r>
                      <a:r>
                        <a:rPr lang="en-US" sz="1050" kern="100" dirty="0" err="1">
                          <a:effectLst/>
                        </a:rPr>
                        <a:t>DStream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100" kern="100">
                          <a:effectLst/>
                        </a:rPr>
                        <a:t>的数据流构建测试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19823"/>
                  </a:ext>
                </a:extLst>
              </a:tr>
              <a:tr h="24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长时间容错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各个模块的长时间容错测试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764193"/>
                  </a:ext>
                </a:extLst>
              </a:tr>
              <a:tr h="24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262991"/>
                  </a:ext>
                </a:extLst>
              </a:tr>
              <a:tr h="24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窗口支持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窗口支持测试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758556"/>
                  </a:ext>
                </a:extLst>
              </a:tr>
              <a:tr h="24978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非功能需求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实时性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实时性测试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2286276"/>
                  </a:ext>
                </a:extLst>
              </a:tr>
              <a:tr h="1046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扩展性与吞吐量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Spark Streaming</a:t>
                      </a:r>
                      <a:r>
                        <a:rPr lang="zh-CN" sz="1100" kern="100" dirty="0">
                          <a:effectLst/>
                        </a:rPr>
                        <a:t>的可扩展性测试；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Spark Streaming</a:t>
                      </a:r>
                      <a:r>
                        <a:rPr lang="zh-CN" sz="1100" kern="100" dirty="0">
                          <a:effectLst/>
                        </a:rPr>
                        <a:t>的吞吐量测试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492142"/>
                  </a:ext>
                </a:extLst>
              </a:tr>
              <a:tr h="523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持久化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100" kern="100">
                          <a:effectLst/>
                        </a:rPr>
                        <a:t>的持久化测试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2440144"/>
                  </a:ext>
                </a:extLst>
              </a:tr>
              <a:tr h="24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性能调优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性能调优测试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03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smtClean="0"/>
              <a:t>功能需求测试用例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129196"/>
              </p:ext>
            </p:extLst>
          </p:nvPr>
        </p:nvGraphicFramePr>
        <p:xfrm>
          <a:off x="2059523" y="1917700"/>
          <a:ext cx="6043076" cy="4718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78">
                  <a:extLst>
                    <a:ext uri="{9D8B030D-6E8A-4147-A177-3AD203B41FA5}">
                      <a16:colId xmlns:a16="http://schemas.microsoft.com/office/drawing/2014/main" val="2338332797"/>
                    </a:ext>
                  </a:extLst>
                </a:gridCol>
                <a:gridCol w="2551249">
                  <a:extLst>
                    <a:ext uri="{9D8B030D-6E8A-4147-A177-3AD203B41FA5}">
                      <a16:colId xmlns:a16="http://schemas.microsoft.com/office/drawing/2014/main" val="2372382880"/>
                    </a:ext>
                  </a:extLst>
                </a:gridCol>
                <a:gridCol w="2551249">
                  <a:extLst>
                    <a:ext uri="{9D8B030D-6E8A-4147-A177-3AD203B41FA5}">
                      <a16:colId xmlns:a16="http://schemas.microsoft.com/office/drawing/2014/main" val="1077898481"/>
                    </a:ext>
                  </a:extLst>
                </a:gridCol>
              </a:tblGrid>
              <a:tr h="18872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Case Specification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50949"/>
                  </a:ext>
                </a:extLst>
              </a:tr>
              <a:tr h="188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的发送与接收测试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3450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发送数据后启动数据接收，对照输入输出，检查正确性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16433"/>
                  </a:ext>
                </a:extLst>
              </a:tr>
              <a:tr h="377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程序正常运行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79263"/>
                  </a:ext>
                </a:extLst>
              </a:tr>
              <a:tr h="188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6915"/>
                  </a:ext>
                </a:extLst>
              </a:tr>
              <a:tr h="377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1271"/>
                  </a:ext>
                </a:extLst>
              </a:tr>
              <a:tr h="18872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准备待发送微博文本文件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407647"/>
                  </a:ext>
                </a:extLst>
              </a:tr>
              <a:tr h="188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准备待发送微博文本文件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695436"/>
                  </a:ext>
                </a:extLst>
              </a:tr>
              <a:tr h="188722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32286"/>
                  </a:ext>
                </a:extLst>
              </a:tr>
              <a:tr h="188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准备待发送微博文本文件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147768"/>
                  </a:ext>
                </a:extLst>
              </a:tr>
              <a:tr h="188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检查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是否处于运行状态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78600"/>
                  </a:ext>
                </a:extLst>
              </a:tr>
              <a:tr h="188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功能正常，数据准备完毕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704262"/>
                  </a:ext>
                </a:extLst>
              </a:tr>
              <a:tr h="188722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88218"/>
                  </a:ext>
                </a:extLst>
              </a:tr>
              <a:tr h="188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将微博文本上传服务器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527171"/>
                  </a:ext>
                </a:extLst>
              </a:tr>
              <a:tr h="3774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数据发送程序，设置发送数据批数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671889"/>
                  </a:ext>
                </a:extLst>
              </a:tr>
              <a:tr h="188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查看发送数据耗时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562233"/>
                  </a:ext>
                </a:extLst>
              </a:tr>
              <a:tr h="188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启动接收数据程序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882576"/>
                  </a:ext>
                </a:extLst>
              </a:tr>
              <a:tr h="3774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查看接收到的数据数量、顺序、耗时等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537402"/>
                  </a:ext>
                </a:extLst>
              </a:tr>
              <a:tr h="188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发送与接收基本功能正常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58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smtClean="0"/>
              <a:t>功能需求测试用例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522992"/>
              </p:ext>
            </p:extLst>
          </p:nvPr>
        </p:nvGraphicFramePr>
        <p:xfrm>
          <a:off x="2059524" y="1917700"/>
          <a:ext cx="6004975" cy="4819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47">
                  <a:extLst>
                    <a:ext uri="{9D8B030D-6E8A-4147-A177-3AD203B41FA5}">
                      <a16:colId xmlns:a16="http://schemas.microsoft.com/office/drawing/2014/main" val="308347886"/>
                    </a:ext>
                  </a:extLst>
                </a:gridCol>
                <a:gridCol w="2535164">
                  <a:extLst>
                    <a:ext uri="{9D8B030D-6E8A-4147-A177-3AD203B41FA5}">
                      <a16:colId xmlns:a16="http://schemas.microsoft.com/office/drawing/2014/main" val="1247977263"/>
                    </a:ext>
                  </a:extLst>
                </a:gridCol>
                <a:gridCol w="2535164">
                  <a:extLst>
                    <a:ext uri="{9D8B030D-6E8A-4147-A177-3AD203B41FA5}">
                      <a16:colId xmlns:a16="http://schemas.microsoft.com/office/drawing/2014/main" val="2507497146"/>
                    </a:ext>
                  </a:extLst>
                </a:gridCol>
              </a:tblGrid>
              <a:tr h="19278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Case Specification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49843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100" kern="100">
                          <a:effectLst/>
                        </a:rPr>
                        <a:t>的数据流构建测试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13480"/>
                  </a:ext>
                </a:extLst>
              </a:tr>
              <a:tr h="578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从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读取数据，构建</a:t>
                      </a:r>
                      <a:r>
                        <a:rPr lang="en-US" sz="1100" kern="100">
                          <a:effectLst/>
                        </a:rPr>
                        <a:t>DStream</a:t>
                      </a:r>
                      <a:r>
                        <a:rPr lang="zh-CN" sz="1100" kern="100">
                          <a:effectLst/>
                        </a:rPr>
                        <a:t>输入流，直接写入</a:t>
                      </a:r>
                      <a:r>
                        <a:rPr lang="en-US" sz="1100" kern="100">
                          <a:effectLst/>
                        </a:rPr>
                        <a:t>HDFS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70349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、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均正常运行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8266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16755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14496"/>
                  </a:ext>
                </a:extLst>
              </a:tr>
              <a:tr h="19278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准备待发送微博文本文件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973835"/>
                  </a:ext>
                </a:extLst>
              </a:tr>
              <a:tr h="1927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准备待发送微博文本文件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095600"/>
                  </a:ext>
                </a:extLst>
              </a:tr>
              <a:tr h="192786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45117"/>
                  </a:ext>
                </a:extLst>
              </a:tr>
              <a:tr h="1927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准备待发送微博文本文件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082662"/>
                  </a:ext>
                </a:extLst>
              </a:tr>
              <a:tr h="1927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检查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是否处于运行状态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494723"/>
                  </a:ext>
                </a:extLst>
              </a:tr>
              <a:tr h="1927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检查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是否处于运行状态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234246"/>
                  </a:ext>
                </a:extLst>
              </a:tr>
              <a:tr h="385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和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功能正常，数据准备完毕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626487"/>
                  </a:ext>
                </a:extLst>
              </a:tr>
              <a:tr h="192786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88825"/>
                  </a:ext>
                </a:extLst>
              </a:tr>
              <a:tr h="385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数据发送程序，设置发送数据批数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976876"/>
                  </a:ext>
                </a:extLst>
              </a:tr>
              <a:tr h="1927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测试程序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757806"/>
                  </a:ext>
                </a:extLst>
              </a:tr>
              <a:tr h="385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等待数据处理完毕，下载查看</a:t>
                      </a:r>
                      <a:r>
                        <a:rPr lang="en-US" sz="1100" kern="100">
                          <a:effectLst/>
                        </a:rPr>
                        <a:t>HDFS</a:t>
                      </a:r>
                      <a:r>
                        <a:rPr lang="zh-CN" sz="1100" kern="100">
                          <a:effectLst/>
                        </a:rPr>
                        <a:t>文件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977085"/>
                  </a:ext>
                </a:extLst>
              </a:tr>
              <a:tr h="1927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Spark Streaming</a:t>
                      </a:r>
                      <a:r>
                        <a:rPr lang="zh-CN" sz="1100" kern="100" dirty="0">
                          <a:effectLst/>
                        </a:rPr>
                        <a:t>数据流构建正常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95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smtClean="0"/>
              <a:t>功能需求测试用例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443"/>
              </p:ext>
            </p:extLst>
          </p:nvPr>
        </p:nvGraphicFramePr>
        <p:xfrm>
          <a:off x="2059523" y="1917700"/>
          <a:ext cx="6519326" cy="4660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704">
                  <a:extLst>
                    <a:ext uri="{9D8B030D-6E8A-4147-A177-3AD203B41FA5}">
                      <a16:colId xmlns:a16="http://schemas.microsoft.com/office/drawing/2014/main" val="2120544380"/>
                    </a:ext>
                  </a:extLst>
                </a:gridCol>
                <a:gridCol w="2752311">
                  <a:extLst>
                    <a:ext uri="{9D8B030D-6E8A-4147-A177-3AD203B41FA5}">
                      <a16:colId xmlns:a16="http://schemas.microsoft.com/office/drawing/2014/main" val="108620891"/>
                    </a:ext>
                  </a:extLst>
                </a:gridCol>
                <a:gridCol w="2752311">
                  <a:extLst>
                    <a:ext uri="{9D8B030D-6E8A-4147-A177-3AD203B41FA5}">
                      <a16:colId xmlns:a16="http://schemas.microsoft.com/office/drawing/2014/main" val="3007115336"/>
                    </a:ext>
                  </a:extLst>
                </a:gridCol>
              </a:tblGrid>
              <a:tr h="20264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Case Specification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8813"/>
                  </a:ext>
                </a:extLst>
              </a:tr>
              <a:tr h="2026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50" kern="100">
                          <a:effectLst/>
                        </a:rPr>
                        <a:t>的长时间容错测试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04906"/>
                  </a:ext>
                </a:extLst>
              </a:tr>
              <a:tr h="607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28500"/>
                  </a:ext>
                </a:extLst>
              </a:tr>
              <a:tr h="4052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三个模块均继续正常运行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52177"/>
                  </a:ext>
                </a:extLst>
              </a:tr>
              <a:tr h="2026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28524"/>
                  </a:ext>
                </a:extLst>
              </a:tr>
              <a:tr h="4052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84506"/>
                  </a:ext>
                </a:extLst>
              </a:tr>
              <a:tr h="20264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为各个模块准备错误数据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800958"/>
                  </a:ext>
                </a:extLst>
              </a:tr>
              <a:tr h="202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为各个模块准备错误的数据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465151"/>
                  </a:ext>
                </a:extLst>
              </a:tr>
              <a:tr h="20264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61221"/>
                  </a:ext>
                </a:extLst>
              </a:tr>
              <a:tr h="202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将三个模块的前置模块的数据保存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219664"/>
                  </a:ext>
                </a:extLst>
              </a:tr>
              <a:tr h="202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475957"/>
                  </a:ext>
                </a:extLst>
              </a:tr>
              <a:tr h="202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将错误的数据输入到后置模块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267242"/>
                  </a:ext>
                </a:extLst>
              </a:tr>
              <a:tr h="405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三个模块均接收到错误的数据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796709"/>
                  </a:ext>
                </a:extLst>
              </a:tr>
              <a:tr h="20264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17724"/>
                  </a:ext>
                </a:extLst>
              </a:tr>
              <a:tr h="202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继续运行三个模块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657185"/>
                  </a:ext>
                </a:extLst>
              </a:tr>
              <a:tr h="202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检测三个模块的操作内容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301492"/>
                  </a:ext>
                </a:extLst>
              </a:tr>
              <a:tr h="202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检测三个模块的运行状态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695283"/>
                  </a:ext>
                </a:extLst>
              </a:tr>
              <a:tr h="202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三个模块均继续正常运行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18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0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smtClean="0"/>
              <a:t>功能需求测试用例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184995"/>
              </p:ext>
            </p:extLst>
          </p:nvPr>
        </p:nvGraphicFramePr>
        <p:xfrm>
          <a:off x="2059522" y="1911350"/>
          <a:ext cx="6360577" cy="4895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995">
                  <a:extLst>
                    <a:ext uri="{9D8B030D-6E8A-4147-A177-3AD203B41FA5}">
                      <a16:colId xmlns:a16="http://schemas.microsoft.com/office/drawing/2014/main" val="4182843447"/>
                    </a:ext>
                  </a:extLst>
                </a:gridCol>
                <a:gridCol w="2685291">
                  <a:extLst>
                    <a:ext uri="{9D8B030D-6E8A-4147-A177-3AD203B41FA5}">
                      <a16:colId xmlns:a16="http://schemas.microsoft.com/office/drawing/2014/main" val="1375145876"/>
                    </a:ext>
                  </a:extLst>
                </a:gridCol>
                <a:gridCol w="2685291">
                  <a:extLst>
                    <a:ext uri="{9D8B030D-6E8A-4147-A177-3AD203B41FA5}">
                      <a16:colId xmlns:a16="http://schemas.microsoft.com/office/drawing/2014/main" val="3589057818"/>
                    </a:ext>
                  </a:extLst>
                </a:gridCol>
              </a:tblGrid>
              <a:tr h="14164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Test Case Specification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68470"/>
                  </a:ext>
                </a:extLst>
              </a:tr>
              <a:tr h="141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Name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作业调度测试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7084"/>
                  </a:ext>
                </a:extLst>
              </a:tr>
              <a:tr h="424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Brief Description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测试系统是否正确地进行作业调度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24863"/>
                  </a:ext>
                </a:extLst>
              </a:tr>
              <a:tr h="283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Precondition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完成了数据流的抽象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82180"/>
                  </a:ext>
                </a:extLst>
              </a:tr>
              <a:tr h="141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Tester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测试员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22935"/>
                  </a:ext>
                </a:extLst>
              </a:tr>
              <a:tr h="283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Dependency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None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58150"/>
                  </a:ext>
                </a:extLst>
              </a:tr>
              <a:tr h="14164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Test Setup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Name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运行</a:t>
                      </a:r>
                      <a:r>
                        <a:rPr lang="en-US" sz="900" kern="100">
                          <a:effectLst/>
                        </a:rPr>
                        <a:t>spark streaming</a:t>
                      </a:r>
                      <a:r>
                        <a:rPr lang="zh-CN" sz="900" kern="100">
                          <a:effectLst/>
                        </a:rPr>
                        <a:t>系统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2382420454"/>
                  </a:ext>
                </a:extLst>
              </a:tr>
              <a:tr h="283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Description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运行</a:t>
                      </a:r>
                      <a:r>
                        <a:rPr lang="en-US" sz="900" kern="100">
                          <a:effectLst/>
                        </a:rPr>
                        <a:t>spark streaming</a:t>
                      </a:r>
                      <a:r>
                        <a:rPr lang="zh-CN" sz="900" kern="100">
                          <a:effectLst/>
                        </a:rPr>
                        <a:t>系统，准备启动任务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464151748"/>
                  </a:ext>
                </a:extLst>
              </a:tr>
              <a:tr h="141645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Basic Flow</a:t>
                      </a:r>
                      <a:endParaRPr lang="zh-CN" sz="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(Test Setup)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Steps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3705"/>
                  </a:ext>
                </a:extLst>
              </a:tr>
              <a:tr h="141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输入测试数据；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2597801452"/>
                  </a:ext>
                </a:extLst>
              </a:tr>
              <a:tr h="141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系统验证输入数据的完整性；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743364579"/>
                  </a:ext>
                </a:extLst>
              </a:tr>
              <a:tr h="141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将输入的数据流进行离散化；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999963143"/>
                  </a:ext>
                </a:extLst>
              </a:tr>
              <a:tr h="283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将离散化的数据按时间序列划分为</a:t>
                      </a:r>
                      <a:r>
                        <a:rPr lang="en-US" sz="900" kern="100">
                          <a:effectLst/>
                        </a:rPr>
                        <a:t>RDD</a:t>
                      </a:r>
                      <a:r>
                        <a:rPr lang="zh-CN" sz="900" kern="100">
                          <a:effectLst/>
                        </a:rPr>
                        <a:t>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1161928791"/>
                  </a:ext>
                </a:extLst>
              </a:tr>
              <a:tr h="283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Postcondition</a:t>
                      </a:r>
                      <a:endParaRPr lang="zh-CN" sz="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(Test Oracle)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完成数据流的抽象；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2259134058"/>
                  </a:ext>
                </a:extLst>
              </a:tr>
              <a:tr h="141645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Basic Flow</a:t>
                      </a:r>
                      <a:endParaRPr lang="zh-CN" sz="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(Test Sequence)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Steps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2180"/>
                  </a:ext>
                </a:extLst>
              </a:tr>
              <a:tr h="141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将任务分隔成多个阶段；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4019476490"/>
                  </a:ext>
                </a:extLst>
              </a:tr>
              <a:tr h="141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将分隔的作业放入作业调度队列；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1578945018"/>
                  </a:ext>
                </a:extLst>
              </a:tr>
              <a:tr h="141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系统检测系统是否有空闲的资源；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1004453007"/>
                  </a:ext>
                </a:extLst>
              </a:tr>
              <a:tr h="141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开始后续任务的第一个阶段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2392926605"/>
                  </a:ext>
                </a:extLst>
              </a:tr>
              <a:tr h="283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Postcondition</a:t>
                      </a:r>
                      <a:endParaRPr lang="zh-CN" sz="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(Test Oracle)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900" kern="100">
                          <a:effectLst/>
                        </a:rPr>
                        <a:t>完成任务的执行；</a:t>
                      </a:r>
                      <a:endParaRPr lang="zh-CN" sz="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213527067"/>
                  </a:ext>
                </a:extLst>
              </a:tr>
              <a:tr h="221556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Specific Alternative Flows</a:t>
                      </a:r>
                      <a:endParaRPr lang="zh-CN" sz="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(Test Sequence)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gridSpan="2">
                  <a:txBody>
                    <a:bodyPr/>
                    <a:lstStyle/>
                    <a:p>
                      <a:pPr marL="69850" indent="-6985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RFS 3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35328"/>
                  </a:ext>
                </a:extLst>
              </a:tr>
              <a:tr h="283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indent="-6985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marL="69850" indent="-6985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队列中正在执行的作业占用了所有的资源；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2936115327"/>
                  </a:ext>
                </a:extLst>
              </a:tr>
              <a:tr h="141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indent="-6985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marL="69850" indent="-6985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继续在队列中等待；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1475466351"/>
                  </a:ext>
                </a:extLst>
              </a:tr>
              <a:tr h="283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indent="-6985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Postcondition</a:t>
                      </a:r>
                      <a:endParaRPr lang="zh-CN" sz="800" kern="100">
                        <a:effectLst/>
                      </a:endParaRPr>
                    </a:p>
                    <a:p>
                      <a:pPr marL="69850" indent="-6985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(Test Sequence)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tc>
                  <a:txBody>
                    <a:bodyPr/>
                    <a:lstStyle/>
                    <a:p>
                      <a:pPr marL="69850" indent="-6985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系统的队列继续监测正在执行的任务的资源占用情况；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21" marR="48921" marT="0" marB="0"/>
                </a:tc>
                <a:extLst>
                  <a:ext uri="{0D108BD9-81ED-4DB2-BD59-A6C34878D82A}">
                    <a16:rowId xmlns:a16="http://schemas.microsoft.com/office/drawing/2014/main" val="82588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smtClean="0"/>
              <a:t>功能需求测试用例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64425"/>
              </p:ext>
            </p:extLst>
          </p:nvPr>
        </p:nvGraphicFramePr>
        <p:xfrm>
          <a:off x="2059525" y="1917700"/>
          <a:ext cx="6373276" cy="4806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972">
                  <a:extLst>
                    <a:ext uri="{9D8B030D-6E8A-4147-A177-3AD203B41FA5}">
                      <a16:colId xmlns:a16="http://schemas.microsoft.com/office/drawing/2014/main" val="2046654176"/>
                    </a:ext>
                  </a:extLst>
                </a:gridCol>
                <a:gridCol w="2690652">
                  <a:extLst>
                    <a:ext uri="{9D8B030D-6E8A-4147-A177-3AD203B41FA5}">
                      <a16:colId xmlns:a16="http://schemas.microsoft.com/office/drawing/2014/main" val="779511118"/>
                    </a:ext>
                  </a:extLst>
                </a:gridCol>
                <a:gridCol w="2690652">
                  <a:extLst>
                    <a:ext uri="{9D8B030D-6E8A-4147-A177-3AD203B41FA5}">
                      <a16:colId xmlns:a16="http://schemas.microsoft.com/office/drawing/2014/main" val="3258846313"/>
                    </a:ext>
                  </a:extLst>
                </a:gridCol>
              </a:tblGrid>
              <a:tr h="16575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Case Specification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26468"/>
                  </a:ext>
                </a:extLst>
              </a:tr>
              <a:tr h="165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窗口支持测试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49472"/>
                  </a:ext>
                </a:extLst>
              </a:tr>
              <a:tr h="4972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Brief Description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测试能否以不同大小的窗口对数据进行操作；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90724"/>
                  </a:ext>
                </a:extLst>
              </a:tr>
              <a:tr h="3315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Precondition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可以正常运行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10538"/>
                  </a:ext>
                </a:extLst>
              </a:tr>
              <a:tr h="165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Tester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67720"/>
                  </a:ext>
                </a:extLst>
              </a:tr>
              <a:tr h="3315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Dependency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None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00063"/>
                  </a:ext>
                </a:extLst>
              </a:tr>
              <a:tr h="16575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Setup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测试数据完全入库，设置窗口大小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1262432908"/>
                  </a:ext>
                </a:extLst>
              </a:tr>
              <a:tr h="4972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Description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将要进行窗口化操作的数据完全处理存入数据库，并设置多个大小的测试窗口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859128278"/>
                  </a:ext>
                </a:extLst>
              </a:tr>
              <a:tr h="165757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Setup)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07"/>
                  </a:ext>
                </a:extLst>
              </a:tr>
              <a:tr h="165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准备测试数据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156588211"/>
                  </a:ext>
                </a:extLst>
              </a:tr>
              <a:tr h="3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 streaming</a:t>
                      </a:r>
                      <a:r>
                        <a:rPr lang="zh-CN" sz="1000" kern="100">
                          <a:effectLst/>
                        </a:rPr>
                        <a:t>，进行数据处理和入库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3914246523"/>
                  </a:ext>
                </a:extLst>
              </a:tr>
              <a:tr h="165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选定要测试的窗口大小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681138869"/>
                  </a:ext>
                </a:extLst>
              </a:tr>
              <a:tr h="3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测试数据准备完成，各个窗口大小已选定；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2014604336"/>
                  </a:ext>
                </a:extLst>
              </a:tr>
              <a:tr h="165757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Sequence)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82720"/>
                  </a:ext>
                </a:extLst>
              </a:tr>
              <a:tr h="165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选择一个大小的窗口；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1422041215"/>
                  </a:ext>
                </a:extLst>
              </a:tr>
              <a:tr h="165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窗口在数据块上滑动；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294727594"/>
                  </a:ext>
                </a:extLst>
              </a:tr>
              <a:tr h="165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合并窗口内的数据块；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1998430421"/>
                  </a:ext>
                </a:extLst>
              </a:tr>
              <a:tr h="165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判断合并后的数据块是否正确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4216090276"/>
                  </a:ext>
                </a:extLst>
              </a:tr>
              <a:tr h="3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循环执行</a:t>
                      </a:r>
                      <a:r>
                        <a:rPr lang="en-US" sz="1000" kern="100">
                          <a:effectLst/>
                        </a:rPr>
                        <a:t>1-4</a:t>
                      </a:r>
                      <a:r>
                        <a:rPr lang="zh-CN" sz="1000" kern="100">
                          <a:effectLst/>
                        </a:rPr>
                        <a:t>，直至各个选定大小的窗口测试完毕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2608349121"/>
                  </a:ext>
                </a:extLst>
              </a:tr>
              <a:tr h="165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窗口支持功能是否正常；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448" marR="59448" marT="0" marB="0"/>
                </a:tc>
                <a:extLst>
                  <a:ext uri="{0D108BD9-81ED-4DB2-BD59-A6C34878D82A}">
                    <a16:rowId xmlns:a16="http://schemas.microsoft.com/office/drawing/2014/main" val="220591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1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9525" y="6368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非功能需求</a:t>
            </a:r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650685"/>
              </p:ext>
            </p:extLst>
          </p:nvPr>
        </p:nvGraphicFramePr>
        <p:xfrm>
          <a:off x="2059525" y="1917700"/>
          <a:ext cx="6233574" cy="4813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228">
                  <a:extLst>
                    <a:ext uri="{9D8B030D-6E8A-4147-A177-3AD203B41FA5}">
                      <a16:colId xmlns:a16="http://schemas.microsoft.com/office/drawing/2014/main" val="2152087349"/>
                    </a:ext>
                  </a:extLst>
                </a:gridCol>
                <a:gridCol w="2631673">
                  <a:extLst>
                    <a:ext uri="{9D8B030D-6E8A-4147-A177-3AD203B41FA5}">
                      <a16:colId xmlns:a16="http://schemas.microsoft.com/office/drawing/2014/main" val="2959533626"/>
                    </a:ext>
                  </a:extLst>
                </a:gridCol>
                <a:gridCol w="2631673">
                  <a:extLst>
                    <a:ext uri="{9D8B030D-6E8A-4147-A177-3AD203B41FA5}">
                      <a16:colId xmlns:a16="http://schemas.microsoft.com/office/drawing/2014/main" val="1856766215"/>
                    </a:ext>
                  </a:extLst>
                </a:gridCol>
              </a:tblGrid>
              <a:tr h="19253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Case Specification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74320"/>
                  </a:ext>
                </a:extLst>
              </a:tr>
              <a:tr h="192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实时性测试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75565"/>
                  </a:ext>
                </a:extLst>
              </a:tr>
              <a:tr h="5775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测试数据输入到数据处理的时间；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69696"/>
                  </a:ext>
                </a:extLst>
              </a:tr>
              <a:tr h="385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和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2693"/>
                  </a:ext>
                </a:extLst>
              </a:tr>
              <a:tr h="192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990116"/>
                  </a:ext>
                </a:extLst>
              </a:tr>
              <a:tr h="385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12068"/>
                  </a:ext>
                </a:extLst>
              </a:tr>
              <a:tr h="19253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准备待发送的文本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147593"/>
                  </a:ext>
                </a:extLst>
              </a:tr>
              <a:tr h="192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准备待发送微博文本文件；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894239"/>
                  </a:ext>
                </a:extLst>
              </a:tr>
              <a:tr h="192532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80133"/>
                  </a:ext>
                </a:extLst>
              </a:tr>
              <a:tr h="192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准备待发送微博文本文件；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5087"/>
                  </a:ext>
                </a:extLst>
              </a:tr>
              <a:tr h="192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确保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和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处于运行状态；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203754"/>
                  </a:ext>
                </a:extLst>
              </a:tr>
              <a:tr h="385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和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功能正常，数据准备完毕；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375244"/>
                  </a:ext>
                </a:extLst>
              </a:tr>
              <a:tr h="192532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74975"/>
                  </a:ext>
                </a:extLst>
              </a:tr>
              <a:tr h="385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数据发送程序，设置发送数据批数；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278009"/>
                  </a:ext>
                </a:extLst>
              </a:tr>
              <a:tr h="192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启动</a:t>
                      </a:r>
                      <a:r>
                        <a:rPr lang="en-US" sz="1100" kern="100">
                          <a:effectLst/>
                        </a:rPr>
                        <a:t>spark</a:t>
                      </a:r>
                      <a:r>
                        <a:rPr lang="zh-CN" sz="1100" kern="100">
                          <a:effectLst/>
                        </a:rPr>
                        <a:t>测试程序；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475180"/>
                  </a:ext>
                </a:extLst>
              </a:tr>
              <a:tr h="385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每批次数据处理完毕，记录该批次处理时间；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888116"/>
                  </a:ext>
                </a:extLst>
              </a:tr>
              <a:tr h="192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100" kern="100">
                          <a:effectLst/>
                        </a:rPr>
                        <a:t>计算批次平均处理时间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65521"/>
                  </a:ext>
                </a:extLst>
              </a:tr>
              <a:tr h="192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100" kern="100" dirty="0">
                          <a:effectLst/>
                        </a:rPr>
                        <a:t>实时性是否符合实际要求；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4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1576</Words>
  <Application>Microsoft Office PowerPoint</Application>
  <PresentationFormat>宽屏</PresentationFormat>
  <Paragraphs>450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华文新魏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 Spark Streaming的分析与应用</vt:lpstr>
      <vt:lpstr>目录</vt:lpstr>
      <vt:lpstr>测试用例与需求用例参照表</vt:lpstr>
      <vt:lpstr>功能需求测试用例</vt:lpstr>
      <vt:lpstr>功能需求测试用例</vt:lpstr>
      <vt:lpstr>功能需求测试用例</vt:lpstr>
      <vt:lpstr>功能需求测试用例</vt:lpstr>
      <vt:lpstr>功能需求测试用例</vt:lpstr>
      <vt:lpstr>非功能需求测试用例</vt:lpstr>
      <vt:lpstr>非功能需求测试用例</vt:lpstr>
      <vt:lpstr>非功能需求测试用例</vt:lpstr>
      <vt:lpstr>非功能需求测试用例</vt:lpstr>
      <vt:lpstr>非功能需求测试用例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Windows 用户</cp:lastModifiedBy>
  <cp:revision>127</cp:revision>
  <dcterms:created xsi:type="dcterms:W3CDTF">2017-03-16T10:16:58Z</dcterms:created>
  <dcterms:modified xsi:type="dcterms:W3CDTF">2017-05-19T09:17:59Z</dcterms:modified>
</cp:coreProperties>
</file>