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6"/>
  </p:notesMasterIdLst>
  <p:sldIdLst>
    <p:sldId id="256" r:id="rId2"/>
    <p:sldId id="257" r:id="rId3"/>
    <p:sldId id="261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研究内容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问题汇总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功能性需求</a:t>
          </a:r>
          <a:endParaRPr lang="zh-CN" altLang="en-US" dirty="0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非功能性需求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3DC9CD5A-96F0-469A-A0AB-06989D4060B3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zh-CN" altLang="en-US" dirty="0" smtClean="0"/>
            <a:t>参考资料</a:t>
          </a:r>
          <a:endParaRPr lang="zh-CN" altLang="en-US" dirty="0"/>
        </a:p>
      </dgm:t>
    </dgm:pt>
    <dgm:pt modelId="{7388396F-762F-4112-9C1A-10BE73E93ADA}" type="parTrans" cxnId="{7FF31F87-619E-4C79-9BA3-EB2F2A6D3BB4}">
      <dgm:prSet/>
      <dgm:spPr/>
      <dgm:t>
        <a:bodyPr/>
        <a:lstStyle/>
        <a:p>
          <a:endParaRPr lang="zh-CN" altLang="en-US"/>
        </a:p>
      </dgm:t>
    </dgm:pt>
    <dgm:pt modelId="{13E0F356-5800-42F8-9973-C9E7642FAC2D}" type="sibTrans" cxnId="{7FF31F87-619E-4C79-9BA3-EB2F2A6D3BB4}">
      <dgm:prSet/>
      <dgm:spPr/>
      <dgm:t>
        <a:bodyPr/>
        <a:lstStyle/>
        <a:p>
          <a:endParaRPr lang="zh-CN" altLang="en-US"/>
        </a:p>
      </dgm:t>
    </dgm:pt>
    <dgm:pt modelId="{10F2CA0A-0DA6-465E-8201-0FD17C779606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计划安排</a:t>
          </a:r>
          <a:endParaRPr lang="zh-CN" altLang="en-US" dirty="0"/>
        </a:p>
      </dgm:t>
    </dgm:pt>
    <dgm:pt modelId="{F77F5748-056B-41C9-9D79-5990022EA3CC}" type="par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6DE3A707-8E1A-4313-AC59-9812E822BEA0}" type="sib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6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6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6">
        <dgm:presLayoutVars>
          <dgm:bulletEnabled val="1"/>
        </dgm:presLayoutVars>
      </dgm:prSet>
      <dgm:spPr/>
    </dgm:pt>
    <dgm:pt modelId="{C19C4C30-C6C8-42DA-96E4-16C725560BEB}" type="pres">
      <dgm:prSet presAssocID="{17A36C94-7FC5-4507-82C9-216C3504AECA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3" presStyleCnt="6">
        <dgm:presLayoutVars>
          <dgm:bulletEnabled val="1"/>
        </dgm:presLayoutVars>
      </dgm:prSet>
      <dgm:spPr/>
    </dgm:pt>
    <dgm:pt modelId="{91876744-CED8-4B80-B548-A995BCDBC5E7}" type="pres">
      <dgm:prSet presAssocID="{BFB87BF3-A242-4F8B-B8E9-5756C8C7288D}" presName="spaceBetweenRectangles" presStyleCnt="0"/>
      <dgm:spPr/>
    </dgm:pt>
    <dgm:pt modelId="{6F0C17F6-BF10-4D63-B57D-7CBBC1CCBB54}" type="pres">
      <dgm:prSet presAssocID="{10F2CA0A-0DA6-465E-8201-0FD17C779606}" presName="parentLin" presStyleCnt="0"/>
      <dgm:spPr/>
    </dgm:pt>
    <dgm:pt modelId="{1C477078-8E47-4AF2-965A-B949C1967170}" type="pres">
      <dgm:prSet presAssocID="{10F2CA0A-0DA6-465E-8201-0FD17C779606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3BF5E798-EC9A-4514-8402-771A2F0854ED}" type="pres">
      <dgm:prSet presAssocID="{10F2CA0A-0DA6-465E-8201-0FD17C77960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2F5E4-A01B-45CD-9065-DED6DE7147E1}" type="pres">
      <dgm:prSet presAssocID="{10F2CA0A-0DA6-465E-8201-0FD17C779606}" presName="negativeSpace" presStyleCnt="0"/>
      <dgm:spPr/>
    </dgm:pt>
    <dgm:pt modelId="{436A4A38-705D-4B79-B654-DC05C4262D51}" type="pres">
      <dgm:prSet presAssocID="{10F2CA0A-0DA6-465E-8201-0FD17C779606}" presName="childText" presStyleLbl="conFgAcc1" presStyleIdx="4" presStyleCnt="6">
        <dgm:presLayoutVars>
          <dgm:bulletEnabled val="1"/>
        </dgm:presLayoutVars>
      </dgm:prSet>
      <dgm:spPr/>
    </dgm:pt>
    <dgm:pt modelId="{2FC78E95-3A09-42A2-93EB-D05CA9B4ACB4}" type="pres">
      <dgm:prSet presAssocID="{6DE3A707-8E1A-4313-AC59-9812E822BEA0}" presName="spaceBetweenRectangles" presStyleCnt="0"/>
      <dgm:spPr/>
    </dgm:pt>
    <dgm:pt modelId="{FEDBE40F-8EB7-475E-A979-9C69DBECBA83}" type="pres">
      <dgm:prSet presAssocID="{3DC9CD5A-96F0-469A-A0AB-06989D4060B3}" presName="parentLin" presStyleCnt="0"/>
      <dgm:spPr/>
    </dgm:pt>
    <dgm:pt modelId="{3E53E5A7-3F49-4DEB-A864-26478450B979}" type="pres">
      <dgm:prSet presAssocID="{3DC9CD5A-96F0-469A-A0AB-06989D4060B3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79DA065D-342D-4FC0-A47E-636445FD2DD6}" type="pres">
      <dgm:prSet presAssocID="{3DC9CD5A-96F0-469A-A0AB-06989D4060B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4FC50-2060-406E-9230-6276C29B9CD2}" type="pres">
      <dgm:prSet presAssocID="{3DC9CD5A-96F0-469A-A0AB-06989D4060B3}" presName="negativeSpace" presStyleCnt="0"/>
      <dgm:spPr/>
    </dgm:pt>
    <dgm:pt modelId="{FFC3F460-73BB-4983-989E-5289CB7514E8}" type="pres">
      <dgm:prSet presAssocID="{3DC9CD5A-96F0-469A-A0AB-06989D4060B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8C60BF6B-61B1-48D6-8B16-574BDB503BB6}" type="presOf" srcId="{10F2CA0A-0DA6-465E-8201-0FD17C779606}" destId="{1C477078-8E47-4AF2-965A-B949C1967170}" srcOrd="0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C5F47C6D-3979-42F4-A15E-D49F4575FA72}" srcId="{F9467B4E-0D0F-4F7A-B70F-C5813BA76CBC}" destId="{E693EF73-931C-49D3-A614-860F5A02ACD1}" srcOrd="3" destOrd="0" parTransId="{51744304-3E5C-420E-ABD1-5862066FD4BC}" sibTransId="{BFB87BF3-A242-4F8B-B8E9-5756C8C7288D}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B7839150-FC0B-4E4C-991A-A91931378642}" type="presOf" srcId="{3DC9CD5A-96F0-469A-A0AB-06989D4060B3}" destId="{3E53E5A7-3F49-4DEB-A864-26478450B979}" srcOrd="0" destOrd="0" presId="urn:microsoft.com/office/officeart/2005/8/layout/list1"/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7FF31F87-619E-4C79-9BA3-EB2F2A6D3BB4}" srcId="{F9467B4E-0D0F-4F7A-B70F-C5813BA76CBC}" destId="{3DC9CD5A-96F0-469A-A0AB-06989D4060B3}" srcOrd="5" destOrd="0" parTransId="{7388396F-762F-4112-9C1A-10BE73E93ADA}" sibTransId="{13E0F356-5800-42F8-9973-C9E7642FAC2D}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15693CAC-D3C6-4773-9B3B-17A4AB92AFB6}" srcId="{F9467B4E-0D0F-4F7A-B70F-C5813BA76CBC}" destId="{10F2CA0A-0DA6-465E-8201-0FD17C779606}" srcOrd="4" destOrd="0" parTransId="{F77F5748-056B-41C9-9D79-5990022EA3CC}" sibTransId="{6DE3A707-8E1A-4313-AC59-9812E822BEA0}"/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E93D0245-0E4D-411B-991B-9274BA74645B}" type="presOf" srcId="{3DC9CD5A-96F0-469A-A0AB-06989D4060B3}" destId="{79DA065D-342D-4FC0-A47E-636445FD2DD6}" srcOrd="1" destOrd="0" presId="urn:microsoft.com/office/officeart/2005/8/layout/list1"/>
    <dgm:cxn modelId="{E8729BF1-718A-4AAC-82BB-1B3CF9028026}" type="presOf" srcId="{10F2CA0A-0DA6-465E-8201-0FD17C779606}" destId="{3BF5E798-EC9A-4514-8402-771A2F0854ED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  <dgm:cxn modelId="{FA962F81-4D90-40DC-BEE4-100C06E341E6}" type="presParOf" srcId="{75793770-F05D-4D49-A45A-2DC757F4A001}" destId="{C19C4C30-C6C8-42DA-96E4-16C725560BEB}" srcOrd="11" destOrd="0" presId="urn:microsoft.com/office/officeart/2005/8/layout/list1"/>
    <dgm:cxn modelId="{32EABB71-A15A-4919-816F-7A342C6A50AC}" type="presParOf" srcId="{75793770-F05D-4D49-A45A-2DC757F4A001}" destId="{E41FE591-C792-41D7-8642-B32BBD8CEEFD}" srcOrd="12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13" destOrd="0" presId="urn:microsoft.com/office/officeart/2005/8/layout/list1"/>
    <dgm:cxn modelId="{39E9225B-EFD6-4963-A5BC-85D7874197A7}" type="presParOf" srcId="{75793770-F05D-4D49-A45A-2DC757F4A001}" destId="{74CA9208-68DF-4049-8DC6-16D6D8EF172F}" srcOrd="14" destOrd="0" presId="urn:microsoft.com/office/officeart/2005/8/layout/list1"/>
    <dgm:cxn modelId="{F43C60A1-E46F-40A2-A9C5-DFE17CC0FCC7}" type="presParOf" srcId="{75793770-F05D-4D49-A45A-2DC757F4A001}" destId="{91876744-CED8-4B80-B548-A995BCDBC5E7}" srcOrd="15" destOrd="0" presId="urn:microsoft.com/office/officeart/2005/8/layout/list1"/>
    <dgm:cxn modelId="{54D03C03-4DA7-4BB3-848E-0E58D45C6CF5}" type="presParOf" srcId="{75793770-F05D-4D49-A45A-2DC757F4A001}" destId="{6F0C17F6-BF10-4D63-B57D-7CBBC1CCBB54}" srcOrd="16" destOrd="0" presId="urn:microsoft.com/office/officeart/2005/8/layout/list1"/>
    <dgm:cxn modelId="{6DE90B2E-E0F9-488E-AFE8-473FC5C51153}" type="presParOf" srcId="{6F0C17F6-BF10-4D63-B57D-7CBBC1CCBB54}" destId="{1C477078-8E47-4AF2-965A-B949C1967170}" srcOrd="0" destOrd="0" presId="urn:microsoft.com/office/officeart/2005/8/layout/list1"/>
    <dgm:cxn modelId="{CC44C33C-5237-4236-A1E6-6B82B4CA9005}" type="presParOf" srcId="{6F0C17F6-BF10-4D63-B57D-7CBBC1CCBB54}" destId="{3BF5E798-EC9A-4514-8402-771A2F0854ED}" srcOrd="1" destOrd="0" presId="urn:microsoft.com/office/officeart/2005/8/layout/list1"/>
    <dgm:cxn modelId="{D09A81EB-8747-455D-8CD5-86371552B0A5}" type="presParOf" srcId="{75793770-F05D-4D49-A45A-2DC757F4A001}" destId="{6232F5E4-A01B-45CD-9065-DED6DE7147E1}" srcOrd="17" destOrd="0" presId="urn:microsoft.com/office/officeart/2005/8/layout/list1"/>
    <dgm:cxn modelId="{41B26F55-318C-4772-9ACD-D47D3CD1D31B}" type="presParOf" srcId="{75793770-F05D-4D49-A45A-2DC757F4A001}" destId="{436A4A38-705D-4B79-B654-DC05C4262D51}" srcOrd="18" destOrd="0" presId="urn:microsoft.com/office/officeart/2005/8/layout/list1"/>
    <dgm:cxn modelId="{A4C58DA3-F430-4C14-81A9-8DB86C468B8A}" type="presParOf" srcId="{75793770-F05D-4D49-A45A-2DC757F4A001}" destId="{2FC78E95-3A09-42A2-93EB-D05CA9B4ACB4}" srcOrd="19" destOrd="0" presId="urn:microsoft.com/office/officeart/2005/8/layout/list1"/>
    <dgm:cxn modelId="{5828A08D-F8FE-479A-97BA-825133AF9C65}" type="presParOf" srcId="{75793770-F05D-4D49-A45A-2DC757F4A001}" destId="{FEDBE40F-8EB7-475E-A979-9C69DBECBA83}" srcOrd="20" destOrd="0" presId="urn:microsoft.com/office/officeart/2005/8/layout/list1"/>
    <dgm:cxn modelId="{68014AA2-5DFB-40D9-891C-47371CFD761C}" type="presParOf" srcId="{FEDBE40F-8EB7-475E-A979-9C69DBECBA83}" destId="{3E53E5A7-3F49-4DEB-A864-26478450B979}" srcOrd="0" destOrd="0" presId="urn:microsoft.com/office/officeart/2005/8/layout/list1"/>
    <dgm:cxn modelId="{0A9064D3-DEDF-446D-B5E6-1E689CA3E526}" type="presParOf" srcId="{FEDBE40F-8EB7-475E-A979-9C69DBECBA83}" destId="{79DA065D-342D-4FC0-A47E-636445FD2DD6}" srcOrd="1" destOrd="0" presId="urn:microsoft.com/office/officeart/2005/8/layout/list1"/>
    <dgm:cxn modelId="{87F08DC8-62F3-45F0-95EC-FBB57D3E59E3}" type="presParOf" srcId="{75793770-F05D-4D49-A45A-2DC757F4A001}" destId="{D304FC50-2060-406E-9230-6276C29B9CD2}" srcOrd="21" destOrd="0" presId="urn:microsoft.com/office/officeart/2005/8/layout/list1"/>
    <dgm:cxn modelId="{B97E20D3-2280-4D2C-A35D-3ABA2A79A11D}" type="presParOf" srcId="{75793770-F05D-4D49-A45A-2DC757F4A001}" destId="{FFC3F460-73BB-4983-989E-5289CB7514E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79EDA-BD7E-46CD-BA39-42AA76AC39F7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EAFCC3A-C842-4520-A6D5-2DCE31B04866}">
      <dgm:prSet phldrT="[文本]"/>
      <dgm:spPr/>
      <dgm:t>
        <a:bodyPr/>
        <a:lstStyle/>
        <a:p>
          <a:r>
            <a:rPr lang="zh-CN" dirty="0" smtClean="0"/>
            <a:t>了解</a:t>
          </a:r>
          <a:r>
            <a:rPr lang="en-US" dirty="0" smtClean="0"/>
            <a:t>Spark</a:t>
          </a:r>
          <a:r>
            <a:rPr lang="zh-CN" dirty="0" smtClean="0"/>
            <a:t>以及</a:t>
          </a:r>
          <a:r>
            <a:rPr lang="en-US" dirty="0" smtClean="0"/>
            <a:t>Spark Streaming</a:t>
          </a:r>
          <a:r>
            <a:rPr lang="zh-CN" dirty="0" smtClean="0"/>
            <a:t>的相关基础概念及其工作流程，并进行集群环境搭建</a:t>
          </a:r>
          <a:endParaRPr lang="zh-CN" altLang="en-US" dirty="0"/>
        </a:p>
      </dgm:t>
    </dgm:pt>
    <dgm:pt modelId="{3C2801B7-8E8F-47CD-8F7C-5BAFE6819BA0}" type="par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62AEBB81-6691-4D64-A650-7FDA842F1627}" type="sib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B0A5E740-8E8C-48B9-A645-5C4609C30FE5}">
      <dgm:prSet phldrT="[文本]"/>
      <dgm:spPr/>
      <dgm:t>
        <a:bodyPr/>
        <a:lstStyle/>
        <a:p>
          <a:r>
            <a:rPr lang="zh-CN" smtClean="0"/>
            <a:t>了解其不同的数据处理方式的使用方法和应用场景，分析其功能与实际需求的对应关系</a:t>
          </a:r>
          <a:endParaRPr lang="zh-CN" altLang="en-US" dirty="0"/>
        </a:p>
      </dgm:t>
    </dgm:pt>
    <dgm:pt modelId="{AE19F98C-E937-437A-9FE2-3EF0F3A36067}" type="par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038462AD-D185-4A86-B488-01429897F564}" type="sib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A9B8E490-6A43-48AF-9D6E-D49BCB5101D7}">
      <dgm:prSet phldrT="[文本]"/>
      <dgm:spPr/>
      <dgm:t>
        <a:bodyPr/>
        <a:lstStyle/>
        <a:p>
          <a:r>
            <a:rPr lang="zh-CN" dirty="0" smtClean="0"/>
            <a:t>针对项目探究过程中发现的问题与兴趣点，进行针对性的深入研究，尝试寻找突破点进行优化</a:t>
          </a:r>
          <a:r>
            <a:rPr lang="zh-CN" altLang="en-US" dirty="0" smtClean="0"/>
            <a:t>，</a:t>
          </a:r>
          <a:r>
            <a:rPr lang="zh-CN" dirty="0" smtClean="0"/>
            <a:t>并针对</a:t>
          </a:r>
          <a:r>
            <a:rPr lang="en-US" dirty="0" smtClean="0"/>
            <a:t>Spark Streaming</a:t>
          </a:r>
          <a:r>
            <a:rPr lang="zh-CN" dirty="0" smtClean="0"/>
            <a:t>进行上层应用的开发</a:t>
          </a:r>
          <a:endParaRPr lang="zh-CN" altLang="en-US" dirty="0"/>
        </a:p>
      </dgm:t>
    </dgm:pt>
    <dgm:pt modelId="{80B68B88-E8E7-4109-9CEA-27D4A541E973}" type="par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40EFB355-ABC1-4BB6-85A0-A41C56B78D69}" type="sib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1F049B46-2A58-42EF-AF77-D8DC77746969}" type="pres">
      <dgm:prSet presAssocID="{D0E79EDA-BD7E-46CD-BA39-42AA76AC39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90AA7C-941D-46F8-A998-5E3AC255C76C}" type="pres">
      <dgm:prSet presAssocID="{A9B8E490-6A43-48AF-9D6E-D49BCB5101D7}" presName="boxAndChildren" presStyleCnt="0"/>
      <dgm:spPr/>
    </dgm:pt>
    <dgm:pt modelId="{905C7B74-03BA-4F5C-A4B6-01E60EECA99E}" type="pres">
      <dgm:prSet presAssocID="{A9B8E490-6A43-48AF-9D6E-D49BCB5101D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B94829F-B1A5-4473-A623-F8E7367DBFBE}" type="pres">
      <dgm:prSet presAssocID="{038462AD-D185-4A86-B488-01429897F564}" presName="sp" presStyleCnt="0"/>
      <dgm:spPr/>
    </dgm:pt>
    <dgm:pt modelId="{AC849558-7961-41E2-B6D7-E0E5C811117A}" type="pres">
      <dgm:prSet presAssocID="{B0A5E740-8E8C-48B9-A645-5C4609C30FE5}" presName="arrowAndChildren" presStyleCnt="0"/>
      <dgm:spPr/>
    </dgm:pt>
    <dgm:pt modelId="{BF798CF5-FA6A-4AC7-BE5E-5CA576B21512}" type="pres">
      <dgm:prSet presAssocID="{B0A5E740-8E8C-48B9-A645-5C4609C30FE5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EE700DC-1104-455D-BF7F-7EC6BA2921FC}" type="pres">
      <dgm:prSet presAssocID="{62AEBB81-6691-4D64-A650-7FDA842F1627}" presName="sp" presStyleCnt="0"/>
      <dgm:spPr/>
    </dgm:pt>
    <dgm:pt modelId="{0265DF0B-F5CA-43FD-8B8D-C7E832CA3FEE}" type="pres">
      <dgm:prSet presAssocID="{0EAFCC3A-C842-4520-A6D5-2DCE31B04866}" presName="arrowAndChildren" presStyleCnt="0"/>
      <dgm:spPr/>
    </dgm:pt>
    <dgm:pt modelId="{2E37A00D-9611-4BCF-B668-15DE905DAEF7}" type="pres">
      <dgm:prSet presAssocID="{0EAFCC3A-C842-4520-A6D5-2DCE31B04866}" presName="parentTextArrow" presStyleLbl="node1" presStyleIdx="2" presStyleCnt="3" custLinFactNeighborX="-4730" custLinFactNeighborY="-46"/>
      <dgm:spPr/>
      <dgm:t>
        <a:bodyPr/>
        <a:lstStyle/>
        <a:p>
          <a:endParaRPr lang="zh-CN" altLang="en-US"/>
        </a:p>
      </dgm:t>
    </dgm:pt>
  </dgm:ptLst>
  <dgm:cxnLst>
    <dgm:cxn modelId="{B6659A4C-EC22-4D59-8F3C-6D722EC0F762}" srcId="{D0E79EDA-BD7E-46CD-BA39-42AA76AC39F7}" destId="{A9B8E490-6A43-48AF-9D6E-D49BCB5101D7}" srcOrd="2" destOrd="0" parTransId="{80B68B88-E8E7-4109-9CEA-27D4A541E973}" sibTransId="{40EFB355-ABC1-4BB6-85A0-A41C56B78D69}"/>
    <dgm:cxn modelId="{F4451533-39FF-4CA1-B628-0327EED90BA5}" type="presOf" srcId="{0EAFCC3A-C842-4520-A6D5-2DCE31B04866}" destId="{2E37A00D-9611-4BCF-B668-15DE905DAEF7}" srcOrd="0" destOrd="0" presId="urn:microsoft.com/office/officeart/2005/8/layout/process4"/>
    <dgm:cxn modelId="{80246A73-4E25-4F79-8398-AACBC6263B14}" type="presOf" srcId="{A9B8E490-6A43-48AF-9D6E-D49BCB5101D7}" destId="{905C7B74-03BA-4F5C-A4B6-01E60EECA99E}" srcOrd="0" destOrd="0" presId="urn:microsoft.com/office/officeart/2005/8/layout/process4"/>
    <dgm:cxn modelId="{2C27D678-B59C-4E34-92BE-376A1B25D56F}" srcId="{D0E79EDA-BD7E-46CD-BA39-42AA76AC39F7}" destId="{0EAFCC3A-C842-4520-A6D5-2DCE31B04866}" srcOrd="0" destOrd="0" parTransId="{3C2801B7-8E8F-47CD-8F7C-5BAFE6819BA0}" sibTransId="{62AEBB81-6691-4D64-A650-7FDA842F1627}"/>
    <dgm:cxn modelId="{9310E7A8-BC55-4CA3-B445-7605EF6F7CBE}" srcId="{D0E79EDA-BD7E-46CD-BA39-42AA76AC39F7}" destId="{B0A5E740-8E8C-48B9-A645-5C4609C30FE5}" srcOrd="1" destOrd="0" parTransId="{AE19F98C-E937-437A-9FE2-3EF0F3A36067}" sibTransId="{038462AD-D185-4A86-B488-01429897F564}"/>
    <dgm:cxn modelId="{5FFBAA50-50BA-4B6D-A075-1B61ECBD5C21}" type="presOf" srcId="{D0E79EDA-BD7E-46CD-BA39-42AA76AC39F7}" destId="{1F049B46-2A58-42EF-AF77-D8DC77746969}" srcOrd="0" destOrd="0" presId="urn:microsoft.com/office/officeart/2005/8/layout/process4"/>
    <dgm:cxn modelId="{EFA00617-99F1-4D27-8A1F-DEEFC7747426}" type="presOf" srcId="{B0A5E740-8E8C-48B9-A645-5C4609C30FE5}" destId="{BF798CF5-FA6A-4AC7-BE5E-5CA576B21512}" srcOrd="0" destOrd="0" presId="urn:microsoft.com/office/officeart/2005/8/layout/process4"/>
    <dgm:cxn modelId="{001519DD-FCA2-44F5-973C-008FE7E117DF}" type="presParOf" srcId="{1F049B46-2A58-42EF-AF77-D8DC77746969}" destId="{E490AA7C-941D-46F8-A998-5E3AC255C76C}" srcOrd="0" destOrd="0" presId="urn:microsoft.com/office/officeart/2005/8/layout/process4"/>
    <dgm:cxn modelId="{2C5CAA71-3580-4874-B3C6-91DC25309667}" type="presParOf" srcId="{E490AA7C-941D-46F8-A998-5E3AC255C76C}" destId="{905C7B74-03BA-4F5C-A4B6-01E60EECA99E}" srcOrd="0" destOrd="0" presId="urn:microsoft.com/office/officeart/2005/8/layout/process4"/>
    <dgm:cxn modelId="{0C1B395F-150A-4718-A0CB-739B2A1B09EF}" type="presParOf" srcId="{1F049B46-2A58-42EF-AF77-D8DC77746969}" destId="{8B94829F-B1A5-4473-A623-F8E7367DBFBE}" srcOrd="1" destOrd="0" presId="urn:microsoft.com/office/officeart/2005/8/layout/process4"/>
    <dgm:cxn modelId="{472985A7-B1FF-43A8-8017-47C47235589D}" type="presParOf" srcId="{1F049B46-2A58-42EF-AF77-D8DC77746969}" destId="{AC849558-7961-41E2-B6D7-E0E5C811117A}" srcOrd="2" destOrd="0" presId="urn:microsoft.com/office/officeart/2005/8/layout/process4"/>
    <dgm:cxn modelId="{E92C3467-8D04-4048-8EC9-F9F20BB8231C}" type="presParOf" srcId="{AC849558-7961-41E2-B6D7-E0E5C811117A}" destId="{BF798CF5-FA6A-4AC7-BE5E-5CA576B21512}" srcOrd="0" destOrd="0" presId="urn:microsoft.com/office/officeart/2005/8/layout/process4"/>
    <dgm:cxn modelId="{439F330A-4C7E-412B-A69A-F1D4318AF723}" type="presParOf" srcId="{1F049B46-2A58-42EF-AF77-D8DC77746969}" destId="{EEE700DC-1104-455D-BF7F-7EC6BA2921FC}" srcOrd="3" destOrd="0" presId="urn:microsoft.com/office/officeart/2005/8/layout/process4"/>
    <dgm:cxn modelId="{3EC2A1A2-CE7F-4D73-96FF-FE36D5F9B7EE}" type="presParOf" srcId="{1F049B46-2A58-42EF-AF77-D8DC77746969}" destId="{0265DF0B-F5CA-43FD-8B8D-C7E832CA3FEE}" srcOrd="4" destOrd="0" presId="urn:microsoft.com/office/officeart/2005/8/layout/process4"/>
    <dgm:cxn modelId="{8171575C-9C7C-4D79-8150-C95685A9A13C}" type="presParOf" srcId="{0265DF0B-F5CA-43FD-8B8D-C7E832CA3FEE}" destId="{2E37A00D-9611-4BCF-B668-15DE905DAE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26735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3119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研究内容</a:t>
          </a:r>
          <a:endParaRPr lang="zh-CN" altLang="en-US" sz="1600" kern="1200" dirty="0"/>
        </a:p>
      </dsp:txBody>
      <dsp:txXfrm>
        <a:off x="467469" y="54253"/>
        <a:ext cx="6175659" cy="426206"/>
      </dsp:txXfrm>
    </dsp:sp>
    <dsp:sp modelId="{36361881-77C6-4CB9-BE8D-DD3DBAED1EF0}">
      <dsp:nvSpPr>
        <dsp:cNvPr id="0" name=""/>
        <dsp:cNvSpPr/>
      </dsp:nvSpPr>
      <dsp:spPr>
        <a:xfrm>
          <a:off x="0" y="99311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75695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</a:t>
          </a:r>
          <a:r>
            <a:rPr lang="zh-CN" altLang="en-US" sz="1600" kern="1200" dirty="0" smtClean="0"/>
            <a:t>问题汇总</a:t>
          </a:r>
          <a:endParaRPr lang="zh-CN" altLang="en-US" sz="1600" kern="1200" dirty="0"/>
        </a:p>
      </dsp:txBody>
      <dsp:txXfrm>
        <a:off x="467469" y="780013"/>
        <a:ext cx="6175659" cy="426206"/>
      </dsp:txXfrm>
    </dsp:sp>
    <dsp:sp modelId="{1B2BB12D-74E5-4854-88C3-E7DE7D6340E7}">
      <dsp:nvSpPr>
        <dsp:cNvPr id="0" name=""/>
        <dsp:cNvSpPr/>
      </dsp:nvSpPr>
      <dsp:spPr>
        <a:xfrm>
          <a:off x="0" y="171887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148271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3.</a:t>
          </a:r>
          <a:r>
            <a:rPr lang="zh-CN" altLang="en-US" sz="1600" kern="1200" dirty="0" smtClean="0"/>
            <a:t>功能性需求</a:t>
          </a:r>
          <a:endParaRPr lang="zh-CN" altLang="en-US" sz="1600" kern="1200" dirty="0"/>
        </a:p>
      </dsp:txBody>
      <dsp:txXfrm>
        <a:off x="467469" y="1505773"/>
        <a:ext cx="6175659" cy="426206"/>
      </dsp:txXfrm>
    </dsp:sp>
    <dsp:sp modelId="{74CA9208-68DF-4049-8DC6-16D6D8EF172F}">
      <dsp:nvSpPr>
        <dsp:cNvPr id="0" name=""/>
        <dsp:cNvSpPr/>
      </dsp:nvSpPr>
      <dsp:spPr>
        <a:xfrm>
          <a:off x="0" y="244463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22E4E-A4D3-44EE-8F69-81AC7C798025}">
      <dsp:nvSpPr>
        <dsp:cNvPr id="0" name=""/>
        <dsp:cNvSpPr/>
      </dsp:nvSpPr>
      <dsp:spPr>
        <a:xfrm>
          <a:off x="444412" y="220847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4.</a:t>
          </a:r>
          <a:r>
            <a:rPr lang="zh-CN" altLang="en-US" sz="1600" kern="1200" dirty="0" smtClean="0"/>
            <a:t>非功能性需求</a:t>
          </a:r>
          <a:endParaRPr lang="zh-CN" altLang="en-US" sz="1600" kern="1200" dirty="0"/>
        </a:p>
      </dsp:txBody>
      <dsp:txXfrm>
        <a:off x="467469" y="2231533"/>
        <a:ext cx="6175659" cy="426206"/>
      </dsp:txXfrm>
    </dsp:sp>
    <dsp:sp modelId="{436A4A38-705D-4B79-B654-DC05C4262D51}">
      <dsp:nvSpPr>
        <dsp:cNvPr id="0" name=""/>
        <dsp:cNvSpPr/>
      </dsp:nvSpPr>
      <dsp:spPr>
        <a:xfrm>
          <a:off x="0" y="3170396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798-EC9A-4514-8402-771A2F0854ED}">
      <dsp:nvSpPr>
        <dsp:cNvPr id="0" name=""/>
        <dsp:cNvSpPr/>
      </dsp:nvSpPr>
      <dsp:spPr>
        <a:xfrm>
          <a:off x="444412" y="2934236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5.</a:t>
          </a:r>
          <a:r>
            <a:rPr lang="zh-CN" altLang="en-US" sz="1600" kern="1200" dirty="0" smtClean="0"/>
            <a:t>计划安排</a:t>
          </a:r>
          <a:endParaRPr lang="zh-CN" altLang="en-US" sz="1600" kern="1200" dirty="0"/>
        </a:p>
      </dsp:txBody>
      <dsp:txXfrm>
        <a:off x="467469" y="2957293"/>
        <a:ext cx="6175659" cy="426206"/>
      </dsp:txXfrm>
    </dsp:sp>
    <dsp:sp modelId="{FFC3F460-73BB-4983-989E-5289CB7514E8}">
      <dsp:nvSpPr>
        <dsp:cNvPr id="0" name=""/>
        <dsp:cNvSpPr/>
      </dsp:nvSpPr>
      <dsp:spPr>
        <a:xfrm>
          <a:off x="0" y="3896157"/>
          <a:ext cx="888824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065D-342D-4FC0-A47E-636445FD2DD6}">
      <dsp:nvSpPr>
        <dsp:cNvPr id="0" name=""/>
        <dsp:cNvSpPr/>
      </dsp:nvSpPr>
      <dsp:spPr>
        <a:xfrm>
          <a:off x="444412" y="3659997"/>
          <a:ext cx="622177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6.</a:t>
          </a:r>
          <a:r>
            <a:rPr lang="zh-CN" altLang="en-US" sz="1600" kern="1200" dirty="0" smtClean="0"/>
            <a:t>参考资料</a:t>
          </a:r>
          <a:endParaRPr lang="zh-CN" altLang="en-US" sz="1600" kern="1200" dirty="0"/>
        </a:p>
      </dsp:txBody>
      <dsp:txXfrm>
        <a:off x="467469" y="3683054"/>
        <a:ext cx="6175659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C7B74-03BA-4F5C-A4B6-01E60EECA99E}">
      <dsp:nvSpPr>
        <dsp:cNvPr id="0" name=""/>
        <dsp:cNvSpPr/>
      </dsp:nvSpPr>
      <dsp:spPr>
        <a:xfrm>
          <a:off x="0" y="2944468"/>
          <a:ext cx="8050320" cy="9664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针对项目探究过程中发现的问题与兴趣点，进行针对性的深入研究，尝试寻找突破点进行优化</a:t>
          </a:r>
          <a:r>
            <a:rPr lang="zh-CN" altLang="en-US" sz="1900" kern="1200" dirty="0" smtClean="0"/>
            <a:t>，</a:t>
          </a:r>
          <a:r>
            <a:rPr lang="zh-CN" sz="1900" kern="1200" dirty="0" smtClean="0"/>
            <a:t>并针对</a:t>
          </a:r>
          <a:r>
            <a:rPr lang="en-US" sz="1900" kern="1200" dirty="0" smtClean="0"/>
            <a:t>Spark Streaming</a:t>
          </a:r>
          <a:r>
            <a:rPr lang="zh-CN" sz="1900" kern="1200" dirty="0" smtClean="0"/>
            <a:t>进行上层应用的开发</a:t>
          </a:r>
          <a:endParaRPr lang="zh-CN" altLang="en-US" sz="1900" kern="1200" dirty="0"/>
        </a:p>
      </dsp:txBody>
      <dsp:txXfrm>
        <a:off x="0" y="2944468"/>
        <a:ext cx="8050320" cy="966440"/>
      </dsp:txXfrm>
    </dsp:sp>
    <dsp:sp modelId="{BF798CF5-FA6A-4AC7-BE5E-5CA576B21512}">
      <dsp:nvSpPr>
        <dsp:cNvPr id="0" name=""/>
        <dsp:cNvSpPr/>
      </dsp:nvSpPr>
      <dsp:spPr>
        <a:xfrm rot="10800000">
          <a:off x="0" y="1472579"/>
          <a:ext cx="8050320" cy="1486385"/>
        </a:xfrm>
        <a:prstGeom prst="upArrowCallout">
          <a:avLst/>
        </a:prstGeom>
        <a:solidFill>
          <a:schemeClr val="accent1">
            <a:shade val="80000"/>
            <a:hueOff val="-245623"/>
            <a:satOff val="-27002"/>
            <a:lumOff val="1814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了解其不同的数据处理方式的使用方法和应用场景，分析其功能与实际需求的对应关系</a:t>
          </a:r>
          <a:endParaRPr lang="zh-CN" altLang="en-US" sz="1900" kern="1200" dirty="0"/>
        </a:p>
      </dsp:txBody>
      <dsp:txXfrm rot="10800000">
        <a:off x="0" y="1472579"/>
        <a:ext cx="8050320" cy="965808"/>
      </dsp:txXfrm>
    </dsp:sp>
    <dsp:sp modelId="{2E37A00D-9611-4BCF-B668-15DE905DAEF7}">
      <dsp:nvSpPr>
        <dsp:cNvPr id="0" name=""/>
        <dsp:cNvSpPr/>
      </dsp:nvSpPr>
      <dsp:spPr>
        <a:xfrm rot="10800000">
          <a:off x="0" y="7"/>
          <a:ext cx="8050320" cy="1486385"/>
        </a:xfrm>
        <a:prstGeom prst="upArrowCallout">
          <a:avLst/>
        </a:prstGeom>
        <a:solidFill>
          <a:schemeClr val="accent1">
            <a:shade val="80000"/>
            <a:hueOff val="-491245"/>
            <a:satOff val="-54004"/>
            <a:lumOff val="36287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了解</a:t>
          </a:r>
          <a:r>
            <a:rPr lang="en-US" sz="1900" kern="1200" dirty="0" smtClean="0"/>
            <a:t>Spark</a:t>
          </a:r>
          <a:r>
            <a:rPr lang="zh-CN" sz="1900" kern="1200" dirty="0" smtClean="0"/>
            <a:t>以及</a:t>
          </a:r>
          <a:r>
            <a:rPr lang="en-US" sz="1900" kern="1200" dirty="0" smtClean="0"/>
            <a:t>Spark Streaming</a:t>
          </a:r>
          <a:r>
            <a:rPr lang="zh-CN" sz="1900" kern="1200" dirty="0" smtClean="0"/>
            <a:t>的相关基础概念及其工作流程，并进行集群环境搭建</a:t>
          </a:r>
          <a:endParaRPr lang="zh-CN" altLang="en-US" sz="1900" kern="1200" dirty="0"/>
        </a:p>
      </dsp:txBody>
      <dsp:txXfrm rot="10800000">
        <a:off x="0" y="7"/>
        <a:ext cx="8050320" cy="96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AFD2-5405-464D-92C3-DC6B500A83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treaming-programming-guide.html" TargetMode="External"/><Relationship Id="rId2" Type="http://schemas.openxmlformats.org/officeDocument/2006/relationships/hyperlink" Target="http://spark.apache.org/stream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spark.apache.org/docs/latest/img/streaming-dstream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125" y="1534884"/>
            <a:ext cx="9553258" cy="50030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长时间容错</a:t>
            </a:r>
            <a:endParaRPr lang="en-US" altLang="zh-CN" sz="2000" dirty="0" smtClean="0"/>
          </a:p>
          <a:p>
            <a:pPr lvl="2"/>
            <a:r>
              <a:rPr lang="en-US" altLang="zh-CN" dirty="0"/>
              <a:t>Spark</a:t>
            </a:r>
            <a:r>
              <a:rPr lang="zh-CN" altLang="zh-CN" dirty="0"/>
              <a:t>的数据导入导出、数据抽象、作业调度</a:t>
            </a:r>
            <a:r>
              <a:rPr lang="en-US" altLang="zh-CN" dirty="0"/>
              <a:t>3</a:t>
            </a:r>
            <a:r>
              <a:rPr lang="zh-CN" altLang="zh-CN" dirty="0"/>
              <a:t>个模块都是分布式的并且长时间运行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需要</a:t>
            </a:r>
            <a:r>
              <a:rPr lang="zh-CN" altLang="zh-CN" dirty="0"/>
              <a:t>一个错误响应与处理模块来应对前</a:t>
            </a:r>
            <a:r>
              <a:rPr lang="en-US" altLang="zh-CN" dirty="0"/>
              <a:t>3</a:t>
            </a:r>
            <a:r>
              <a:rPr lang="zh-CN" altLang="zh-CN" dirty="0"/>
              <a:t>个模块运行过程中出现的错误。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4.1</a:t>
            </a:r>
            <a:r>
              <a:rPr lang="zh-CN" altLang="en-US" dirty="0"/>
              <a:t>数据导入导出模块长时间</a:t>
            </a:r>
            <a:r>
              <a:rPr lang="zh-CN" altLang="en-US" dirty="0" smtClean="0"/>
              <a:t>容错</a:t>
            </a:r>
            <a:endParaRPr lang="en-US" altLang="zh-CN" dirty="0" smtClean="0"/>
          </a:p>
          <a:p>
            <a:pPr lvl="2"/>
            <a:r>
              <a:rPr lang="zh-CN" altLang="en-US" dirty="0"/>
              <a:t>保障数据的产生与输入模块需要进行数据的备份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热</a:t>
            </a:r>
            <a:r>
              <a:rPr lang="zh-CN" altLang="zh-CN" dirty="0" smtClean="0"/>
              <a:t>备份</a:t>
            </a:r>
            <a:r>
              <a:rPr lang="zh-CN" altLang="en-US" dirty="0" smtClean="0"/>
              <a:t>、冷备份、数据重发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4.2</a:t>
            </a:r>
            <a:r>
              <a:rPr lang="zh-CN" altLang="en-US" dirty="0"/>
              <a:t>数据抽象模块及作业调度模块的长时间容错</a:t>
            </a:r>
            <a:endParaRPr lang="en-US" altLang="zh-CN" dirty="0" smtClean="0"/>
          </a:p>
          <a:p>
            <a:pPr lvl="2"/>
            <a:r>
              <a:rPr lang="zh-CN" altLang="en-US" dirty="0"/>
              <a:t>对整个流程处理设置检查点，来记录两个模块的完成情况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出现问题后选择最近一次的检查点进行恢复，最大化的减少损失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en-US" altLang="zh-CN" sz="2000" dirty="0" smtClean="0"/>
              <a:t>5. </a:t>
            </a:r>
            <a:r>
              <a:rPr lang="zh-CN" altLang="en-US" sz="2000" dirty="0" smtClean="0"/>
              <a:t>窗口支持</a:t>
            </a:r>
            <a:endParaRPr lang="en-US" altLang="zh-CN" sz="2000" dirty="0"/>
          </a:p>
          <a:p>
            <a:pPr lvl="1"/>
            <a:r>
              <a:rPr lang="zh-CN" altLang="en-US" dirty="0"/>
              <a:t>为了更有效率的再一组</a:t>
            </a:r>
            <a:r>
              <a:rPr lang="en-US" altLang="zh-CN" dirty="0"/>
              <a:t>RDD</a:t>
            </a:r>
            <a:r>
              <a:rPr lang="zh-CN" altLang="en-US" dirty="0"/>
              <a:t>进行计算，</a:t>
            </a:r>
            <a:r>
              <a:rPr lang="en-US" altLang="zh-CN" dirty="0"/>
              <a:t>spark streaming</a:t>
            </a:r>
            <a:r>
              <a:rPr lang="zh-CN" altLang="en-US" dirty="0"/>
              <a:t>提供了窗口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zh-CN" altLang="en-US" dirty="0"/>
              <a:t>转换滑动窗口内的数据，即可以更灵活的控制</a:t>
            </a:r>
            <a:r>
              <a:rPr lang="en-US" altLang="zh-CN" dirty="0" err="1"/>
              <a:t>DStream</a:t>
            </a:r>
            <a:r>
              <a:rPr lang="zh-CN" altLang="en-US" dirty="0"/>
              <a:t>的</a:t>
            </a:r>
            <a:r>
              <a:rPr lang="zh-CN" altLang="en-US" dirty="0" smtClean="0"/>
              <a:t>大小。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75" y="967526"/>
            <a:ext cx="4961050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非功能性需求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125" y="1534884"/>
            <a:ext cx="9553258" cy="50030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性能调优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合理</a:t>
            </a:r>
            <a:r>
              <a:rPr lang="zh-CN" altLang="en-US" dirty="0"/>
              <a:t>的批处理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/>
              <a:t>设置批处理的时间间隔，每隔此时间间隔会提交一个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保证间隔时间内一个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能够完成。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</a:t>
            </a:r>
            <a:r>
              <a:rPr lang="zh-CN" altLang="en-US" dirty="0" smtClean="0"/>
              <a:t>增加并行化</a:t>
            </a:r>
            <a:endParaRPr lang="en-US" altLang="zh-CN" dirty="0" smtClean="0"/>
          </a:p>
          <a:p>
            <a:pPr lvl="2"/>
            <a:r>
              <a:rPr lang="zh-CN" altLang="en-US" dirty="0"/>
              <a:t>数据处理并行化，有助于充分利用资源，以提高</a:t>
            </a:r>
            <a:r>
              <a:rPr lang="zh-CN" altLang="en-US" dirty="0" smtClean="0"/>
              <a:t>性能。</a:t>
            </a:r>
            <a:endParaRPr lang="en-US" altLang="zh-CN" dirty="0" smtClean="0"/>
          </a:p>
          <a:p>
            <a:pPr lvl="2"/>
            <a:r>
              <a:rPr lang="zh-CN" altLang="en-US" dirty="0"/>
              <a:t>可以通过增加</a:t>
            </a:r>
            <a:r>
              <a:rPr lang="en-US" altLang="zh-CN" dirty="0"/>
              <a:t>Job</a:t>
            </a:r>
            <a:r>
              <a:rPr lang="zh-CN" altLang="en-US" dirty="0"/>
              <a:t>的并行度，或者从接收端来增加</a:t>
            </a:r>
            <a:r>
              <a:rPr lang="zh-CN" altLang="en-US" dirty="0" smtClean="0"/>
              <a:t>并行度。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 </a:t>
            </a:r>
            <a:r>
              <a:rPr lang="zh-CN" altLang="en-US" dirty="0" smtClean="0"/>
              <a:t>及时清除</a:t>
            </a:r>
            <a:r>
              <a:rPr lang="zh-CN" altLang="en-US" dirty="0"/>
              <a:t>过期数据</a:t>
            </a:r>
            <a:endParaRPr lang="en-US" altLang="zh-CN" dirty="0"/>
          </a:p>
          <a:p>
            <a:pPr lvl="2"/>
            <a:r>
              <a:rPr lang="zh-CN" altLang="en-US" dirty="0"/>
              <a:t>随着时间推移，有些数据不需要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这些</a:t>
            </a:r>
            <a:r>
              <a:rPr lang="zh-CN" altLang="en-US" dirty="0"/>
              <a:t>数据的存储会浪费宝贵的内存资源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需要定期清理超时的无用数据。</a:t>
            </a:r>
            <a:endParaRPr lang="en-US" altLang="zh-CN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鲁棒性</a:t>
            </a:r>
            <a:endParaRPr lang="en-US" altLang="zh-CN" sz="2000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956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pic>
        <p:nvPicPr>
          <p:cNvPr id="7" name="内容占位符 6" descr="Project Professional - 软件工程实验.mpp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1270000"/>
            <a:ext cx="9982200" cy="5444837"/>
          </a:xfrm>
        </p:spPr>
      </p:pic>
    </p:spTree>
    <p:extLst>
      <p:ext uri="{BB962C8B-B14F-4D97-AF65-F5344CB8AC3E}">
        <p14:creationId xmlns:p14="http://schemas.microsoft.com/office/powerpoint/2010/main" val="4005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96" y="613225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u="sng" dirty="0">
                <a:hlinkClick r:id="rId2"/>
              </a:rPr>
              <a:t>http://spark.apache.org/streaming/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spark.apache.org/docs/latest/streaming-programming-guide.html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4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89" y="623488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2069898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2429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07433633"/>
              </p:ext>
            </p:extLst>
          </p:nvPr>
        </p:nvGraphicFramePr>
        <p:xfrm>
          <a:off x="1331259" y="1930400"/>
          <a:ext cx="805032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2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20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5875"/>
              </p:ext>
            </p:extLst>
          </p:nvPr>
        </p:nvGraphicFramePr>
        <p:xfrm>
          <a:off x="851261" y="1458672"/>
          <a:ext cx="10489477" cy="49845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5690"/>
                <a:gridCol w="2065721"/>
                <a:gridCol w="3272526"/>
                <a:gridCol w="2706986"/>
                <a:gridCol w="144855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序号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评审对象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处理</a:t>
                      </a:r>
                      <a:r>
                        <a:rPr lang="zh-CN" altLang="en-US" sz="2000" b="1" kern="100" dirty="0" smtClean="0">
                          <a:effectLst/>
                        </a:rPr>
                        <a:t>方案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小组意见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40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-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任务分工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分工里**是谁啊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建议随便说说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增加人员分工部分内容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7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任务分工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在之后的工作中更加明确成员的具体分工，以保证工作任务高效执行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后续细化分工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7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项目介绍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流数据的特点就是，不可重复，也就是不能反复测试。有什么想法，如何使得测试结果能够使人信服。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流数据是不可重复，但可以把一批固定的数据一次性输入到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kafka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中，经过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处理后得到结果。比如清空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kafka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后，往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kafka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上一次性放上一万条，经过处理，理论上就会获得一万条的处理后数据，在“流式数据”上做测试可以把这批数据一直反复往上面发送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解释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9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 </a:t>
                      </a: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研究内容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未明确提出进一步扩展的内容，应该在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中列出，表达出你们有考虑过功能扩展方面。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当前未完全理解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en-US" altLang="zh-CN" sz="1600" kern="100" baseline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Streaming</a:t>
                      </a:r>
                      <a:r>
                        <a:rPr lang="zh-CN" altLang="en-US" sz="1600" kern="100" baseline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，暂时未能</a:t>
                      </a:r>
                      <a:r>
                        <a:rPr lang="zh-CN" altLang="en-US" sz="1600" kern="100" baseline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提出改进方面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41" y="602338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20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50884"/>
              </p:ext>
            </p:extLst>
          </p:nvPr>
        </p:nvGraphicFramePr>
        <p:xfrm>
          <a:off x="851261" y="2155358"/>
          <a:ext cx="10489477" cy="36645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5690"/>
                <a:gridCol w="2065721"/>
                <a:gridCol w="3272526"/>
                <a:gridCol w="2706986"/>
                <a:gridCol w="144855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序号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评审对象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处理</a:t>
                      </a:r>
                      <a:r>
                        <a:rPr lang="zh-CN" altLang="en-US" sz="2000" b="1" kern="100" dirty="0" smtClean="0">
                          <a:effectLst/>
                        </a:rPr>
                        <a:t>方案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小组意见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40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上的项目目录结构，觉得稍显简单，我认为可以细分或增加一些目录，这样可以使项目文档整理起来更加方便和清晰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7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alt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的目录有按实验分的目录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7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alt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建议学习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的制作风格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项目内容列表看的更仔细。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9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alt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建议规整一下</a:t>
                      </a:r>
                      <a:r>
                        <a:rPr lang="en-US" altLang="zh-CN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的目录，可参考上一届的目录制定，显得更有条理些，也容易管理。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lang="zh-CN" alt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项目目录结构。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0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2" y="176348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数据的产生与输入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zh-CN" sz="2000" dirty="0" smtClean="0"/>
              <a:t>数据流</a:t>
            </a:r>
            <a:r>
              <a:rPr lang="zh-CN" altLang="zh-CN" sz="2000" dirty="0"/>
              <a:t>抽象</a:t>
            </a:r>
            <a:r>
              <a:rPr lang="en-US" altLang="zh-CN" sz="2000" dirty="0" err="1" smtClean="0"/>
              <a:t>Dstream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zh-CN" sz="2000" dirty="0" smtClean="0"/>
              <a:t>作业调度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zh-CN" sz="2000" dirty="0"/>
              <a:t>长时间</a:t>
            </a:r>
            <a:r>
              <a:rPr lang="zh-CN" altLang="zh-CN" sz="2000" dirty="0" smtClean="0"/>
              <a:t>容错</a:t>
            </a:r>
            <a:endParaRPr lang="en-US" altLang="zh-CN" sz="2000" dirty="0" smtClean="0"/>
          </a:p>
          <a:p>
            <a:r>
              <a:rPr lang="en-US" altLang="zh-CN" sz="2000" dirty="0" smtClean="0"/>
              <a:t>5.</a:t>
            </a:r>
            <a:r>
              <a:rPr lang="zh-CN" altLang="zh-CN" sz="2000" dirty="0"/>
              <a:t>窗口支持</a:t>
            </a:r>
            <a:endParaRPr lang="zh-CN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3375"/>
              </p:ext>
            </p:extLst>
          </p:nvPr>
        </p:nvGraphicFramePr>
        <p:xfrm>
          <a:off x="4637314" y="1176775"/>
          <a:ext cx="6161314" cy="534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3" imgW="8629554" imgH="7505672" progId="Visio.Drawing.15">
                  <p:embed/>
                </p:oleObj>
              </mc:Choice>
              <mc:Fallback>
                <p:oleObj name="Visio" r:id="rId3" imgW="8629554" imgH="75056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314" y="1176775"/>
                        <a:ext cx="6161314" cy="5349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2" y="176348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数据的产生与输入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输入流接收器</a:t>
            </a:r>
            <a:endParaRPr lang="en-US" altLang="zh-CN" dirty="0" smtClean="0"/>
          </a:p>
          <a:p>
            <a:pPr lvl="2"/>
            <a:r>
              <a:rPr lang="zh-CN" altLang="en-US" dirty="0"/>
              <a:t>输入接收器</a:t>
            </a:r>
            <a:r>
              <a:rPr lang="en-US" altLang="zh-CN" dirty="0"/>
              <a:t>Receiver</a:t>
            </a:r>
            <a:r>
              <a:rPr lang="zh-CN" altLang="en-US" dirty="0"/>
              <a:t>用来持续产生或持续接收系统外的数据，比如 </a:t>
            </a:r>
            <a:r>
              <a:rPr lang="en-US" altLang="zh-CN" dirty="0" err="1"/>
              <a:t>TwitterReceiver</a:t>
            </a:r>
            <a:r>
              <a:rPr lang="en-US" altLang="zh-CN" dirty="0"/>
              <a:t> </a:t>
            </a:r>
            <a:r>
              <a:rPr lang="zh-CN" altLang="en-US" dirty="0"/>
              <a:t>可以实时爬取 </a:t>
            </a:r>
            <a:r>
              <a:rPr lang="en-US" altLang="zh-CN" dirty="0"/>
              <a:t>twitter </a:t>
            </a:r>
            <a:r>
              <a:rPr lang="zh-CN" altLang="en-US" dirty="0"/>
              <a:t>数据。为了支持多种数据源，需要定义多种</a:t>
            </a:r>
            <a:r>
              <a:rPr lang="en-US" altLang="zh-CN" dirty="0"/>
              <a:t>Receiver</a:t>
            </a:r>
            <a:r>
              <a:rPr lang="zh-CN" altLang="en-US" dirty="0"/>
              <a:t>，对不同的数据源进行数据获取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每个</a:t>
            </a:r>
            <a:r>
              <a:rPr lang="en-US" altLang="zh-CN" dirty="0" err="1"/>
              <a:t>ReceiverSupervisor</a:t>
            </a:r>
            <a:r>
              <a:rPr lang="zh-CN" altLang="en-US" dirty="0"/>
              <a:t>启动后将马上生成一个用户提供的 </a:t>
            </a:r>
            <a:r>
              <a:rPr lang="en-US" altLang="zh-CN" dirty="0"/>
              <a:t>Receiver </a:t>
            </a:r>
            <a:r>
              <a:rPr lang="zh-CN" altLang="en-US" dirty="0"/>
              <a:t>实现的实例，并在 </a:t>
            </a:r>
            <a:r>
              <a:rPr lang="en-US" altLang="zh-CN" dirty="0"/>
              <a:t>Receiver </a:t>
            </a:r>
            <a:r>
              <a:rPr lang="zh-CN" altLang="en-US" dirty="0"/>
              <a:t>实例生成后开始持续不断地接收外界数据，并持续交给</a:t>
            </a:r>
            <a:r>
              <a:rPr lang="en-US" altLang="zh-CN" dirty="0" err="1"/>
              <a:t>ReceiverSupervisor</a:t>
            </a:r>
            <a:r>
              <a:rPr lang="zh-CN" altLang="en-US" dirty="0"/>
              <a:t>。</a:t>
            </a:r>
            <a:r>
              <a:rPr lang="en-US" altLang="zh-CN" dirty="0" err="1"/>
              <a:t>ReceiverSupervisor</a:t>
            </a:r>
            <a:r>
              <a:rPr lang="zh-CN" altLang="en-US" dirty="0"/>
              <a:t>将数据成块存储。存储完成后，</a:t>
            </a:r>
            <a:r>
              <a:rPr lang="en-US" altLang="zh-CN" dirty="0" err="1"/>
              <a:t>ReceiverSupervisor</a:t>
            </a:r>
            <a:r>
              <a:rPr lang="zh-CN" altLang="en-US" dirty="0"/>
              <a:t>及时上报数据的</a:t>
            </a:r>
            <a:r>
              <a:rPr lang="en-US" altLang="zh-CN" dirty="0" err="1"/>
              <a:t>mata</a:t>
            </a:r>
            <a:r>
              <a:rPr lang="zh-CN" altLang="en-US" dirty="0"/>
              <a:t>信息给</a:t>
            </a:r>
            <a:r>
              <a:rPr lang="en-US" altLang="zh-CN" dirty="0"/>
              <a:t>driver </a:t>
            </a:r>
            <a:r>
              <a:rPr lang="zh-CN" altLang="en-US" dirty="0"/>
              <a:t>端的</a:t>
            </a:r>
            <a:r>
              <a:rPr lang="en-US" altLang="zh-CN" dirty="0" err="1"/>
              <a:t>ReceiverTracker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</a:t>
            </a:r>
            <a:r>
              <a:rPr lang="zh-CN" altLang="en-US" dirty="0" smtClean="0"/>
              <a:t>数据源输入流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driver</a:t>
            </a:r>
            <a:r>
              <a:rPr lang="zh-CN" altLang="en-US" dirty="0"/>
              <a:t>端，数据源输入流（</a:t>
            </a:r>
            <a:r>
              <a:rPr lang="en-US" altLang="zh-CN" dirty="0" err="1"/>
              <a:t>ReceiverInputDStream</a:t>
            </a:r>
            <a:r>
              <a:rPr lang="zh-CN" altLang="en-US" dirty="0"/>
              <a:t>）在每个</a:t>
            </a:r>
            <a:r>
              <a:rPr lang="en-US" altLang="zh-CN" dirty="0"/>
              <a:t>batch</a:t>
            </a:r>
            <a:r>
              <a:rPr lang="zh-CN" altLang="en-US" dirty="0"/>
              <a:t>检查</a:t>
            </a:r>
            <a:r>
              <a:rPr lang="en-US" altLang="zh-CN" dirty="0" err="1"/>
              <a:t>ReceiverTracker</a:t>
            </a:r>
            <a:r>
              <a:rPr lang="en-US" altLang="zh-CN" dirty="0"/>
              <a:t> </a:t>
            </a:r>
            <a:r>
              <a:rPr lang="zh-CN" altLang="en-US" dirty="0"/>
              <a:t>收到的数据块的</a:t>
            </a:r>
            <a:r>
              <a:rPr lang="en-US" altLang="zh-CN" dirty="0"/>
              <a:t>meta</a:t>
            </a:r>
            <a:r>
              <a:rPr lang="zh-CN" altLang="en-US" dirty="0"/>
              <a:t>信息，界定哪些新数据需要在本</a:t>
            </a:r>
            <a:r>
              <a:rPr lang="en-US" altLang="zh-CN" dirty="0"/>
              <a:t>batch</a:t>
            </a:r>
            <a:r>
              <a:rPr lang="zh-CN" altLang="en-US" dirty="0"/>
              <a:t>内处理，然后生成相应的 </a:t>
            </a:r>
            <a:r>
              <a:rPr lang="en-US" altLang="zh-CN" dirty="0"/>
              <a:t>RDD </a:t>
            </a:r>
            <a:r>
              <a:rPr lang="zh-CN" altLang="en-US" dirty="0"/>
              <a:t>实例去处理这些块数据。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9" y="854857"/>
            <a:ext cx="4801016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125" y="1420584"/>
            <a:ext cx="9858155" cy="54374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数据流抽象</a:t>
            </a:r>
            <a:r>
              <a:rPr lang="en-US" altLang="zh-CN" sz="2000" dirty="0" err="1" smtClean="0"/>
              <a:t>DStream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2.1 </a:t>
            </a:r>
            <a:r>
              <a:rPr lang="en-US" altLang="zh-CN" dirty="0" err="1"/>
              <a:t>DStream</a:t>
            </a:r>
            <a:r>
              <a:rPr lang="zh-CN" altLang="en-US" dirty="0"/>
              <a:t>的离散化</a:t>
            </a:r>
            <a:endParaRPr lang="en-US" altLang="zh-CN" dirty="0" smtClean="0"/>
          </a:p>
          <a:p>
            <a:pPr lvl="2"/>
            <a:r>
              <a:rPr lang="en-US" altLang="zh-CN" dirty="0" err="1"/>
              <a:t>DStream</a:t>
            </a:r>
            <a:r>
              <a:rPr lang="zh-CN" altLang="en-US" dirty="0"/>
              <a:t>（</a:t>
            </a:r>
            <a:r>
              <a:rPr lang="en-US" altLang="zh-CN" dirty="0"/>
              <a:t>Discretized Stream</a:t>
            </a:r>
            <a:r>
              <a:rPr lang="zh-CN" altLang="en-US" dirty="0"/>
              <a:t>）是</a:t>
            </a:r>
            <a:r>
              <a:rPr lang="en-US" altLang="zh-CN" dirty="0"/>
              <a:t>Spark Streaming</a:t>
            </a:r>
            <a:r>
              <a:rPr lang="zh-CN" altLang="en-US" dirty="0"/>
              <a:t>对内部持续的实时数据流的抽象描述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RDD</a:t>
            </a:r>
            <a:r>
              <a:rPr lang="zh-CN" altLang="en-US" dirty="0"/>
              <a:t>（</a:t>
            </a:r>
            <a:r>
              <a:rPr lang="en-US" altLang="zh-CN" dirty="0"/>
              <a:t>Resilient Distributed Datasets</a:t>
            </a:r>
            <a:r>
              <a:rPr lang="zh-CN" altLang="en-US" dirty="0"/>
              <a:t>）是</a:t>
            </a:r>
            <a:r>
              <a:rPr lang="en-US" altLang="zh-CN" dirty="0"/>
              <a:t>Spark</a:t>
            </a:r>
            <a:r>
              <a:rPr lang="zh-CN" altLang="en-US" dirty="0"/>
              <a:t>最基本也是最根本的</a:t>
            </a:r>
            <a:r>
              <a:rPr lang="zh-CN" altLang="en-US" dirty="0" smtClean="0"/>
              <a:t>数据抽象。</a:t>
            </a:r>
            <a:endParaRPr lang="en-US" altLang="zh-CN" dirty="0"/>
          </a:p>
          <a:p>
            <a:pPr lvl="2"/>
            <a:r>
              <a:rPr lang="zh-CN" altLang="en-US" dirty="0" smtClean="0"/>
              <a:t>要</a:t>
            </a:r>
            <a:r>
              <a:rPr lang="zh-CN" altLang="en-US" dirty="0"/>
              <a:t>处理的实时数据流，在</a:t>
            </a:r>
            <a:r>
              <a:rPr lang="en-US" altLang="zh-CN" dirty="0"/>
              <a:t>Spark Streaming</a:t>
            </a:r>
            <a:r>
              <a:rPr lang="zh-CN" altLang="en-US" dirty="0"/>
              <a:t>中对应于一个</a:t>
            </a:r>
            <a:r>
              <a:rPr lang="en-US" altLang="zh-CN" dirty="0" err="1"/>
              <a:t>DStream</a:t>
            </a:r>
            <a:r>
              <a:rPr lang="en-US" altLang="zh-CN" dirty="0"/>
              <a:t>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DStream</a:t>
            </a:r>
            <a:r>
              <a:rPr lang="en-US" altLang="zh-CN" dirty="0" smtClean="0"/>
              <a:t> </a:t>
            </a:r>
            <a:r>
              <a:rPr lang="zh-CN" altLang="en-US" dirty="0"/>
              <a:t>代表了一系列连续的</a:t>
            </a:r>
            <a:r>
              <a:rPr lang="en-US" altLang="zh-CN" dirty="0"/>
              <a:t>RDD</a:t>
            </a:r>
            <a:r>
              <a:rPr lang="zh-CN" altLang="en-US" dirty="0"/>
              <a:t>，</a:t>
            </a:r>
            <a:r>
              <a:rPr lang="en-US" altLang="zh-CN" dirty="0" err="1"/>
              <a:t>DStream</a:t>
            </a:r>
            <a:r>
              <a:rPr lang="zh-CN" altLang="en-US" dirty="0"/>
              <a:t>中每个</a:t>
            </a:r>
            <a:r>
              <a:rPr lang="en-US" altLang="zh-CN" dirty="0"/>
              <a:t>RDD</a:t>
            </a:r>
            <a:r>
              <a:rPr lang="zh-CN" altLang="en-US" dirty="0"/>
              <a:t>包含特定时间间隔的数据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应用的任何操作都会转换为</a:t>
            </a:r>
            <a:r>
              <a:rPr lang="en-US" altLang="zh-CN" dirty="0"/>
              <a:t>RDD</a:t>
            </a:r>
            <a:r>
              <a:rPr lang="zh-CN" altLang="en-US" dirty="0"/>
              <a:t>上的操作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en-US" altLang="zh-CN" dirty="0" err="1"/>
              <a:t>DStream</a:t>
            </a:r>
            <a:r>
              <a:rPr lang="zh-CN" altLang="en-US" dirty="0"/>
              <a:t>的操作</a:t>
            </a:r>
            <a:endParaRPr lang="en-US" altLang="zh-CN" dirty="0" smtClean="0"/>
          </a:p>
          <a:p>
            <a:pPr lvl="2"/>
            <a:r>
              <a:rPr lang="en-US" altLang="zh-CN" dirty="0"/>
              <a:t>filter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中所有元素进行过滤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repartition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中</a:t>
            </a:r>
            <a:r>
              <a:rPr lang="en-US" altLang="zh-CN" dirty="0"/>
              <a:t>RDD</a:t>
            </a:r>
            <a:r>
              <a:rPr lang="zh-CN" altLang="en-US" dirty="0"/>
              <a:t>重新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pPr lvl="2"/>
            <a:r>
              <a:rPr lang="en-US" altLang="zh-CN" dirty="0"/>
              <a:t>transform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en-US" altLang="zh-CN" dirty="0" err="1"/>
              <a:t>DStream</a:t>
            </a:r>
            <a:r>
              <a:rPr lang="zh-CN" altLang="en-US" dirty="0"/>
              <a:t>中</a:t>
            </a:r>
            <a:r>
              <a:rPr lang="en-US" altLang="zh-CN" dirty="0"/>
              <a:t>RDD</a:t>
            </a:r>
            <a:r>
              <a:rPr lang="zh-CN" altLang="en-US" dirty="0" smtClean="0"/>
              <a:t>进行转化。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" name="图片 4" descr="http://spark.apache.org/docs/latest/img/streaming-dstream.png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4" y="3824967"/>
            <a:ext cx="50196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727476"/>
            <a:ext cx="4930567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2" y="176348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作业调度（资源调度）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3.1 </a:t>
            </a:r>
            <a:r>
              <a:rPr lang="en-US" altLang="zh-CN" dirty="0"/>
              <a:t>Spark</a:t>
            </a:r>
            <a:r>
              <a:rPr lang="zh-CN" altLang="en-US" dirty="0"/>
              <a:t>应用之间的资源调度</a:t>
            </a:r>
            <a:endParaRPr lang="en-US" altLang="zh-CN" dirty="0" smtClean="0"/>
          </a:p>
          <a:p>
            <a:pPr lvl="2"/>
            <a:r>
              <a:rPr lang="zh-CN" altLang="en-US" dirty="0"/>
              <a:t>如果在集群上运行，每个</a:t>
            </a:r>
            <a:r>
              <a:rPr lang="en-US" altLang="zh-CN" dirty="0"/>
              <a:t>Spark</a:t>
            </a:r>
            <a:r>
              <a:rPr lang="zh-CN" altLang="en-US" dirty="0"/>
              <a:t>应用都会获得一批独占的执行器</a:t>
            </a:r>
            <a:r>
              <a:rPr lang="en-US" altLang="zh-CN" dirty="0"/>
              <a:t>JVM</a:t>
            </a:r>
            <a:r>
              <a:rPr lang="zh-CN" altLang="en-US" dirty="0"/>
              <a:t>，来运行其任务并存储数据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有多个用户共享集群，那么会有很多资源分配相关的</a:t>
            </a:r>
            <a:r>
              <a:rPr lang="zh-CN" altLang="en-US" dirty="0" smtClean="0"/>
              <a:t>选项。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3.2 </a:t>
            </a:r>
            <a:r>
              <a:rPr lang="zh-CN" altLang="en-US" dirty="0" smtClean="0"/>
              <a:t>同</a:t>
            </a:r>
            <a:r>
              <a:rPr lang="zh-CN" altLang="en-US" dirty="0"/>
              <a:t>一应用程序内的资源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Spark</a:t>
            </a:r>
            <a:r>
              <a:rPr lang="zh-CN" altLang="en-US" dirty="0" smtClean="0"/>
              <a:t>应用程序内部</a:t>
            </a:r>
            <a:r>
              <a:rPr lang="zh-CN" altLang="en-US" dirty="0"/>
              <a:t>，如果多个作业分别由单独的线程提交，那么它们就可以同时并行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 lvl="2"/>
            <a:r>
              <a:rPr lang="zh-CN" altLang="en-US" dirty="0"/>
              <a:t>默认情况下，</a:t>
            </a:r>
            <a:r>
              <a:rPr lang="en-US" altLang="zh-CN" dirty="0"/>
              <a:t>spark</a:t>
            </a:r>
            <a:r>
              <a:rPr lang="zh-CN" altLang="en-US" dirty="0"/>
              <a:t>调度器以</a:t>
            </a:r>
            <a:r>
              <a:rPr lang="en-US" altLang="zh-CN" dirty="0"/>
              <a:t>FIFO</a:t>
            </a:r>
            <a:r>
              <a:rPr lang="zh-CN" altLang="en-US" dirty="0"/>
              <a:t>方式运行作业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在公平资源共享模式下，</a:t>
            </a:r>
            <a:r>
              <a:rPr lang="en-US" altLang="zh-CN" dirty="0"/>
              <a:t>spark</a:t>
            </a:r>
            <a:r>
              <a:rPr lang="zh-CN" altLang="en-US" dirty="0"/>
              <a:t>以轮转方式在各个作业之间分配任务，以便所有作业都能大致平等地共享集群</a:t>
            </a:r>
            <a:r>
              <a:rPr lang="zh-CN" altLang="en-US" dirty="0" smtClean="0"/>
              <a:t>资源。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4" y="0"/>
            <a:ext cx="7403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1200</Words>
  <Application>Microsoft Office PowerPoint</Application>
  <PresentationFormat>宽屏</PresentationFormat>
  <Paragraphs>136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Visio</vt:lpstr>
      <vt:lpstr> Spark Streaming的分析与应用</vt:lpstr>
      <vt:lpstr>目录</vt:lpstr>
      <vt:lpstr>研究内容</vt:lpstr>
      <vt:lpstr>问题清单</vt:lpstr>
      <vt:lpstr>问题清单</vt:lpstr>
      <vt:lpstr>功能性需求</vt:lpstr>
      <vt:lpstr>功能性需求</vt:lpstr>
      <vt:lpstr>功能性需求</vt:lpstr>
      <vt:lpstr>功能性需求</vt:lpstr>
      <vt:lpstr>功能性需求</vt:lpstr>
      <vt:lpstr>非功能性需求</vt:lpstr>
      <vt:lpstr>工作计划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Alvin</cp:lastModifiedBy>
  <cp:revision>102</cp:revision>
  <dcterms:created xsi:type="dcterms:W3CDTF">2017-03-16T10:16:58Z</dcterms:created>
  <dcterms:modified xsi:type="dcterms:W3CDTF">2017-03-24T08:39:10Z</dcterms:modified>
</cp:coreProperties>
</file>