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Lst>
  <p:notesMasterIdLst>
    <p:notesMasterId r:id="rId23"/>
  </p:notesMasterIdLst>
  <p:sldIdLst>
    <p:sldId id="256" r:id="rId3"/>
    <p:sldId id="257" r:id="rId4"/>
    <p:sldId id="291" r:id="rId5"/>
    <p:sldId id="292" r:id="rId6"/>
    <p:sldId id="293" r:id="rId7"/>
    <p:sldId id="294" r:id="rId8"/>
    <p:sldId id="275" r:id="rId9"/>
    <p:sldId id="277" r:id="rId10"/>
    <p:sldId id="278" r:id="rId11"/>
    <p:sldId id="279" r:id="rId12"/>
    <p:sldId id="281" r:id="rId13"/>
    <p:sldId id="282" r:id="rId14"/>
    <p:sldId id="283" r:id="rId15"/>
    <p:sldId id="284" r:id="rId16"/>
    <p:sldId id="285" r:id="rId17"/>
    <p:sldId id="286" r:id="rId18"/>
    <p:sldId id="287" r:id="rId19"/>
    <p:sldId id="288" r:id="rId20"/>
    <p:sldId id="289" r:id="rId21"/>
    <p:sldId id="26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4" autoAdjust="0"/>
  </p:normalViewPr>
  <p:slideViewPr>
    <p:cSldViewPr snapToGrid="0">
      <p:cViewPr varScale="1">
        <p:scale>
          <a:sx n="111" d="100"/>
          <a:sy n="111" d="100"/>
        </p:scale>
        <p:origin x="869"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9467B4E-0D0F-4F7A-B70F-C5813BA76C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E9157C1-65CC-4D69-A436-877E4C80403F}">
      <dgm:prSet phldrT="[文本]"/>
      <dgm:spPr/>
      <dgm:t>
        <a:bodyPr/>
        <a:lstStyle/>
        <a:p>
          <a:r>
            <a:rPr lang="en-US" altLang="zh-CN" dirty="0" smtClean="0"/>
            <a:t>1</a:t>
          </a:r>
          <a:r>
            <a:rPr lang="en-US" altLang="zh-CN" dirty="0" smtClean="0"/>
            <a:t>.</a:t>
          </a:r>
          <a:r>
            <a:rPr lang="zh-CN" altLang="en-US" dirty="0" smtClean="0"/>
            <a:t>工作量统计</a:t>
          </a:r>
          <a:endParaRPr lang="zh-CN" altLang="en-US" dirty="0"/>
        </a:p>
      </dgm:t>
    </dgm:pt>
    <dgm:pt modelId="{7718208D-C2C9-44E3-B6A9-138F6AB5D52A}" cxnId="{C082A134-DCCF-4546-90F2-00512C26E312}" type="parTrans">
      <dgm:prSet/>
      <dgm:spPr/>
      <dgm:t>
        <a:bodyPr/>
        <a:lstStyle/>
        <a:p>
          <a:endParaRPr lang="zh-CN" altLang="en-US"/>
        </a:p>
      </dgm:t>
    </dgm:pt>
    <dgm:pt modelId="{66F0221C-0B36-4617-9D84-E0EBEDF41FAD}" cxnId="{C082A134-DCCF-4546-90F2-00512C26E312}" type="sibTrans">
      <dgm:prSet/>
      <dgm:spPr/>
      <dgm:t>
        <a:bodyPr/>
        <a:lstStyle/>
        <a:p>
          <a:endParaRPr lang="zh-CN" altLang="en-US"/>
        </a:p>
      </dgm:t>
    </dgm:pt>
    <dgm:pt modelId="{2242B077-817F-4A28-ADB3-143AB6A46AED}">
      <dgm:prSet phldrT="[文本]"/>
      <dgm:spPr/>
      <dgm:t>
        <a:bodyPr/>
        <a:lstStyle/>
        <a:p>
          <a:r>
            <a:rPr lang="en-US" altLang="zh-CN" dirty="0" smtClean="0"/>
            <a:t>2</a:t>
          </a:r>
          <a:r>
            <a:rPr lang="en-US" altLang="zh-CN" dirty="0" smtClean="0"/>
            <a:t>.</a:t>
          </a:r>
          <a:r>
            <a:rPr lang="zh-CN" altLang="en-US" dirty="0" smtClean="0"/>
            <a:t>数据分析与说明</a:t>
          </a:r>
          <a:endParaRPr lang="zh-CN" altLang="en-US" dirty="0"/>
        </a:p>
      </dgm:t>
    </dgm:pt>
    <dgm:pt modelId="{8E90E53C-B17C-461E-985C-C14BB727056F}" cxnId="{1A055590-4D1F-4A3D-B629-B3A8B3052C92}" type="parTrans">
      <dgm:prSet/>
      <dgm:spPr/>
      <dgm:t>
        <a:bodyPr/>
        <a:lstStyle/>
        <a:p>
          <a:endParaRPr lang="zh-CN" altLang="en-US"/>
        </a:p>
      </dgm:t>
    </dgm:pt>
    <dgm:pt modelId="{494E3AE5-716D-4CF2-8C32-227F4F637950}" cxnId="{1A055590-4D1F-4A3D-B629-B3A8B3052C92}" type="sibTrans">
      <dgm:prSet/>
      <dgm:spPr/>
      <dgm:t>
        <a:bodyPr/>
        <a:lstStyle/>
        <a:p>
          <a:endParaRPr lang="zh-CN" altLang="en-US"/>
        </a:p>
      </dgm:t>
    </dgm:pt>
    <dgm:pt modelId="{C2FBCBB7-413B-4EAE-B9E3-1E6C4FF48302}">
      <dgm:prSet phldrT="[文本]"/>
      <dgm:spPr/>
      <dgm:t>
        <a:bodyPr/>
        <a:lstStyle/>
        <a:p>
          <a:r>
            <a:rPr lang="en-US" altLang="zh-CN" dirty="0" smtClean="0"/>
            <a:t>3</a:t>
          </a:r>
          <a:r>
            <a:rPr lang="en-US" altLang="zh-CN" dirty="0" smtClean="0"/>
            <a:t>.</a:t>
          </a:r>
          <a:r>
            <a:rPr lang="zh-CN" altLang="en-US" dirty="0" smtClean="0"/>
            <a:t>制品水平说明</a:t>
          </a:r>
          <a:endParaRPr lang="zh-CN" altLang="en-US" dirty="0"/>
        </a:p>
      </dgm:t>
    </dgm:pt>
    <dgm:pt modelId="{49F51E24-2D61-455D-B9A6-D6B0977C6731}" cxnId="{4F96A529-4F92-4A1F-A69C-E82AD1654F80}" type="parTrans">
      <dgm:prSet/>
      <dgm:spPr/>
      <dgm:t>
        <a:bodyPr/>
        <a:lstStyle/>
        <a:p>
          <a:endParaRPr lang="zh-CN" altLang="en-US"/>
        </a:p>
      </dgm:t>
    </dgm:pt>
    <dgm:pt modelId="{17A36C94-7FC5-4507-82C9-216C3504AECA}" cxnId="{4F96A529-4F92-4A1F-A69C-E82AD1654F80}" type="sibTrans">
      <dgm:prSet/>
      <dgm:spPr/>
      <dgm:t>
        <a:bodyPr/>
        <a:lstStyle/>
        <a:p>
          <a:endParaRPr lang="zh-CN" altLang="en-US"/>
        </a:p>
      </dgm:t>
    </dgm:pt>
    <dgm:pt modelId="{42D454EF-48B6-4C7D-BBBE-204EFA8A8F96}">
      <dgm:prSet phldrT="[文本]"/>
      <dgm:spPr/>
      <dgm:t>
        <a:bodyPr/>
        <a:lstStyle/>
        <a:p>
          <a:r>
            <a:rPr lang="en-US" altLang="zh-CN" dirty="0" smtClean="0"/>
            <a:t>4</a:t>
          </a:r>
          <a:r>
            <a:rPr lang="en-US" altLang="zh-CN" dirty="0" smtClean="0"/>
            <a:t>.</a:t>
          </a:r>
          <a:r>
            <a:rPr lang="zh-CN" altLang="en-US" dirty="0" smtClean="0"/>
            <a:t>有效方法说明</a:t>
          </a:r>
          <a:endParaRPr lang="zh-CN" altLang="en-US" dirty="0"/>
        </a:p>
      </dgm:t>
    </dgm:pt>
    <dgm:pt modelId="{446D8F41-182A-4923-B6EC-D7E8D62356B8}" cxnId="{3509D78E-89F9-40DA-B140-C3FF18B7FAEE}" type="parTrans">
      <dgm:prSet/>
      <dgm:spPr/>
      <dgm:t>
        <a:bodyPr/>
        <a:lstStyle/>
        <a:p>
          <a:endParaRPr lang="zh-CN" altLang="en-US"/>
        </a:p>
      </dgm:t>
    </dgm:pt>
    <dgm:pt modelId="{6F5695CA-01B4-4E8B-B5F1-85F0B95CE8F7}" cxnId="{3509D78E-89F9-40DA-B140-C3FF18B7FAEE}" type="sibTrans">
      <dgm:prSet/>
      <dgm:spPr/>
      <dgm:t>
        <a:bodyPr/>
        <a:lstStyle/>
        <a:p>
          <a:endParaRPr lang="zh-CN" altLang="en-US"/>
        </a:p>
      </dgm:t>
    </dgm:pt>
    <dgm:pt modelId="{75793770-F05D-4D49-A45A-2DC757F4A001}" type="pres">
      <dgm:prSet presAssocID="{F9467B4E-0D0F-4F7A-B70F-C5813BA76CBC}" presName="linear" presStyleCnt="0">
        <dgm:presLayoutVars>
          <dgm:dir/>
          <dgm:animLvl val="lvl"/>
          <dgm:resizeHandles val="exact"/>
        </dgm:presLayoutVars>
      </dgm:prSet>
      <dgm:spPr/>
      <dgm:t>
        <a:bodyPr/>
        <a:lstStyle/>
        <a:p>
          <a:endParaRPr lang="zh-CN" altLang="en-US"/>
        </a:p>
      </dgm:t>
    </dgm:pt>
    <dgm:pt modelId="{02572721-650C-4176-BAB0-164B16C00DF4}" type="pres">
      <dgm:prSet presAssocID="{BE9157C1-65CC-4D69-A436-877E4C80403F}" presName="parentLin" presStyleCnt="0"/>
      <dgm:spPr/>
    </dgm:pt>
    <dgm:pt modelId="{050206B0-28EC-4C71-9DDF-AD28CB5E29E0}" type="pres">
      <dgm:prSet presAssocID="{BE9157C1-65CC-4D69-A436-877E4C80403F}" presName="parentLeftMargin" presStyleLbl="node1" presStyleIdx="0" presStyleCnt="4"/>
      <dgm:spPr/>
      <dgm:t>
        <a:bodyPr/>
        <a:lstStyle/>
        <a:p>
          <a:endParaRPr lang="zh-CN" altLang="en-US"/>
        </a:p>
      </dgm:t>
    </dgm:pt>
    <dgm:pt modelId="{18893CF1-5A83-494C-A6B8-F018AC1AAEF7}" type="pres">
      <dgm:prSet presAssocID="{BE9157C1-65CC-4D69-A436-877E4C80403F}" presName="parentText" presStyleLbl="node1" presStyleIdx="0" presStyleCnt="4">
        <dgm:presLayoutVars>
          <dgm:chMax val="0"/>
          <dgm:bulletEnabled val="1"/>
        </dgm:presLayoutVars>
      </dgm:prSet>
      <dgm:spPr/>
      <dgm:t>
        <a:bodyPr/>
        <a:lstStyle/>
        <a:p>
          <a:endParaRPr lang="zh-CN" altLang="en-US"/>
        </a:p>
      </dgm:t>
    </dgm:pt>
    <dgm:pt modelId="{2564BBF8-0142-40C2-95B7-12DDF7AEDFAD}" type="pres">
      <dgm:prSet presAssocID="{BE9157C1-65CC-4D69-A436-877E4C80403F}" presName="negativeSpace" presStyleCnt="0"/>
      <dgm:spPr/>
    </dgm:pt>
    <dgm:pt modelId="{BF86A752-4FBF-4BA1-A891-70F746A422B8}" type="pres">
      <dgm:prSet presAssocID="{BE9157C1-65CC-4D69-A436-877E4C80403F}" presName="childText" presStyleLbl="conFgAcc1" presStyleIdx="0" presStyleCnt="4">
        <dgm:presLayoutVars>
          <dgm:bulletEnabled val="1"/>
        </dgm:presLayoutVars>
      </dgm:prSet>
      <dgm:spPr/>
    </dgm:pt>
    <dgm:pt modelId="{22C14121-B1F2-4094-A254-57BDA767B039}" type="pres">
      <dgm:prSet presAssocID="{66F0221C-0B36-4617-9D84-E0EBEDF41FAD}" presName="spaceBetweenRectangles" presStyleCnt="0"/>
      <dgm:spPr/>
    </dgm:pt>
    <dgm:pt modelId="{8E464F88-9BAE-453D-B4DD-3DEB8875443B}" type="pres">
      <dgm:prSet presAssocID="{2242B077-817F-4A28-ADB3-143AB6A46AED}" presName="parentLin" presStyleCnt="0"/>
      <dgm:spPr/>
    </dgm:pt>
    <dgm:pt modelId="{E08F2C43-BDC1-4162-91BE-47DA2182B657}" type="pres">
      <dgm:prSet presAssocID="{2242B077-817F-4A28-ADB3-143AB6A46AED}" presName="parentLeftMargin" presStyleLbl="node1" presStyleIdx="0" presStyleCnt="4"/>
      <dgm:spPr/>
      <dgm:t>
        <a:bodyPr/>
        <a:lstStyle/>
        <a:p>
          <a:endParaRPr lang="zh-CN" altLang="en-US"/>
        </a:p>
      </dgm:t>
    </dgm:pt>
    <dgm:pt modelId="{E34B24BD-D1EF-40AE-AE5B-74B0F0114FA4}" type="pres">
      <dgm:prSet presAssocID="{2242B077-817F-4A28-ADB3-143AB6A46AED}" presName="parentText" presStyleLbl="node1" presStyleIdx="1" presStyleCnt="4">
        <dgm:presLayoutVars>
          <dgm:chMax val="0"/>
          <dgm:bulletEnabled val="1"/>
        </dgm:presLayoutVars>
      </dgm:prSet>
      <dgm:spPr/>
      <dgm:t>
        <a:bodyPr/>
        <a:lstStyle/>
        <a:p>
          <a:endParaRPr lang="zh-CN" altLang="en-US"/>
        </a:p>
      </dgm:t>
    </dgm:pt>
    <dgm:pt modelId="{0B977522-F1BB-4C32-AC53-2EE5133FEB2D}" type="pres">
      <dgm:prSet presAssocID="{2242B077-817F-4A28-ADB3-143AB6A46AED}" presName="negativeSpace" presStyleCnt="0"/>
      <dgm:spPr/>
    </dgm:pt>
    <dgm:pt modelId="{36361881-77C6-4CB9-BE8D-DD3DBAED1EF0}" type="pres">
      <dgm:prSet presAssocID="{2242B077-817F-4A28-ADB3-143AB6A46AED}" presName="childText" presStyleLbl="conFgAcc1" presStyleIdx="1" presStyleCnt="4">
        <dgm:presLayoutVars>
          <dgm:bulletEnabled val="1"/>
        </dgm:presLayoutVars>
      </dgm:prSet>
      <dgm:spPr/>
    </dgm:pt>
    <dgm:pt modelId="{EE442DFE-B597-43F0-AC44-361A81DA59A8}" type="pres">
      <dgm:prSet presAssocID="{494E3AE5-716D-4CF2-8C32-227F4F637950}" presName="spaceBetweenRectangles" presStyleCnt="0"/>
      <dgm:spPr/>
    </dgm:pt>
    <dgm:pt modelId="{D004CE22-EFDE-4A3C-A325-E7D6F603CEF7}" type="pres">
      <dgm:prSet presAssocID="{C2FBCBB7-413B-4EAE-B9E3-1E6C4FF48302}" presName="parentLin" presStyleCnt="0"/>
      <dgm:spPr/>
    </dgm:pt>
    <dgm:pt modelId="{D26E4421-CCE5-4E9C-A9D7-FA82564B1A34}" type="pres">
      <dgm:prSet presAssocID="{C2FBCBB7-413B-4EAE-B9E3-1E6C4FF48302}" presName="parentLeftMargin" presStyleLbl="node1" presStyleIdx="1" presStyleCnt="4"/>
      <dgm:spPr/>
      <dgm:t>
        <a:bodyPr/>
        <a:lstStyle/>
        <a:p>
          <a:endParaRPr lang="zh-CN" altLang="en-US"/>
        </a:p>
      </dgm:t>
    </dgm:pt>
    <dgm:pt modelId="{40428834-4D59-4B9C-94C2-60BF93086D8D}" type="pres">
      <dgm:prSet presAssocID="{C2FBCBB7-413B-4EAE-B9E3-1E6C4FF48302}" presName="parentText" presStyleLbl="node1" presStyleIdx="2" presStyleCnt="4">
        <dgm:presLayoutVars>
          <dgm:chMax val="0"/>
          <dgm:bulletEnabled val="1"/>
        </dgm:presLayoutVars>
      </dgm:prSet>
      <dgm:spPr/>
      <dgm:t>
        <a:bodyPr/>
        <a:lstStyle/>
        <a:p>
          <a:endParaRPr lang="zh-CN" altLang="en-US"/>
        </a:p>
      </dgm:t>
    </dgm:pt>
    <dgm:pt modelId="{8832D455-205E-4233-9726-3CE70A5222F8}" type="pres">
      <dgm:prSet presAssocID="{C2FBCBB7-413B-4EAE-B9E3-1E6C4FF48302}" presName="negativeSpace" presStyleCnt="0"/>
      <dgm:spPr/>
    </dgm:pt>
    <dgm:pt modelId="{1B2BB12D-74E5-4854-88C3-E7DE7D6340E7}" type="pres">
      <dgm:prSet presAssocID="{C2FBCBB7-413B-4EAE-B9E3-1E6C4FF48302}" presName="childText" presStyleLbl="conFgAcc1" presStyleIdx="2" presStyleCnt="4">
        <dgm:presLayoutVars>
          <dgm:bulletEnabled val="1"/>
        </dgm:presLayoutVars>
      </dgm:prSet>
      <dgm:spPr/>
    </dgm:pt>
    <dgm:pt modelId="{E0C69364-569C-4010-A29D-C9FA8B8C0C14}" type="pres">
      <dgm:prSet presAssocID="{17A36C94-7FC5-4507-82C9-216C3504AECA}" presName="spaceBetweenRectangles" presStyleCnt="0"/>
      <dgm:spPr/>
    </dgm:pt>
    <dgm:pt modelId="{FE35DCD2-B6AB-467B-80D1-A9A5F5690850}" type="pres">
      <dgm:prSet presAssocID="{42D454EF-48B6-4C7D-BBBE-204EFA8A8F96}" presName="parentLin" presStyleCnt="0"/>
      <dgm:spPr/>
    </dgm:pt>
    <dgm:pt modelId="{103ADCD9-A63D-4E77-A39A-D2CA9340B139}" type="pres">
      <dgm:prSet presAssocID="{42D454EF-48B6-4C7D-BBBE-204EFA8A8F96}" presName="parentLeftMargin" presStyleLbl="node1" presStyleIdx="2" presStyleCnt="4"/>
      <dgm:spPr/>
      <dgm:t>
        <a:bodyPr/>
        <a:lstStyle/>
        <a:p>
          <a:endParaRPr lang="zh-CN" altLang="en-US"/>
        </a:p>
      </dgm:t>
    </dgm:pt>
    <dgm:pt modelId="{D4FD7DF5-E695-4B7C-BBDE-E79109A32DE9}" type="pres">
      <dgm:prSet presAssocID="{42D454EF-48B6-4C7D-BBBE-204EFA8A8F96}" presName="parentText" presStyleLbl="node1" presStyleIdx="3" presStyleCnt="4">
        <dgm:presLayoutVars>
          <dgm:chMax val="0"/>
          <dgm:bulletEnabled val="1"/>
        </dgm:presLayoutVars>
      </dgm:prSet>
      <dgm:spPr/>
      <dgm:t>
        <a:bodyPr/>
        <a:lstStyle/>
        <a:p>
          <a:endParaRPr lang="zh-CN" altLang="en-US"/>
        </a:p>
      </dgm:t>
    </dgm:pt>
    <dgm:pt modelId="{3AB68603-7A44-4791-83F7-775C49970F80}" type="pres">
      <dgm:prSet presAssocID="{42D454EF-48B6-4C7D-BBBE-204EFA8A8F96}" presName="negativeSpace" presStyleCnt="0"/>
      <dgm:spPr/>
    </dgm:pt>
    <dgm:pt modelId="{C8CD2316-5304-4804-94E4-55393D352133}" type="pres">
      <dgm:prSet presAssocID="{42D454EF-48B6-4C7D-BBBE-204EFA8A8F96}" presName="childText" presStyleLbl="conFgAcc1" presStyleIdx="3" presStyleCnt="4">
        <dgm:presLayoutVars>
          <dgm:bulletEnabled val="1"/>
        </dgm:presLayoutVars>
      </dgm:prSet>
      <dgm:spPr/>
    </dgm:pt>
  </dgm:ptLst>
  <dgm:cxnLst>
    <dgm:cxn modelId="{1A055590-4D1F-4A3D-B629-B3A8B3052C92}" srcId="{F9467B4E-0D0F-4F7A-B70F-C5813BA76CBC}" destId="{2242B077-817F-4A28-ADB3-143AB6A46AED}" srcOrd="1" destOrd="0" parTransId="{8E90E53C-B17C-461E-985C-C14BB727056F}" sibTransId="{494E3AE5-716D-4CF2-8C32-227F4F637950}"/>
    <dgm:cxn modelId="{C082A134-DCCF-4546-90F2-00512C26E312}" srcId="{F9467B4E-0D0F-4F7A-B70F-C5813BA76CBC}" destId="{BE9157C1-65CC-4D69-A436-877E4C80403F}" srcOrd="0" destOrd="0" parTransId="{7718208D-C2C9-44E3-B6A9-138F6AB5D52A}" sibTransId="{66F0221C-0B36-4617-9D84-E0EBEDF41FAD}"/>
    <dgm:cxn modelId="{20AF921D-550E-4A79-A37C-840CB6A4BC5F}" type="presOf" srcId="{42D454EF-48B6-4C7D-BBBE-204EFA8A8F96}" destId="{D4FD7DF5-E695-4B7C-BBDE-E79109A32DE9}" srcOrd="1" destOrd="0" presId="urn:microsoft.com/office/officeart/2005/8/layout/list1"/>
    <dgm:cxn modelId="{3509D78E-89F9-40DA-B140-C3FF18B7FAEE}" srcId="{F9467B4E-0D0F-4F7A-B70F-C5813BA76CBC}" destId="{42D454EF-48B6-4C7D-BBBE-204EFA8A8F96}" srcOrd="3" destOrd="0" parTransId="{446D8F41-182A-4923-B6EC-D7E8D62356B8}" sibTransId="{6F5695CA-01B4-4E8B-B5F1-85F0B95CE8F7}"/>
    <dgm:cxn modelId="{7ECC2D7E-2BEC-4C51-AD25-81459E235559}" type="presOf" srcId="{BE9157C1-65CC-4D69-A436-877E4C80403F}" destId="{18893CF1-5A83-494C-A6B8-F018AC1AAEF7}" srcOrd="1" destOrd="0" presId="urn:microsoft.com/office/officeart/2005/8/layout/list1"/>
    <dgm:cxn modelId="{D73181FC-0297-43BE-AA28-DB02D5F03226}" type="presOf" srcId="{BE9157C1-65CC-4D69-A436-877E4C80403F}" destId="{050206B0-28EC-4C71-9DDF-AD28CB5E29E0}" srcOrd="0" destOrd="0" presId="urn:microsoft.com/office/officeart/2005/8/layout/list1"/>
    <dgm:cxn modelId="{4F96A529-4F92-4A1F-A69C-E82AD1654F80}" srcId="{F9467B4E-0D0F-4F7A-B70F-C5813BA76CBC}" destId="{C2FBCBB7-413B-4EAE-B9E3-1E6C4FF48302}" srcOrd="2" destOrd="0" parTransId="{49F51E24-2D61-455D-B9A6-D6B0977C6731}" sibTransId="{17A36C94-7FC5-4507-82C9-216C3504AECA}"/>
    <dgm:cxn modelId="{C953CD4E-2DEA-4BDE-80CA-785A42FDF949}" type="presOf" srcId="{C2FBCBB7-413B-4EAE-B9E3-1E6C4FF48302}" destId="{D26E4421-CCE5-4E9C-A9D7-FA82564B1A34}" srcOrd="0" destOrd="0" presId="urn:microsoft.com/office/officeart/2005/8/layout/list1"/>
    <dgm:cxn modelId="{61098B8E-B030-4EF4-A23D-F318894986FB}" type="presOf" srcId="{2242B077-817F-4A28-ADB3-143AB6A46AED}" destId="{E34B24BD-D1EF-40AE-AE5B-74B0F0114FA4}" srcOrd="1" destOrd="0" presId="urn:microsoft.com/office/officeart/2005/8/layout/list1"/>
    <dgm:cxn modelId="{F2D33A77-12E1-48DB-BE61-D6BE64513CF9}" type="presOf" srcId="{42D454EF-48B6-4C7D-BBBE-204EFA8A8F96}" destId="{103ADCD9-A63D-4E77-A39A-D2CA9340B139}" srcOrd="0" destOrd="0" presId="urn:microsoft.com/office/officeart/2005/8/layout/list1"/>
    <dgm:cxn modelId="{27758A15-BA3A-4AEF-9EF8-A067EB1E6F41}" type="presOf" srcId="{2242B077-817F-4A28-ADB3-143AB6A46AED}" destId="{E08F2C43-BDC1-4162-91BE-47DA2182B657}" srcOrd="0" destOrd="0" presId="urn:microsoft.com/office/officeart/2005/8/layout/list1"/>
    <dgm:cxn modelId="{622F584A-ADD0-4A64-BA4C-2080367C8DBB}" type="presOf" srcId="{C2FBCBB7-413B-4EAE-B9E3-1E6C4FF48302}" destId="{40428834-4D59-4B9C-94C2-60BF93086D8D}" srcOrd="1" destOrd="0" presId="urn:microsoft.com/office/officeart/2005/8/layout/list1"/>
    <dgm:cxn modelId="{46586339-2E7B-41CB-BE87-E101D4D911D8}" type="presOf" srcId="{F9467B4E-0D0F-4F7A-B70F-C5813BA76CBC}" destId="{75793770-F05D-4D49-A45A-2DC757F4A001}" srcOrd="0" destOrd="0" presId="urn:microsoft.com/office/officeart/2005/8/layout/list1"/>
    <dgm:cxn modelId="{863EF150-9D3B-4CC5-ADAA-03CE229E8E7E}" type="presParOf" srcId="{75793770-F05D-4D49-A45A-2DC757F4A001}" destId="{02572721-650C-4176-BAB0-164B16C00DF4}" srcOrd="0" destOrd="0" presId="urn:microsoft.com/office/officeart/2005/8/layout/list1"/>
    <dgm:cxn modelId="{73BA682A-C399-47F7-9AE7-09FCC8A68AD8}" type="presParOf" srcId="{02572721-650C-4176-BAB0-164B16C00DF4}" destId="{050206B0-28EC-4C71-9DDF-AD28CB5E29E0}" srcOrd="0" destOrd="0" presId="urn:microsoft.com/office/officeart/2005/8/layout/list1"/>
    <dgm:cxn modelId="{EAF2DFDD-0CA9-480F-BCA5-6E38D5F9F412}" type="presParOf" srcId="{02572721-650C-4176-BAB0-164B16C00DF4}" destId="{18893CF1-5A83-494C-A6B8-F018AC1AAEF7}" srcOrd="1" destOrd="0" presId="urn:microsoft.com/office/officeart/2005/8/layout/list1"/>
    <dgm:cxn modelId="{6F8E18A6-F039-4942-8824-91560BC25A23}" type="presParOf" srcId="{75793770-F05D-4D49-A45A-2DC757F4A001}" destId="{2564BBF8-0142-40C2-95B7-12DDF7AEDFAD}" srcOrd="1" destOrd="0" presId="urn:microsoft.com/office/officeart/2005/8/layout/list1"/>
    <dgm:cxn modelId="{D95942BD-4FE3-4767-A5BB-B1C0756E14AA}" type="presParOf" srcId="{75793770-F05D-4D49-A45A-2DC757F4A001}" destId="{BF86A752-4FBF-4BA1-A891-70F746A422B8}" srcOrd="2" destOrd="0" presId="urn:microsoft.com/office/officeart/2005/8/layout/list1"/>
    <dgm:cxn modelId="{B2E41A98-B95E-4084-9A66-7CDB3C76270C}" type="presParOf" srcId="{75793770-F05D-4D49-A45A-2DC757F4A001}" destId="{22C14121-B1F2-4094-A254-57BDA767B039}" srcOrd="3" destOrd="0" presId="urn:microsoft.com/office/officeart/2005/8/layout/list1"/>
    <dgm:cxn modelId="{1B78E6FD-FF54-40EF-B0C8-EC69DF152055}" type="presParOf" srcId="{75793770-F05D-4D49-A45A-2DC757F4A001}" destId="{8E464F88-9BAE-453D-B4DD-3DEB8875443B}" srcOrd="4" destOrd="0" presId="urn:microsoft.com/office/officeart/2005/8/layout/list1"/>
    <dgm:cxn modelId="{CC73B8E3-37D0-4E54-9AAF-E96D541282DE}" type="presParOf" srcId="{8E464F88-9BAE-453D-B4DD-3DEB8875443B}" destId="{E08F2C43-BDC1-4162-91BE-47DA2182B657}" srcOrd="0" destOrd="0" presId="urn:microsoft.com/office/officeart/2005/8/layout/list1"/>
    <dgm:cxn modelId="{4384C029-954B-4CC2-8F19-CE632E9376A8}" type="presParOf" srcId="{8E464F88-9BAE-453D-B4DD-3DEB8875443B}" destId="{E34B24BD-D1EF-40AE-AE5B-74B0F0114FA4}" srcOrd="1" destOrd="0" presId="urn:microsoft.com/office/officeart/2005/8/layout/list1"/>
    <dgm:cxn modelId="{7254F87D-CC7F-49C3-8519-F055AD80BFE1}" type="presParOf" srcId="{75793770-F05D-4D49-A45A-2DC757F4A001}" destId="{0B977522-F1BB-4C32-AC53-2EE5133FEB2D}" srcOrd="5" destOrd="0" presId="urn:microsoft.com/office/officeart/2005/8/layout/list1"/>
    <dgm:cxn modelId="{75677C20-B07D-4D92-8F4C-FCD42C409903}" type="presParOf" srcId="{75793770-F05D-4D49-A45A-2DC757F4A001}" destId="{36361881-77C6-4CB9-BE8D-DD3DBAED1EF0}" srcOrd="6" destOrd="0" presId="urn:microsoft.com/office/officeart/2005/8/layout/list1"/>
    <dgm:cxn modelId="{16F5D9BA-4C76-4B22-A3FE-B34FD8DA831B}" type="presParOf" srcId="{75793770-F05D-4D49-A45A-2DC757F4A001}" destId="{EE442DFE-B597-43F0-AC44-361A81DA59A8}" srcOrd="7" destOrd="0" presId="urn:microsoft.com/office/officeart/2005/8/layout/list1"/>
    <dgm:cxn modelId="{669B8D42-B611-4D19-A0D3-39B1604E943B}" type="presParOf" srcId="{75793770-F05D-4D49-A45A-2DC757F4A001}" destId="{D004CE22-EFDE-4A3C-A325-E7D6F603CEF7}" srcOrd="8" destOrd="0" presId="urn:microsoft.com/office/officeart/2005/8/layout/list1"/>
    <dgm:cxn modelId="{6F30904B-A2F5-4CB8-9D59-54594500DCBF}" type="presParOf" srcId="{D004CE22-EFDE-4A3C-A325-E7D6F603CEF7}" destId="{D26E4421-CCE5-4E9C-A9D7-FA82564B1A34}" srcOrd="0" destOrd="0" presId="urn:microsoft.com/office/officeart/2005/8/layout/list1"/>
    <dgm:cxn modelId="{21307A8A-92D2-4878-AF7A-A43039B1CB2B}" type="presParOf" srcId="{D004CE22-EFDE-4A3C-A325-E7D6F603CEF7}" destId="{40428834-4D59-4B9C-94C2-60BF93086D8D}" srcOrd="1" destOrd="0" presId="urn:microsoft.com/office/officeart/2005/8/layout/list1"/>
    <dgm:cxn modelId="{8BBFA649-F58F-463F-8B48-210BB67D2364}" type="presParOf" srcId="{75793770-F05D-4D49-A45A-2DC757F4A001}" destId="{8832D455-205E-4233-9726-3CE70A5222F8}" srcOrd="9" destOrd="0" presId="urn:microsoft.com/office/officeart/2005/8/layout/list1"/>
    <dgm:cxn modelId="{03D6790E-9203-4943-A325-1A535388CD9F}" type="presParOf" srcId="{75793770-F05D-4D49-A45A-2DC757F4A001}" destId="{1B2BB12D-74E5-4854-88C3-E7DE7D6340E7}" srcOrd="10" destOrd="0" presId="urn:microsoft.com/office/officeart/2005/8/layout/list1"/>
    <dgm:cxn modelId="{38101CDD-70AA-4D53-814D-30243A3A2C4F}" type="presParOf" srcId="{75793770-F05D-4D49-A45A-2DC757F4A001}" destId="{E0C69364-569C-4010-A29D-C9FA8B8C0C14}" srcOrd="11" destOrd="0" presId="urn:microsoft.com/office/officeart/2005/8/layout/list1"/>
    <dgm:cxn modelId="{9B187D6C-F314-411A-A951-C43CD07315C6}" type="presParOf" srcId="{75793770-F05D-4D49-A45A-2DC757F4A001}" destId="{FE35DCD2-B6AB-467B-80D1-A9A5F5690850}" srcOrd="12" destOrd="0" presId="urn:microsoft.com/office/officeart/2005/8/layout/list1"/>
    <dgm:cxn modelId="{D893A183-4BBC-46DF-9664-BE1292A0BB1B}" type="presParOf" srcId="{FE35DCD2-B6AB-467B-80D1-A9A5F5690850}" destId="{103ADCD9-A63D-4E77-A39A-D2CA9340B139}" srcOrd="0" destOrd="0" presId="urn:microsoft.com/office/officeart/2005/8/layout/list1"/>
    <dgm:cxn modelId="{B4A07E42-0E65-462F-8334-48CCA4BE8536}" type="presParOf" srcId="{FE35DCD2-B6AB-467B-80D1-A9A5F5690850}" destId="{D4FD7DF5-E695-4B7C-BBDE-E79109A32DE9}" srcOrd="1" destOrd="0" presId="urn:microsoft.com/office/officeart/2005/8/layout/list1"/>
    <dgm:cxn modelId="{88B01219-6AD3-4443-8495-2E0C3E670146}" type="presParOf" srcId="{75793770-F05D-4D49-A45A-2DC757F4A001}" destId="{3AB68603-7A44-4791-83F7-775C49970F80}" srcOrd="13" destOrd="0" presId="urn:microsoft.com/office/officeart/2005/8/layout/list1"/>
    <dgm:cxn modelId="{908100BD-1F9A-4BE1-B6D1-03CB206239BA}" type="presParOf" srcId="{75793770-F05D-4D49-A45A-2DC757F4A001}" destId="{C8CD2316-5304-4804-94E4-55393D352133}"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6A752-4FBF-4BA1-A891-70F746A422B8}">
      <dsp:nvSpPr>
        <dsp:cNvPr id="0" name=""/>
        <dsp:cNvSpPr/>
      </dsp:nvSpPr>
      <dsp:spPr>
        <a:xfrm>
          <a:off x="0" y="415701"/>
          <a:ext cx="8888248" cy="655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893CF1-5A83-494C-A6B8-F018AC1AAEF7}">
      <dsp:nvSpPr>
        <dsp:cNvPr id="0" name=""/>
        <dsp:cNvSpPr/>
      </dsp:nvSpPr>
      <dsp:spPr>
        <a:xfrm>
          <a:off x="444412" y="31941"/>
          <a:ext cx="6221773"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168" tIns="0" rIns="235168" bIns="0" numCol="1" spcCol="1270" anchor="ctr" anchorCtr="0">
          <a:noAutofit/>
        </a:bodyPr>
        <a:lstStyle/>
        <a:p>
          <a:pPr lvl="0" algn="l" defTabSz="1155700">
            <a:lnSpc>
              <a:spcPct val="90000"/>
            </a:lnSpc>
            <a:spcBef>
              <a:spcPct val="0"/>
            </a:spcBef>
            <a:spcAft>
              <a:spcPct val="35000"/>
            </a:spcAft>
          </a:pPr>
          <a:r>
            <a:rPr lang="en-US" altLang="zh-CN" sz="2600" kern="1200" dirty="0" smtClean="0"/>
            <a:t>1</a:t>
          </a:r>
          <a:r>
            <a:rPr lang="en-US" altLang="zh-CN" sz="2600" kern="1200" dirty="0" smtClean="0"/>
            <a:t>.</a:t>
          </a:r>
          <a:r>
            <a:rPr lang="zh-CN" altLang="en-US" sz="2600" kern="1200" dirty="0" smtClean="0"/>
            <a:t>工作量统计</a:t>
          </a:r>
          <a:endParaRPr lang="zh-CN" altLang="en-US" sz="2600" kern="1200" dirty="0"/>
        </a:p>
      </dsp:txBody>
      <dsp:txXfrm>
        <a:off x="481879" y="69408"/>
        <a:ext cx="6146839" cy="692586"/>
      </dsp:txXfrm>
    </dsp:sp>
    <dsp:sp modelId="{36361881-77C6-4CB9-BE8D-DD3DBAED1EF0}">
      <dsp:nvSpPr>
        <dsp:cNvPr id="0" name=""/>
        <dsp:cNvSpPr/>
      </dsp:nvSpPr>
      <dsp:spPr>
        <a:xfrm>
          <a:off x="0" y="1595061"/>
          <a:ext cx="8888248" cy="655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4B24BD-D1EF-40AE-AE5B-74B0F0114FA4}">
      <dsp:nvSpPr>
        <dsp:cNvPr id="0" name=""/>
        <dsp:cNvSpPr/>
      </dsp:nvSpPr>
      <dsp:spPr>
        <a:xfrm>
          <a:off x="444412" y="1211301"/>
          <a:ext cx="6221773"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168" tIns="0" rIns="235168" bIns="0" numCol="1" spcCol="1270" anchor="ctr" anchorCtr="0">
          <a:noAutofit/>
        </a:bodyPr>
        <a:lstStyle/>
        <a:p>
          <a:pPr lvl="0" algn="l" defTabSz="1155700">
            <a:lnSpc>
              <a:spcPct val="90000"/>
            </a:lnSpc>
            <a:spcBef>
              <a:spcPct val="0"/>
            </a:spcBef>
            <a:spcAft>
              <a:spcPct val="35000"/>
            </a:spcAft>
          </a:pPr>
          <a:r>
            <a:rPr lang="en-US" altLang="zh-CN" sz="2600" kern="1200" dirty="0" smtClean="0"/>
            <a:t>2</a:t>
          </a:r>
          <a:r>
            <a:rPr lang="en-US" altLang="zh-CN" sz="2600" kern="1200" dirty="0" smtClean="0"/>
            <a:t>.</a:t>
          </a:r>
          <a:r>
            <a:rPr lang="zh-CN" altLang="en-US" sz="2600" kern="1200" dirty="0" smtClean="0"/>
            <a:t>数据分析与说明</a:t>
          </a:r>
          <a:endParaRPr lang="zh-CN" altLang="en-US" sz="2600" kern="1200" dirty="0"/>
        </a:p>
      </dsp:txBody>
      <dsp:txXfrm>
        <a:off x="481879" y="1248768"/>
        <a:ext cx="6146839" cy="692586"/>
      </dsp:txXfrm>
    </dsp:sp>
    <dsp:sp modelId="{1B2BB12D-74E5-4854-88C3-E7DE7D6340E7}">
      <dsp:nvSpPr>
        <dsp:cNvPr id="0" name=""/>
        <dsp:cNvSpPr/>
      </dsp:nvSpPr>
      <dsp:spPr>
        <a:xfrm>
          <a:off x="0" y="2774422"/>
          <a:ext cx="8888248" cy="655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428834-4D59-4B9C-94C2-60BF93086D8D}">
      <dsp:nvSpPr>
        <dsp:cNvPr id="0" name=""/>
        <dsp:cNvSpPr/>
      </dsp:nvSpPr>
      <dsp:spPr>
        <a:xfrm>
          <a:off x="444412" y="2390662"/>
          <a:ext cx="6221773"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168" tIns="0" rIns="235168" bIns="0" numCol="1" spcCol="1270" anchor="ctr" anchorCtr="0">
          <a:noAutofit/>
        </a:bodyPr>
        <a:lstStyle/>
        <a:p>
          <a:pPr lvl="0" algn="l" defTabSz="1155700">
            <a:lnSpc>
              <a:spcPct val="90000"/>
            </a:lnSpc>
            <a:spcBef>
              <a:spcPct val="0"/>
            </a:spcBef>
            <a:spcAft>
              <a:spcPct val="35000"/>
            </a:spcAft>
          </a:pPr>
          <a:r>
            <a:rPr lang="en-US" altLang="zh-CN" sz="2600" kern="1200" dirty="0" smtClean="0"/>
            <a:t>3</a:t>
          </a:r>
          <a:r>
            <a:rPr lang="en-US" altLang="zh-CN" sz="2600" kern="1200" dirty="0" smtClean="0"/>
            <a:t>.</a:t>
          </a:r>
          <a:r>
            <a:rPr lang="zh-CN" altLang="en-US" sz="2600" kern="1200" dirty="0" smtClean="0"/>
            <a:t>制品水平说明</a:t>
          </a:r>
          <a:endParaRPr lang="zh-CN" altLang="en-US" sz="2600" kern="1200" dirty="0"/>
        </a:p>
      </dsp:txBody>
      <dsp:txXfrm>
        <a:off x="481879" y="2428129"/>
        <a:ext cx="6146839" cy="692586"/>
      </dsp:txXfrm>
    </dsp:sp>
    <dsp:sp modelId="{C8CD2316-5304-4804-94E4-55393D352133}">
      <dsp:nvSpPr>
        <dsp:cNvPr id="0" name=""/>
        <dsp:cNvSpPr/>
      </dsp:nvSpPr>
      <dsp:spPr>
        <a:xfrm>
          <a:off x="0" y="3953782"/>
          <a:ext cx="8888248" cy="655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FD7DF5-E695-4B7C-BBDE-E79109A32DE9}">
      <dsp:nvSpPr>
        <dsp:cNvPr id="0" name=""/>
        <dsp:cNvSpPr/>
      </dsp:nvSpPr>
      <dsp:spPr>
        <a:xfrm>
          <a:off x="444412" y="3570022"/>
          <a:ext cx="6221773"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168" tIns="0" rIns="235168" bIns="0" numCol="1" spcCol="1270" anchor="ctr" anchorCtr="0">
          <a:noAutofit/>
        </a:bodyPr>
        <a:lstStyle/>
        <a:p>
          <a:pPr lvl="0" algn="l" defTabSz="1155700">
            <a:lnSpc>
              <a:spcPct val="90000"/>
            </a:lnSpc>
            <a:spcBef>
              <a:spcPct val="0"/>
            </a:spcBef>
            <a:spcAft>
              <a:spcPct val="35000"/>
            </a:spcAft>
          </a:pPr>
          <a:r>
            <a:rPr lang="en-US" altLang="zh-CN" sz="2600" kern="1200" dirty="0" smtClean="0"/>
            <a:t>4</a:t>
          </a:r>
          <a:r>
            <a:rPr lang="en-US" altLang="zh-CN" sz="2600" kern="1200" dirty="0" smtClean="0"/>
            <a:t>.</a:t>
          </a:r>
          <a:r>
            <a:rPr lang="zh-CN" altLang="en-US" sz="2600" kern="1200" dirty="0" smtClean="0"/>
            <a:t>有效方法说明</a:t>
          </a:r>
          <a:endParaRPr lang="zh-CN" altLang="en-US" sz="2600" kern="1200" dirty="0"/>
        </a:p>
      </dsp:txBody>
      <dsp:txXfrm>
        <a:off x="481879" y="3607489"/>
        <a:ext cx="614683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56CEF-D141-48CF-8874-29BE193F3FB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AAFD2-5405-464D-92C3-DC6B500A83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E4BA0D-D7FF-4FCB-94B0-D249E7E73FA0}" type="slidenum">
              <a:rPr lang="zh-CN" altLang="en-US" smtClean="0"/>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E4BA0D-D7FF-4FCB-94B0-D249E7E73FA0}" type="slidenum">
              <a:rPr lang="zh-CN" altLang="en-US" smtClean="0"/>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E4BA0D-D7FF-4FCB-94B0-D249E7E73FA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90C70F1-D05F-482E-BE0B-AA0D5E503A8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E4BA0D-D7FF-4FCB-94B0-D249E7E73FA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0C70F1-D05F-482E-BE0B-AA0D5E503A86}" type="datetimeFigureOut">
              <a:rPr lang="zh-CN" altLang="en-US" smtClean="0"/>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E4BA0D-D7FF-4FCB-94B0-D249E7E73FA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0317" y="-134427"/>
            <a:ext cx="7767146" cy="3686924"/>
          </a:xfrm>
        </p:spPr>
        <p:txBody>
          <a:bodyPr>
            <a:normAutofit/>
          </a:bodyPr>
          <a:lstStyle/>
          <a:p>
            <a:pPr algn="ctr"/>
            <a:br>
              <a:rPr lang="zh-CN" altLang="zh-CN" dirty="0"/>
            </a:br>
            <a:r>
              <a:rPr lang="en-US" altLang="zh-CN" sz="6000" b="1" dirty="0">
                <a:latin typeface="+mn-ea"/>
                <a:ea typeface="+mn-ea"/>
              </a:rPr>
              <a:t>Spark Streaming</a:t>
            </a:r>
            <a:r>
              <a:rPr lang="zh-CN" altLang="zh-CN" sz="6000" b="1" dirty="0">
                <a:latin typeface="+mn-ea"/>
                <a:ea typeface="+mn-ea"/>
              </a:rPr>
              <a:t>的分析与应用</a:t>
            </a:r>
            <a:endParaRPr lang="zh-CN" altLang="en-US" sz="6000" dirty="0">
              <a:latin typeface="+mn-ea"/>
              <a:ea typeface="+mn-ea"/>
            </a:endParaRPr>
          </a:p>
        </p:txBody>
      </p:sp>
      <p:sp>
        <p:nvSpPr>
          <p:cNvPr id="3" name="副标题 2"/>
          <p:cNvSpPr>
            <a:spLocks noGrp="1"/>
          </p:cNvSpPr>
          <p:nvPr>
            <p:ph type="subTitle" idx="1"/>
          </p:nvPr>
        </p:nvSpPr>
        <p:spPr>
          <a:xfrm>
            <a:off x="2585544" y="4529959"/>
            <a:ext cx="6586451" cy="788520"/>
          </a:xfrm>
        </p:spPr>
        <p:txBody>
          <a:bodyPr/>
          <a:lstStyle/>
          <a:p>
            <a:pPr algn="r"/>
            <a:r>
              <a:rPr lang="zh-CN" altLang="en-US" dirty="0"/>
              <a:t>陈少</a:t>
            </a:r>
            <a:r>
              <a:rPr lang="zh-CN" altLang="en-US" dirty="0" smtClean="0"/>
              <a:t>杰  </a:t>
            </a:r>
            <a:r>
              <a:rPr lang="zh-CN" altLang="zh-CN" dirty="0" smtClean="0"/>
              <a:t>姜鑫</a:t>
            </a:r>
            <a:r>
              <a:rPr lang="en-US" altLang="zh-CN" dirty="0" smtClean="0"/>
              <a:t> </a:t>
            </a:r>
            <a:r>
              <a:rPr lang="zh-CN" altLang="zh-CN" dirty="0" smtClean="0"/>
              <a:t>蒲彦均</a:t>
            </a:r>
            <a:r>
              <a:rPr lang="en-US" altLang="zh-CN" dirty="0" smtClean="0"/>
              <a:t>  </a:t>
            </a:r>
            <a:r>
              <a:rPr lang="zh-CN" altLang="zh-CN" dirty="0" smtClean="0"/>
              <a:t>邹嘉欣</a:t>
            </a:r>
            <a:endParaRPr lang="zh-CN" altLang="zh-CN" dirty="0"/>
          </a:p>
          <a:p>
            <a:endParaRPr lang="zh-CN" altLang="zh-CN" dirty="0"/>
          </a:p>
          <a:p>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a:t>工作量统计</a:t>
            </a:r>
            <a:endParaRPr lang="zh-CN" altLang="en-US" dirty="0"/>
          </a:p>
        </p:txBody>
      </p:sp>
      <p:sp>
        <p:nvSpPr>
          <p:cNvPr id="5" name="Rectangle 1"/>
          <p:cNvSpPr>
            <a:spLocks noChangeArrowheads="1"/>
          </p:cNvSpPr>
          <p:nvPr/>
        </p:nvSpPr>
        <p:spPr bwMode="auto">
          <a:xfrm>
            <a:off x="1286449" y="1283065"/>
            <a:ext cx="106420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indent="304800" eaLnBrk="0" fontAlgn="base" hangingPunct="0">
              <a:lnSpc>
                <a:spcPct val="150000"/>
              </a:lnSpc>
              <a:spcBef>
                <a:spcPct val="0"/>
              </a:spcBef>
              <a:spcAft>
                <a:spcPct val="0"/>
              </a:spcAft>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配置管理</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实验工作量统计结果</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如左表所</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示。配置管理主要包含</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github</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的学习、配置管理文档的编写和修改。具体上传文档到</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github</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的工作分散到其他实验中了</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304800" eaLnBrk="0" fontAlgn="base" hangingPunct="0">
              <a:lnSpc>
                <a:spcPct val="150000"/>
              </a:lnSpc>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统计分析实验工作量统计结果</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如右表所</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示。统计分析主要包含统计分析报告、实验总结以及综合实验报告等</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内容</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6402701" y="2594205"/>
          <a:ext cx="4231005" cy="3592285"/>
        </p:xfrm>
        <a:graphic>
          <a:graphicData uri="http://schemas.openxmlformats.org/drawingml/2006/table">
            <a:tbl>
              <a:tblPr firstRow="1" firstCol="1" bandRow="1">
                <a:tableStyleId>{5C22544A-7EE6-4342-B048-85BDC9FD1C3A}</a:tableStyleId>
              </a:tblPr>
              <a:tblGrid>
                <a:gridCol w="1410335"/>
                <a:gridCol w="1410335"/>
                <a:gridCol w="1410335"/>
              </a:tblGrid>
              <a:tr h="714573">
                <a:tc>
                  <a:txBody>
                    <a:bodyPr/>
                    <a:lstStyle/>
                    <a:p>
                      <a:pPr algn="ctr">
                        <a:lnSpc>
                          <a:spcPct val="150000"/>
                        </a:lnSpc>
                        <a:spcAft>
                          <a:spcPts val="0"/>
                        </a:spcAft>
                      </a:pPr>
                      <a:r>
                        <a:rPr lang="zh-CN" sz="1200" kern="100">
                          <a:effectLst/>
                        </a:rPr>
                        <a:t>统计项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统计小项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rowSpan="2">
                  <a:txBody>
                    <a:bodyPr/>
                    <a:lstStyle/>
                    <a:p>
                      <a:pPr algn="ctr">
                        <a:lnSpc>
                          <a:spcPct val="150000"/>
                        </a:lnSpc>
                        <a:spcAft>
                          <a:spcPts val="0"/>
                        </a:spcAft>
                      </a:pPr>
                      <a:r>
                        <a:rPr lang="zh-CN" sz="1200" kern="100">
                          <a:effectLst/>
                        </a:rPr>
                        <a:t>制品规模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字数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8011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vMerge="1">
                  <a:tcPr/>
                </a:tc>
                <a:tc>
                  <a:txBody>
                    <a:bodyPr/>
                    <a:lstStyle/>
                    <a:p>
                      <a:pPr algn="ctr">
                        <a:lnSpc>
                          <a:spcPct val="150000"/>
                        </a:lnSpc>
                        <a:spcAft>
                          <a:spcPts val="0"/>
                        </a:spcAft>
                      </a:pPr>
                      <a:r>
                        <a:rPr lang="zh-CN" sz="1200" kern="100">
                          <a:effectLst/>
                        </a:rPr>
                        <a:t>统计分析项数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a:txBody>
                    <a:bodyPr/>
                    <a:lstStyle/>
                    <a:p>
                      <a:pPr algn="ctr">
                        <a:lnSpc>
                          <a:spcPct val="150000"/>
                        </a:lnSpc>
                        <a:spcAft>
                          <a:spcPts val="0"/>
                        </a:spcAft>
                      </a:pPr>
                      <a:r>
                        <a:rPr lang="zh-CN" sz="1200" kern="100">
                          <a:effectLst/>
                        </a:rPr>
                        <a:t>制品复杂度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涉及文档数量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a:txBody>
                    <a:bodyPr/>
                    <a:lstStyle/>
                    <a:p>
                      <a:pPr algn="ctr">
                        <a:lnSpc>
                          <a:spcPct val="150000"/>
                        </a:lnSpc>
                        <a:spcAft>
                          <a:spcPts val="0"/>
                        </a:spcAft>
                      </a:pPr>
                      <a:r>
                        <a:rPr lang="zh-CN" sz="1200" kern="100">
                          <a:effectLst/>
                        </a:rPr>
                        <a:t>工时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工时（人时）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62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7" name="内容占位符 6"/>
          <p:cNvGraphicFramePr>
            <a:graphicFrameLocks noGrp="1"/>
          </p:cNvGraphicFramePr>
          <p:nvPr>
            <p:ph idx="1"/>
          </p:nvPr>
        </p:nvGraphicFramePr>
        <p:xfrm>
          <a:off x="1740073" y="2594205"/>
          <a:ext cx="4231005" cy="3592285"/>
        </p:xfrm>
        <a:graphic>
          <a:graphicData uri="http://schemas.openxmlformats.org/drawingml/2006/table">
            <a:tbl>
              <a:tblPr firstRow="1" firstCol="1" bandRow="1">
                <a:tableStyleId>{5C22544A-7EE6-4342-B048-85BDC9FD1C3A}</a:tableStyleId>
              </a:tblPr>
              <a:tblGrid>
                <a:gridCol w="1410335"/>
                <a:gridCol w="1410335"/>
                <a:gridCol w="1410335"/>
              </a:tblGrid>
              <a:tr h="714573">
                <a:tc>
                  <a:txBody>
                    <a:bodyPr/>
                    <a:lstStyle/>
                    <a:p>
                      <a:pPr algn="ctr">
                        <a:lnSpc>
                          <a:spcPct val="150000"/>
                        </a:lnSpc>
                        <a:spcAft>
                          <a:spcPts val="0"/>
                        </a:spcAft>
                      </a:pPr>
                      <a:r>
                        <a:rPr lang="zh-CN" sz="1200" kern="100">
                          <a:effectLst/>
                        </a:rPr>
                        <a:t>统计项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统计小项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a:txBody>
                    <a:bodyPr/>
                    <a:lstStyle/>
                    <a:p>
                      <a:pPr algn="ctr">
                        <a:lnSpc>
                          <a:spcPct val="150000"/>
                        </a:lnSpc>
                        <a:spcAft>
                          <a:spcPts val="0"/>
                        </a:spcAft>
                      </a:pPr>
                      <a:r>
                        <a:rPr lang="zh-CN" sz="1200" kern="100">
                          <a:effectLst/>
                        </a:rPr>
                        <a:t>制品规模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字数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7862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rowSpan="2">
                  <a:txBody>
                    <a:bodyPr/>
                    <a:lstStyle/>
                    <a:p>
                      <a:pPr algn="ctr">
                        <a:lnSpc>
                          <a:spcPct val="150000"/>
                        </a:lnSpc>
                        <a:spcAft>
                          <a:spcPts val="0"/>
                        </a:spcAft>
                      </a:pPr>
                      <a:r>
                        <a:rPr lang="zh-CN" sz="1200" kern="100">
                          <a:effectLst/>
                        </a:rPr>
                        <a:t>制品复杂度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上传次数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182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vMerge="1">
                  <a:tcPr/>
                </a:tc>
                <a:tc>
                  <a:txBody>
                    <a:bodyPr/>
                    <a:lstStyle/>
                    <a:p>
                      <a:pPr algn="ctr">
                        <a:lnSpc>
                          <a:spcPct val="150000"/>
                        </a:lnSpc>
                        <a:spcAft>
                          <a:spcPts val="0"/>
                        </a:spcAft>
                      </a:pPr>
                      <a:r>
                        <a:rPr lang="zh-CN" sz="1200" kern="100">
                          <a:effectLst/>
                        </a:rPr>
                        <a:t>文档版本更新次数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a:txBody>
                    <a:bodyPr/>
                    <a:lstStyle/>
                    <a:p>
                      <a:pPr algn="ctr">
                        <a:lnSpc>
                          <a:spcPct val="150000"/>
                        </a:lnSpc>
                        <a:spcAft>
                          <a:spcPts val="0"/>
                        </a:spcAft>
                      </a:pPr>
                      <a:r>
                        <a:rPr lang="zh-CN" sz="1200" kern="100">
                          <a:effectLst/>
                        </a:rPr>
                        <a:t>工时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工时（人时）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数据分析与说明</a:t>
            </a:r>
            <a:endParaRPr lang="zh-CN" altLang="en-US" dirty="0"/>
          </a:p>
        </p:txBody>
      </p:sp>
      <p:sp>
        <p:nvSpPr>
          <p:cNvPr id="5" name="Rectangle 1"/>
          <p:cNvSpPr>
            <a:spLocks noChangeArrowheads="1"/>
          </p:cNvSpPr>
          <p:nvPr/>
        </p:nvSpPr>
        <p:spPr bwMode="auto">
          <a:xfrm>
            <a:off x="1777940" y="1438762"/>
            <a:ext cx="10642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zh-CN" sz="2800" dirty="0"/>
              <a:t>数据的完整性和准确性</a:t>
            </a:r>
            <a:endParaRPr lang="zh-CN" altLang="en-US" sz="2800" dirty="0"/>
          </a:p>
        </p:txBody>
      </p:sp>
      <p:sp>
        <p:nvSpPr>
          <p:cNvPr id="3" name="内容占位符 2"/>
          <p:cNvSpPr>
            <a:spLocks noGrp="1"/>
          </p:cNvSpPr>
          <p:nvPr>
            <p:ph idx="1"/>
          </p:nvPr>
        </p:nvSpPr>
        <p:spPr>
          <a:xfrm>
            <a:off x="1777940" y="2275196"/>
            <a:ext cx="8915400" cy="4311233"/>
          </a:xfrm>
        </p:spPr>
        <p:txBody>
          <a:bodyPr>
            <a:normAutofit fontScale="85000" lnSpcReduction="10000"/>
          </a:bodyPr>
          <a:lstStyle/>
          <a:p>
            <a:r>
              <a:rPr lang="zh-CN" altLang="zh-CN" dirty="0" smtClean="0"/>
              <a:t>需求分析</a:t>
            </a:r>
            <a:r>
              <a:rPr lang="zh-CN" altLang="en-US" dirty="0" smtClean="0"/>
              <a:t>：</a:t>
            </a:r>
            <a:r>
              <a:rPr lang="zh-CN" altLang="zh-CN" dirty="0" smtClean="0"/>
              <a:t>主要</a:t>
            </a:r>
            <a:r>
              <a:rPr lang="zh-CN" altLang="zh-CN" dirty="0"/>
              <a:t>统计的内容是《需求规格说明书》。因为该文档统计的重点不在于文档中包含的字数，因而这里增加了文档修改次数作为制品复杂度的内容。</a:t>
            </a:r>
            <a:endParaRPr lang="zh-CN" altLang="zh-CN" dirty="0"/>
          </a:p>
          <a:p>
            <a:r>
              <a:rPr lang="zh-CN" altLang="zh-CN" dirty="0" smtClean="0"/>
              <a:t>需求评审</a:t>
            </a:r>
            <a:r>
              <a:rPr lang="zh-CN" altLang="en-US" dirty="0" smtClean="0"/>
              <a:t>：</a:t>
            </a:r>
            <a:r>
              <a:rPr lang="zh-CN" altLang="zh-CN" dirty="0" smtClean="0"/>
              <a:t>主要</a:t>
            </a:r>
            <a:r>
              <a:rPr lang="zh-CN" altLang="zh-CN" dirty="0"/>
              <a:t>统计检查单、评审问题清单的字数。这部分并未涉及到模型、用例、代码等。因而这部分制品复杂度的衡量主要依靠评审次数、提出问题数和修改问题数。</a:t>
            </a:r>
            <a:endParaRPr lang="zh-CN" altLang="zh-CN" dirty="0"/>
          </a:p>
          <a:p>
            <a:r>
              <a:rPr lang="zh-CN" altLang="zh-CN" dirty="0" smtClean="0"/>
              <a:t>改进</a:t>
            </a:r>
            <a:r>
              <a:rPr lang="zh-CN" altLang="zh-CN" dirty="0"/>
              <a:t>与</a:t>
            </a:r>
            <a:r>
              <a:rPr lang="zh-CN" altLang="zh-CN" dirty="0" smtClean="0"/>
              <a:t>扩展</a:t>
            </a:r>
            <a:r>
              <a:rPr lang="zh-CN" altLang="en-US" dirty="0" smtClean="0"/>
              <a:t>：</a:t>
            </a:r>
            <a:r>
              <a:rPr lang="zh-CN" altLang="zh-CN" dirty="0" smtClean="0"/>
              <a:t>主要</a:t>
            </a:r>
            <a:r>
              <a:rPr lang="zh-CN" altLang="zh-CN" dirty="0"/>
              <a:t>统计《概要设计文档》字数和代码行数。制品复杂度通过设计到功能模块数量来衡量。</a:t>
            </a:r>
            <a:endParaRPr lang="zh-CN" altLang="zh-CN" dirty="0"/>
          </a:p>
          <a:p>
            <a:r>
              <a:rPr lang="zh-CN" altLang="zh-CN" dirty="0" smtClean="0"/>
              <a:t>测试需求分析</a:t>
            </a:r>
            <a:r>
              <a:rPr lang="zh-CN" altLang="en-US" dirty="0" smtClean="0"/>
              <a:t>：</a:t>
            </a:r>
            <a:r>
              <a:rPr lang="zh-CN" altLang="zh-CN" dirty="0" smtClean="0"/>
              <a:t>主要</a:t>
            </a:r>
            <a:r>
              <a:rPr lang="zh-CN" altLang="zh-CN" dirty="0"/>
              <a:t>统计《测试需求规格说明书》的字数和包含的用例数。制品复杂度除了模型种类和数量以外，还包含了修改次数。</a:t>
            </a:r>
            <a:endParaRPr lang="zh-CN" altLang="zh-CN" dirty="0"/>
          </a:p>
          <a:p>
            <a:r>
              <a:rPr lang="zh-CN" altLang="zh-CN" dirty="0" smtClean="0"/>
              <a:t>软件测试评审</a:t>
            </a:r>
            <a:r>
              <a:rPr lang="zh-CN" altLang="en-US" dirty="0" smtClean="0"/>
              <a:t>：</a:t>
            </a:r>
            <a:r>
              <a:rPr lang="zh-CN" altLang="zh-CN" dirty="0" smtClean="0"/>
              <a:t>主要</a:t>
            </a:r>
            <a:r>
              <a:rPr lang="zh-CN" altLang="zh-CN" dirty="0"/>
              <a:t>统计检查单和问题清单的字数。而该实验重在在于组件互评和修改，因而复杂度主要依靠评审次数，提出问题数、修改问题数来衡量。</a:t>
            </a:r>
            <a:endParaRPr lang="zh-CN" altLang="zh-CN" dirty="0"/>
          </a:p>
          <a:p>
            <a:r>
              <a:rPr lang="zh-CN" altLang="zh-CN" dirty="0" smtClean="0"/>
              <a:t>项目计划</a:t>
            </a:r>
            <a:r>
              <a:rPr lang="zh-CN" altLang="zh-CN" dirty="0"/>
              <a:t>和进度</a:t>
            </a:r>
            <a:r>
              <a:rPr lang="zh-CN" altLang="zh-CN" dirty="0" smtClean="0"/>
              <a:t>控制</a:t>
            </a:r>
            <a:r>
              <a:rPr lang="zh-CN" altLang="en-US" dirty="0" smtClean="0"/>
              <a:t>：主要</a:t>
            </a:r>
            <a:r>
              <a:rPr lang="zh-CN" altLang="zh-CN" dirty="0" smtClean="0"/>
              <a:t>统计</a:t>
            </a:r>
            <a:r>
              <a:rPr lang="zh-CN" altLang="zh-CN" dirty="0"/>
              <a:t>《项目计划书》、小组会议、会议记录、工作日志的字数。这里精确统计了所有文档的字数，最终得到总字数。而制品复杂度依靠更新次数，分解任务数来衡量。</a:t>
            </a:r>
            <a:endParaRPr lang="zh-CN" altLang="zh-CN" dirty="0"/>
          </a:p>
          <a:p>
            <a:r>
              <a:rPr lang="zh-CN" altLang="zh-CN" dirty="0" smtClean="0"/>
              <a:t>配置管理</a:t>
            </a:r>
            <a:r>
              <a:rPr lang="zh-CN" altLang="en-US" dirty="0" smtClean="0"/>
              <a:t>：</a:t>
            </a:r>
            <a:r>
              <a:rPr lang="zh-CN" altLang="zh-CN" dirty="0" smtClean="0"/>
              <a:t>主要</a:t>
            </a:r>
            <a:r>
              <a:rPr lang="zh-CN" altLang="zh-CN" dirty="0"/>
              <a:t>统计配置《变更与管理分析报告》字数，制品复杂度主要依靠上传次数和文档版本更新次数来衡量。</a:t>
            </a:r>
            <a:endParaRPr lang="zh-CN" altLang="zh-CN" dirty="0"/>
          </a:p>
          <a:p>
            <a:r>
              <a:rPr lang="zh-CN" altLang="zh-CN" dirty="0" smtClean="0"/>
              <a:t>工作量统计</a:t>
            </a:r>
            <a:r>
              <a:rPr lang="zh-CN" altLang="en-US" dirty="0" smtClean="0"/>
              <a:t>：</a:t>
            </a:r>
            <a:r>
              <a:rPr lang="zh-CN" altLang="zh-CN" dirty="0" smtClean="0"/>
              <a:t>主要</a:t>
            </a:r>
            <a:r>
              <a:rPr lang="zh-CN" altLang="zh-CN" dirty="0"/>
              <a:t>统计《工作量估计与统计分析》字数和分析的项数。制品复杂度主要靠其设计到的文档的数量来衡量。</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数据分析与说明</a:t>
            </a:r>
            <a:endParaRPr lang="zh-CN" altLang="en-US" dirty="0"/>
          </a:p>
        </p:txBody>
      </p:sp>
      <p:sp>
        <p:nvSpPr>
          <p:cNvPr id="5" name="Rectangle 1"/>
          <p:cNvSpPr>
            <a:spLocks noChangeArrowheads="1"/>
          </p:cNvSpPr>
          <p:nvPr/>
        </p:nvSpPr>
        <p:spPr bwMode="auto">
          <a:xfrm>
            <a:off x="1777940" y="1438762"/>
            <a:ext cx="10642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en-US" sz="2800" dirty="0" smtClean="0"/>
              <a:t>影响因素</a:t>
            </a:r>
            <a:r>
              <a:rPr lang="zh-CN" altLang="en-US" sz="2800" dirty="0"/>
              <a:t>与保证措施</a:t>
            </a:r>
            <a:endParaRPr lang="zh-CN" altLang="en-US" sz="2800" dirty="0"/>
          </a:p>
        </p:txBody>
      </p:sp>
      <p:sp>
        <p:nvSpPr>
          <p:cNvPr id="3" name="内容占位符 2"/>
          <p:cNvSpPr>
            <a:spLocks noGrp="1"/>
          </p:cNvSpPr>
          <p:nvPr>
            <p:ph idx="1"/>
          </p:nvPr>
        </p:nvSpPr>
        <p:spPr>
          <a:xfrm>
            <a:off x="1777940" y="2275196"/>
            <a:ext cx="8915400" cy="4311233"/>
          </a:xfrm>
        </p:spPr>
        <p:txBody>
          <a:bodyPr>
            <a:normAutofit/>
          </a:bodyPr>
          <a:lstStyle/>
          <a:p>
            <a:r>
              <a:rPr lang="zh-CN" altLang="zh-CN" dirty="0" smtClean="0"/>
              <a:t>需求</a:t>
            </a:r>
            <a:r>
              <a:rPr lang="zh-CN" altLang="zh-CN" dirty="0"/>
              <a:t>文档和测试需求文档的影响，其经历过多次修改。而这些在字数统计中并不能体现。因而这里通过增加文档更新次数来保证数据的有效性</a:t>
            </a:r>
            <a:r>
              <a:rPr lang="zh-CN" altLang="zh-CN" dirty="0" smtClean="0"/>
              <a:t>。</a:t>
            </a:r>
            <a:endParaRPr lang="en-US" altLang="zh-CN" dirty="0" smtClean="0"/>
          </a:p>
          <a:p>
            <a:r>
              <a:rPr lang="zh-CN" altLang="zh-CN" dirty="0" smtClean="0"/>
              <a:t>工时</a:t>
            </a:r>
            <a:r>
              <a:rPr lang="zh-CN" altLang="zh-CN" dirty="0"/>
              <a:t>统计，其最大的影响因素是工作日志中工时的估计准确度、以及任务计划与实际执行内容上的差别。所以每周初制定本周计划，</a:t>
            </a:r>
            <a:r>
              <a:rPr lang="en-US" altLang="zh-CN" dirty="0"/>
              <a:t> </a:t>
            </a:r>
            <a:r>
              <a:rPr lang="en-US" altLang="zh-CN" dirty="0" err="1"/>
              <a:t>mpp</a:t>
            </a:r>
            <a:r>
              <a:rPr lang="zh-CN" altLang="zh-CN" dirty="0"/>
              <a:t>文件中任务分解要尽量细致。因而临时的任务变更会导致进度控制的不准确。而且，由于任务都很细致，我们无法对于每个小任务的实际工时进行精确记录。这样导致最终统计出来的工时等信息会更加不</a:t>
            </a:r>
            <a:r>
              <a:rPr lang="zh-CN" altLang="zh-CN" dirty="0" smtClean="0"/>
              <a:t>准确</a:t>
            </a:r>
            <a:r>
              <a:rPr lang="zh-CN" altLang="en-US" dirty="0"/>
              <a:t>。</a:t>
            </a:r>
            <a:endParaRPr lang="en-US" altLang="zh-CN" dirty="0" smtClean="0"/>
          </a:p>
          <a:p>
            <a:r>
              <a:rPr lang="zh-CN" altLang="zh-CN" dirty="0" smtClean="0"/>
              <a:t>对于</a:t>
            </a:r>
            <a:r>
              <a:rPr lang="zh-CN" altLang="zh-CN" dirty="0"/>
              <a:t>临时变更的任务，要及时在</a:t>
            </a:r>
            <a:r>
              <a:rPr lang="en-US" altLang="zh-CN" dirty="0" err="1"/>
              <a:t>mpp</a:t>
            </a:r>
            <a:r>
              <a:rPr lang="zh-CN" altLang="zh-CN" dirty="0"/>
              <a:t>文件中进行调整，以保证</a:t>
            </a:r>
            <a:r>
              <a:rPr lang="en-US" altLang="zh-CN" dirty="0" err="1"/>
              <a:t>mpp</a:t>
            </a:r>
            <a:r>
              <a:rPr lang="zh-CN" altLang="zh-CN" dirty="0"/>
              <a:t>文件中记录的工作与实际相符。在每周的工作日志提交之后，组长要对工作日志进行审核，防止出现估计偏差太大的工时</a:t>
            </a:r>
            <a:r>
              <a:rPr lang="zh-CN" altLang="zh-CN" dirty="0" smtClean="0"/>
              <a:t>。</a:t>
            </a:r>
            <a:endParaRPr lang="en-US" altLang="zh-CN" dirty="0" smtClean="0"/>
          </a:p>
          <a:p>
            <a:r>
              <a:rPr lang="zh-CN" altLang="zh-CN" dirty="0" smtClean="0"/>
              <a:t>对于</a:t>
            </a:r>
            <a:r>
              <a:rPr lang="en-US" altLang="zh-CN" dirty="0" err="1"/>
              <a:t>github</a:t>
            </a:r>
            <a:r>
              <a:rPr lang="zh-CN" altLang="zh-CN" dirty="0"/>
              <a:t>上传次数，由于本组很多交流通过微信群进行，因而提交次数不能很准确的反映更新的次数。</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数据分析与说明</a:t>
            </a:r>
            <a:endParaRPr lang="zh-CN" altLang="en-US" dirty="0"/>
          </a:p>
        </p:txBody>
      </p:sp>
      <p:sp>
        <p:nvSpPr>
          <p:cNvPr id="5" name="Rectangle 1"/>
          <p:cNvSpPr>
            <a:spLocks noChangeArrowheads="1"/>
          </p:cNvSpPr>
          <p:nvPr/>
        </p:nvSpPr>
        <p:spPr bwMode="auto">
          <a:xfrm>
            <a:off x="1777940" y="1438762"/>
            <a:ext cx="10642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en-US" sz="2800" dirty="0"/>
              <a:t>偏差估计</a:t>
            </a:r>
            <a:endParaRPr lang="zh-CN" altLang="en-US" sz="2800" dirty="0"/>
          </a:p>
        </p:txBody>
      </p:sp>
      <p:sp>
        <p:nvSpPr>
          <p:cNvPr id="3" name="内容占位符 2"/>
          <p:cNvSpPr>
            <a:spLocks noGrp="1"/>
          </p:cNvSpPr>
          <p:nvPr>
            <p:ph idx="1"/>
          </p:nvPr>
        </p:nvSpPr>
        <p:spPr>
          <a:xfrm>
            <a:off x="1511522" y="2513397"/>
            <a:ext cx="8915400" cy="2106730"/>
          </a:xfrm>
        </p:spPr>
        <p:txBody>
          <a:bodyPr>
            <a:normAutofit/>
          </a:bodyPr>
          <a:lstStyle/>
          <a:p>
            <a:r>
              <a:rPr lang="zh-CN" altLang="zh-CN" dirty="0"/>
              <a:t>对于所有的文档，其字数统计结果均来源于对每个文档的字数统计，可以保证其正确性。对于工时统计，由于本组对工作日志的审核较严格，并依据个人经验进行把控，可以保证每个子任务的实际工时与记录工时的偏差控制在</a:t>
            </a:r>
            <a:r>
              <a:rPr lang="en-US" altLang="zh-CN" dirty="0"/>
              <a:t>30%</a:t>
            </a:r>
            <a:r>
              <a:rPr lang="zh-CN" altLang="zh-CN" dirty="0"/>
              <a:t>以内。由于各任务的工时记录不会全部偏高或全部偏低，因而总工时偏差可以认为在</a:t>
            </a:r>
            <a:r>
              <a:rPr lang="en-US" altLang="zh-CN" dirty="0"/>
              <a:t>20%</a:t>
            </a:r>
            <a:r>
              <a:rPr lang="zh-CN" altLang="zh-CN" dirty="0"/>
              <a:t>以内。对于文档更新次数的统计可能比实际更新次数要少得多，可能缺少一半左右。</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制品水平说明</a:t>
            </a:r>
            <a:endParaRPr lang="zh-CN" altLang="en-US" dirty="0"/>
          </a:p>
        </p:txBody>
      </p:sp>
      <p:sp>
        <p:nvSpPr>
          <p:cNvPr id="5" name="Rectangle 1"/>
          <p:cNvSpPr>
            <a:spLocks noChangeArrowheads="1"/>
          </p:cNvSpPr>
          <p:nvPr/>
        </p:nvSpPr>
        <p:spPr bwMode="auto">
          <a:xfrm>
            <a:off x="1777940" y="1438763"/>
            <a:ext cx="10642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zh-CN" sz="2800" dirty="0"/>
              <a:t>软件需求、测试需求</a:t>
            </a:r>
            <a:endParaRPr lang="zh-CN" altLang="en-US" sz="4000" dirty="0"/>
          </a:p>
        </p:txBody>
      </p:sp>
      <p:sp>
        <p:nvSpPr>
          <p:cNvPr id="3" name="内容占位符 2"/>
          <p:cNvSpPr>
            <a:spLocks noGrp="1"/>
          </p:cNvSpPr>
          <p:nvPr>
            <p:ph idx="1"/>
          </p:nvPr>
        </p:nvSpPr>
        <p:spPr>
          <a:xfrm>
            <a:off x="1511522" y="2513396"/>
            <a:ext cx="8915400" cy="4073033"/>
          </a:xfrm>
        </p:spPr>
        <p:txBody>
          <a:bodyPr>
            <a:normAutofit/>
          </a:bodyPr>
          <a:lstStyle/>
          <a:p>
            <a:r>
              <a:rPr lang="zh-CN" altLang="zh-CN" dirty="0"/>
              <a:t>软件</a:t>
            </a:r>
            <a:r>
              <a:rPr lang="zh-CN" altLang="zh-CN" dirty="0" smtClean="0"/>
              <a:t>需求</a:t>
            </a:r>
            <a:r>
              <a:rPr lang="zh-CN" altLang="en-US" dirty="0" smtClean="0"/>
              <a:t>：在软件</a:t>
            </a:r>
            <a:r>
              <a:rPr lang="zh-CN" altLang="en-US" dirty="0"/>
              <a:t>需求规格说明书中，我们对</a:t>
            </a:r>
            <a:r>
              <a:rPr lang="en-US" altLang="zh-CN" dirty="0"/>
              <a:t>Spark</a:t>
            </a:r>
            <a:r>
              <a:rPr lang="zh-CN" altLang="en-US" dirty="0"/>
              <a:t>的相关核心概念进行了梳理，总结了</a:t>
            </a:r>
            <a:r>
              <a:rPr lang="en-US" altLang="zh-CN" dirty="0"/>
              <a:t>Spark Streaming</a:t>
            </a:r>
            <a:r>
              <a:rPr lang="zh-CN" altLang="en-US" dirty="0"/>
              <a:t>的功能与非功能需求，并在调研中确定了以应用开发为核心的实验任务，确定了要实现的功能细节并对实现过程进行了设计明确</a:t>
            </a:r>
            <a:r>
              <a:rPr lang="zh-CN" altLang="en-US" dirty="0" smtClean="0"/>
              <a:t>。在</a:t>
            </a:r>
            <a:r>
              <a:rPr lang="zh-CN" altLang="en-US" dirty="0"/>
              <a:t>开发、测试等后续工作中，软件需求规格说明书起到了极大的指导性作用，明确了工作目标，规范了名词术语等。</a:t>
            </a:r>
            <a:endParaRPr lang="zh-CN" altLang="en-US" dirty="0"/>
          </a:p>
          <a:p>
            <a:r>
              <a:rPr lang="zh-CN" altLang="zh-CN" dirty="0"/>
              <a:t>测试</a:t>
            </a:r>
            <a:r>
              <a:rPr lang="zh-CN" altLang="zh-CN" dirty="0" smtClean="0"/>
              <a:t>需求</a:t>
            </a:r>
            <a:r>
              <a:rPr lang="zh-CN" altLang="en-US" dirty="0" smtClean="0"/>
              <a:t>：测试</a:t>
            </a:r>
            <a:r>
              <a:rPr lang="zh-CN" altLang="en-US" dirty="0"/>
              <a:t>需求规格说明书是对测试工作的指导性文件，在编写过程中，我们曾经出过与软件需求规格说明书中的术语不一致的情况，但是经过老师的及时发现与提醒，我们也快速进行了修正</a:t>
            </a:r>
            <a:r>
              <a:rPr lang="zh-CN" altLang="en-US" dirty="0" smtClean="0"/>
              <a:t>。测试</a:t>
            </a:r>
            <a:r>
              <a:rPr lang="zh-CN" altLang="en-US" dirty="0"/>
              <a:t>需求说明书对测试工作起到了指导作用，保证了测试的充分性、规范性与合理性。在测试需求规格说明书的指导下，测试工作逐条展开，对</a:t>
            </a:r>
            <a:r>
              <a:rPr lang="en-US" altLang="zh-CN" dirty="0"/>
              <a:t>Spark Streaming</a:t>
            </a:r>
            <a:r>
              <a:rPr lang="zh-CN" altLang="en-US" dirty="0"/>
              <a:t>与开发的应用都做了详尽的测试。</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制品水平说明</a:t>
            </a:r>
            <a:endParaRPr lang="zh-CN" altLang="en-US" dirty="0"/>
          </a:p>
        </p:txBody>
      </p:sp>
      <p:sp>
        <p:nvSpPr>
          <p:cNvPr id="5" name="Rectangle 1"/>
          <p:cNvSpPr>
            <a:spLocks noChangeArrowheads="1"/>
          </p:cNvSpPr>
          <p:nvPr/>
        </p:nvSpPr>
        <p:spPr bwMode="auto">
          <a:xfrm>
            <a:off x="1777940" y="1438763"/>
            <a:ext cx="10642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en-US" sz="2800" dirty="0"/>
              <a:t>软件改进与扩展</a:t>
            </a:r>
            <a:endParaRPr lang="zh-CN" altLang="en-US" sz="4000" dirty="0"/>
          </a:p>
        </p:txBody>
      </p:sp>
      <p:sp>
        <p:nvSpPr>
          <p:cNvPr id="3" name="内容占位符 2"/>
          <p:cNvSpPr>
            <a:spLocks noGrp="1"/>
          </p:cNvSpPr>
          <p:nvPr>
            <p:ph idx="1"/>
          </p:nvPr>
        </p:nvSpPr>
        <p:spPr>
          <a:xfrm>
            <a:off x="1511522" y="2513396"/>
            <a:ext cx="8915400" cy="4073033"/>
          </a:xfrm>
        </p:spPr>
        <p:txBody>
          <a:bodyPr>
            <a:normAutofit/>
          </a:bodyPr>
          <a:lstStyle/>
          <a:p>
            <a:r>
              <a:rPr lang="zh-CN" altLang="en-US" dirty="0"/>
              <a:t>软件基本功</a:t>
            </a:r>
            <a:r>
              <a:rPr lang="zh-CN" altLang="en-US" dirty="0" smtClean="0"/>
              <a:t>能：软件</a:t>
            </a:r>
            <a:r>
              <a:rPr lang="zh-CN" altLang="en-US" dirty="0"/>
              <a:t>以格式化的微博数据为输入，经过软件的一系列处理流程，输出格式化的微博以及其分类标签。输入数据包含微博的所有者，发送时间，微博正文三个字段，输出数据包含以上三个字段以及微博分类标签</a:t>
            </a:r>
            <a:r>
              <a:rPr lang="zh-CN" altLang="en-US" dirty="0" smtClean="0"/>
              <a:t>。</a:t>
            </a:r>
            <a:endParaRPr lang="en-US" altLang="zh-CN" dirty="0" smtClean="0"/>
          </a:p>
          <a:p>
            <a:r>
              <a:rPr lang="zh-CN" altLang="en-US" dirty="0"/>
              <a:t>实验</a:t>
            </a:r>
            <a:r>
              <a:rPr lang="zh-CN" altLang="en-US" dirty="0" smtClean="0"/>
              <a:t>结果：本</a:t>
            </a:r>
            <a:r>
              <a:rPr lang="zh-CN" altLang="en-US" dirty="0"/>
              <a:t>小组对计划中的应用完成了基本功能的开发，实现了数据贯通，达到了预期的功能效果</a:t>
            </a:r>
            <a:r>
              <a:rPr lang="zh-CN" altLang="en-US" dirty="0" smtClean="0"/>
              <a:t>。</a:t>
            </a:r>
            <a:endParaRPr lang="en-US" altLang="zh-CN" dirty="0" smtClean="0"/>
          </a:p>
          <a:p>
            <a:r>
              <a:rPr lang="zh-CN" altLang="en-US" dirty="0"/>
              <a:t>测试的充分性（覆盖率</a:t>
            </a:r>
            <a:r>
              <a:rPr lang="zh-CN" altLang="en-US" dirty="0" smtClean="0"/>
              <a:t>）：在</a:t>
            </a:r>
            <a:r>
              <a:rPr lang="zh-CN" altLang="en-US" dirty="0"/>
              <a:t>测试工作中，我们遵照测试需求规格说明书中的测试点，测试规范，对</a:t>
            </a:r>
            <a:r>
              <a:rPr lang="en-US" altLang="zh-CN" dirty="0"/>
              <a:t>Spark Streaming</a:t>
            </a:r>
            <a:r>
              <a:rPr lang="zh-CN" altLang="en-US" dirty="0"/>
              <a:t>和本小组的应用进行了全面的测试。而测试需求规格说明书中的测试用例又是来源于软件需求规格说明书中的需求用例。测试工作的充分性也因此得到了保障，这都是严格遵照文档书写规范的结果。</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制品水平说明</a:t>
            </a:r>
            <a:endParaRPr lang="zh-CN" altLang="en-US" dirty="0"/>
          </a:p>
        </p:txBody>
      </p:sp>
      <p:sp>
        <p:nvSpPr>
          <p:cNvPr id="5" name="Rectangle 1"/>
          <p:cNvSpPr>
            <a:spLocks noChangeArrowheads="1"/>
          </p:cNvSpPr>
          <p:nvPr/>
        </p:nvSpPr>
        <p:spPr bwMode="auto">
          <a:xfrm>
            <a:off x="1777940" y="1438763"/>
            <a:ext cx="10642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en-US" sz="2800" dirty="0"/>
              <a:t>进度计划与控制</a:t>
            </a:r>
            <a:endParaRPr lang="zh-CN" altLang="en-US" sz="4000" dirty="0"/>
          </a:p>
        </p:txBody>
      </p:sp>
      <p:sp>
        <p:nvSpPr>
          <p:cNvPr id="3" name="内容占位符 2"/>
          <p:cNvSpPr>
            <a:spLocks noGrp="1"/>
          </p:cNvSpPr>
          <p:nvPr>
            <p:ph idx="1"/>
          </p:nvPr>
        </p:nvSpPr>
        <p:spPr>
          <a:xfrm>
            <a:off x="1511522" y="2252138"/>
            <a:ext cx="8915400" cy="4073033"/>
          </a:xfrm>
        </p:spPr>
        <p:txBody>
          <a:bodyPr>
            <a:normAutofit lnSpcReduction="10000"/>
          </a:bodyPr>
          <a:lstStyle/>
          <a:p>
            <a:r>
              <a:rPr lang="zh-CN" altLang="zh-CN" dirty="0"/>
              <a:t>实验过程及其特点</a:t>
            </a:r>
            <a:r>
              <a:rPr lang="zh-CN" altLang="en-US" dirty="0"/>
              <a:t>：进度计划与控制实验贯穿整个项目周期，每周都要对项目进行跟进。且每周的跟进结果的准确性，会很大程度的影响最终进度计划与控制结果的准确性</a:t>
            </a:r>
            <a:r>
              <a:rPr lang="zh-CN" altLang="en-US" dirty="0" smtClean="0"/>
              <a:t>。进度</a:t>
            </a:r>
            <a:r>
              <a:rPr lang="zh-CN" altLang="en-US" dirty="0"/>
              <a:t>计划与控制实验使用的最主要的工具是</a:t>
            </a:r>
            <a:r>
              <a:rPr lang="en-US" altLang="zh-CN" dirty="0"/>
              <a:t>MS Project</a:t>
            </a:r>
            <a:r>
              <a:rPr lang="zh-CN" altLang="en-US" dirty="0"/>
              <a:t>。由于进度计划与控制不是一人可以完成的，每次都需要组内进行讨论，最终由组长进行会议记录并更新</a:t>
            </a:r>
            <a:r>
              <a:rPr lang="en-US" altLang="zh-CN" dirty="0"/>
              <a:t>MS Project</a:t>
            </a:r>
            <a:r>
              <a:rPr lang="zh-CN" altLang="en-US" dirty="0"/>
              <a:t>生成的</a:t>
            </a:r>
            <a:r>
              <a:rPr lang="en-US" altLang="zh-CN" dirty="0" err="1"/>
              <a:t>mpp</a:t>
            </a:r>
            <a:r>
              <a:rPr lang="zh-CN" altLang="en-US" dirty="0"/>
              <a:t>文件</a:t>
            </a:r>
            <a:r>
              <a:rPr lang="zh-CN" altLang="en-US" dirty="0" smtClean="0"/>
              <a:t>。</a:t>
            </a:r>
            <a:endParaRPr lang="en-US" altLang="zh-CN" dirty="0" smtClean="0"/>
          </a:p>
          <a:p>
            <a:r>
              <a:rPr lang="zh-CN" altLang="en-US" dirty="0"/>
              <a:t>影响因素和监控方法：对于进度计划与控制实验，其最大的影响因素是工作日志中工时的估计准确度、以及任务计划与实际执行内容上的差别。在每周的工作日志提交之后，</a:t>
            </a:r>
            <a:r>
              <a:rPr lang="zh-CN" altLang="en-US" dirty="0" smtClean="0"/>
              <a:t>组长会对</a:t>
            </a:r>
            <a:r>
              <a:rPr lang="zh-CN" altLang="en-US" dirty="0"/>
              <a:t>工作日志进行审核，防止出现估计偏差太大的工时。</a:t>
            </a:r>
            <a:endParaRPr lang="en-US" altLang="zh-CN" dirty="0" smtClean="0"/>
          </a:p>
          <a:p>
            <a:r>
              <a:rPr lang="zh-CN" altLang="en-US" dirty="0"/>
              <a:t>效果分析和说明：本组对</a:t>
            </a:r>
            <a:r>
              <a:rPr lang="en-US" altLang="zh-CN" dirty="0" err="1"/>
              <a:t>mpp</a:t>
            </a:r>
            <a:r>
              <a:rPr lang="zh-CN" altLang="en-US" dirty="0"/>
              <a:t>文件的安排按照周来进行，每个大任务都对应着一周的工作内容。因而可以很容易看出来每周的计划工时与实际工时等内容，也能与每周的工作日志很好的对应起来。由于本组对每周工作日志的要求不够严格，未能每周按时提交，因而对工时估计结果会增大偏差程度。但由于本组对工作日志的审核较严格，并依据个人经验进行把控，可以保证每个子任务的实际工时与记录工时的偏差控制在</a:t>
            </a:r>
            <a:r>
              <a:rPr lang="en-US" altLang="zh-CN" dirty="0"/>
              <a:t>30%</a:t>
            </a:r>
            <a:r>
              <a:rPr lang="zh-CN" altLang="en-US" dirty="0"/>
              <a:t>以内。由于各任务的工时记录不会全部偏高或全部偏低，因而总工时偏差可以认为在</a:t>
            </a:r>
            <a:r>
              <a:rPr lang="en-US" altLang="zh-CN" dirty="0"/>
              <a:t>20%</a:t>
            </a:r>
            <a:r>
              <a:rPr lang="zh-CN" altLang="en-US" dirty="0"/>
              <a:t>以内。</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制品水平说明</a:t>
            </a:r>
            <a:endParaRPr lang="zh-CN" altLang="en-US" dirty="0"/>
          </a:p>
        </p:txBody>
      </p:sp>
      <p:sp>
        <p:nvSpPr>
          <p:cNvPr id="5" name="Rectangle 1"/>
          <p:cNvSpPr>
            <a:spLocks noChangeArrowheads="1"/>
          </p:cNvSpPr>
          <p:nvPr/>
        </p:nvSpPr>
        <p:spPr bwMode="auto">
          <a:xfrm>
            <a:off x="1777940" y="1438763"/>
            <a:ext cx="10642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en-US" sz="2800" dirty="0"/>
              <a:t>配置管理</a:t>
            </a:r>
            <a:endParaRPr lang="zh-CN" altLang="en-US" sz="4000" dirty="0"/>
          </a:p>
        </p:txBody>
      </p:sp>
      <p:sp>
        <p:nvSpPr>
          <p:cNvPr id="3" name="内容占位符 2"/>
          <p:cNvSpPr>
            <a:spLocks noGrp="1"/>
          </p:cNvSpPr>
          <p:nvPr>
            <p:ph idx="1"/>
          </p:nvPr>
        </p:nvSpPr>
        <p:spPr>
          <a:xfrm>
            <a:off x="1515235" y="2664649"/>
            <a:ext cx="8915400" cy="4073033"/>
          </a:xfrm>
        </p:spPr>
        <p:txBody>
          <a:bodyPr>
            <a:normAutofit/>
          </a:bodyPr>
          <a:lstStyle/>
          <a:p>
            <a:r>
              <a:rPr lang="zh-CN" altLang="en-US" dirty="0"/>
              <a:t>影响因素：主要影响因素有人员分工，任务时间安排</a:t>
            </a:r>
            <a:r>
              <a:rPr lang="zh-CN" altLang="en-US" dirty="0" smtClean="0"/>
              <a:t>等</a:t>
            </a:r>
            <a:endParaRPr lang="en-US" altLang="zh-CN" dirty="0" smtClean="0"/>
          </a:p>
          <a:p>
            <a:r>
              <a:rPr lang="zh-CN" altLang="en-US" dirty="0"/>
              <a:t>管理方法</a:t>
            </a:r>
            <a:r>
              <a:rPr lang="zh-CN" altLang="en-US" dirty="0" smtClean="0"/>
              <a:t>：</a:t>
            </a:r>
            <a:r>
              <a:rPr lang="zh-CN" altLang="zh-CN" dirty="0"/>
              <a:t>通过</a:t>
            </a:r>
            <a:r>
              <a:rPr lang="en-US" altLang="zh-CN" dirty="0" err="1"/>
              <a:t>github</a:t>
            </a:r>
            <a:r>
              <a:rPr lang="zh-CN" altLang="zh-CN" dirty="0"/>
              <a:t>进行配置管理。负责人为我们小组的四位成员，每周各自的任务完成之后会直接上传到</a:t>
            </a:r>
            <a:r>
              <a:rPr lang="en-US" altLang="zh-CN" dirty="0" err="1"/>
              <a:t>github</a:t>
            </a:r>
            <a:r>
              <a:rPr lang="zh-CN" altLang="zh-CN" dirty="0"/>
              <a:t>中。有时并不能保证每日更新，但每当项目有新的进展，比如更新了某个文档，就会将该文档上传到</a:t>
            </a:r>
            <a:r>
              <a:rPr lang="en-US" altLang="zh-CN" dirty="0" err="1"/>
              <a:t>github</a:t>
            </a:r>
            <a:r>
              <a:rPr lang="zh-CN" altLang="zh-CN" dirty="0"/>
              <a:t>中，并进行简要的更新说明</a:t>
            </a:r>
            <a:r>
              <a:rPr lang="zh-CN" altLang="zh-CN" dirty="0" smtClean="0"/>
              <a:t>。汇总合并一般</a:t>
            </a:r>
            <a:r>
              <a:rPr lang="zh-CN" altLang="zh-CN" dirty="0"/>
              <a:t>是由某个成员先将自己完成的部分上传至</a:t>
            </a:r>
            <a:r>
              <a:rPr lang="en-US" altLang="zh-CN" dirty="0" err="1"/>
              <a:t>github</a:t>
            </a:r>
            <a:r>
              <a:rPr lang="en-US" altLang="zh-CN" dirty="0"/>
              <a:t>,</a:t>
            </a:r>
            <a:r>
              <a:rPr lang="zh-CN" altLang="zh-CN" dirty="0"/>
              <a:t>再由其他成员在这个基础上继续修改。每次修改都会在文档的版本变更记录中进行说明。</a:t>
            </a:r>
            <a:endParaRPr lang="zh-CN" altLang="zh-CN" dirty="0"/>
          </a:p>
          <a:p>
            <a:r>
              <a:rPr lang="zh-CN" altLang="en-US" dirty="0"/>
              <a:t>管理效果的分析和说明：通过</a:t>
            </a:r>
            <a:r>
              <a:rPr lang="en-US" altLang="zh-CN" dirty="0" err="1"/>
              <a:t>github</a:t>
            </a:r>
            <a:r>
              <a:rPr lang="zh-CN" altLang="en-US" dirty="0"/>
              <a:t>进行配置管理，小组成员之间可以有效的协同工作。同时可以避免版本混乱。此外，</a:t>
            </a:r>
            <a:r>
              <a:rPr lang="en-US" altLang="zh-CN" dirty="0" err="1"/>
              <a:t>github</a:t>
            </a:r>
            <a:r>
              <a:rPr lang="zh-CN" altLang="en-US" dirty="0"/>
              <a:t>提供了历史的记录，追踪和分析功能。</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有效方法说明</a:t>
            </a:r>
            <a:endParaRPr lang="zh-CN" altLang="en-US" dirty="0"/>
          </a:p>
        </p:txBody>
      </p:sp>
      <p:graphicFrame>
        <p:nvGraphicFramePr>
          <p:cNvPr id="6" name="内容占位符 5"/>
          <p:cNvGraphicFramePr>
            <a:graphicFrameLocks noGrp="1"/>
          </p:cNvGraphicFramePr>
          <p:nvPr>
            <p:ph idx="1"/>
          </p:nvPr>
        </p:nvGraphicFramePr>
        <p:xfrm>
          <a:off x="1515235" y="1883229"/>
          <a:ext cx="4835061" cy="4373193"/>
        </p:xfrm>
        <a:graphic>
          <a:graphicData uri="http://schemas.openxmlformats.org/drawingml/2006/table">
            <a:tbl>
              <a:tblPr firstRow="1" firstCol="1" bandRow="1">
                <a:tableStyleId>{5C22544A-7EE6-4342-B048-85BDC9FD1C3A}</a:tableStyleId>
              </a:tblPr>
              <a:tblGrid>
                <a:gridCol w="988460"/>
                <a:gridCol w="3846601"/>
              </a:tblGrid>
              <a:tr h="291547">
                <a:tc gridSpan="2">
                  <a:txBody>
                    <a:bodyPr/>
                    <a:lstStyle/>
                    <a:p>
                      <a:pPr algn="just">
                        <a:lnSpc>
                          <a:spcPct val="150000"/>
                        </a:lnSpc>
                        <a:spcAft>
                          <a:spcPts val="0"/>
                        </a:spcAft>
                      </a:pPr>
                      <a:r>
                        <a:rPr lang="zh-CN" sz="1100" kern="100">
                          <a:effectLst/>
                        </a:rPr>
                        <a:t>软件需求分析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c hMerge="1">
                  <a:tcPr/>
                </a:tc>
              </a:tr>
              <a:tr h="291547">
                <a:tc>
                  <a:txBody>
                    <a:bodyPr/>
                    <a:lstStyle/>
                    <a:p>
                      <a:pPr algn="just">
                        <a:lnSpc>
                          <a:spcPct val="150000"/>
                        </a:lnSpc>
                        <a:spcAft>
                          <a:spcPts val="0"/>
                        </a:spcAft>
                      </a:pPr>
                      <a:r>
                        <a:rPr lang="zh-CN" sz="1100" kern="100">
                          <a:effectLst/>
                        </a:rPr>
                        <a:t>目标</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c>
                  <a:txBody>
                    <a:bodyPr/>
                    <a:lstStyle/>
                    <a:p>
                      <a:pPr algn="just">
                        <a:lnSpc>
                          <a:spcPct val="150000"/>
                        </a:lnSpc>
                        <a:spcAft>
                          <a:spcPts val="0"/>
                        </a:spcAft>
                      </a:pPr>
                      <a:r>
                        <a:rPr lang="zh-CN" sz="1100" kern="100">
                          <a:effectLst/>
                        </a:rPr>
                        <a:t>确定软件的需求，并撰写《软件需求规格说明书》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r>
              <a:tr h="1166184">
                <a:tc>
                  <a:txBody>
                    <a:bodyPr/>
                    <a:lstStyle/>
                    <a:p>
                      <a:pPr algn="just">
                        <a:lnSpc>
                          <a:spcPct val="150000"/>
                        </a:lnSpc>
                        <a:spcAft>
                          <a:spcPts val="0"/>
                        </a:spcAft>
                      </a:pPr>
                      <a:r>
                        <a:rPr lang="zh-CN" sz="1100" kern="100">
                          <a:effectLst/>
                        </a:rPr>
                        <a:t>问题特点说明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c>
                  <a:txBody>
                    <a:bodyPr/>
                    <a:lstStyle/>
                    <a:p>
                      <a:pPr algn="just">
                        <a:lnSpc>
                          <a:spcPct val="150000"/>
                        </a:lnSpc>
                        <a:spcAft>
                          <a:spcPts val="0"/>
                        </a:spcAft>
                      </a:pPr>
                      <a:r>
                        <a:rPr lang="zh-CN" sz="1100" kern="100">
                          <a:effectLst/>
                        </a:rPr>
                        <a:t>此时处于项目前期，项目成员之间需要磨合，对项目也是刚刚接触的阶段，了解不深。此外，由于组员之间对选定的项目</a:t>
                      </a:r>
                      <a:r>
                        <a:rPr lang="en-US" sz="1100" kern="100">
                          <a:effectLst/>
                        </a:rPr>
                        <a:t>spark streaming</a:t>
                      </a:r>
                      <a:r>
                        <a:rPr lang="zh-CN" sz="1100" kern="100">
                          <a:effectLst/>
                        </a:rPr>
                        <a:t>的了解程度参差不齐，如何确定分工也是需要解决的问题。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r>
              <a:tr h="1749276">
                <a:tc>
                  <a:txBody>
                    <a:bodyPr/>
                    <a:lstStyle/>
                    <a:p>
                      <a:pPr algn="just">
                        <a:lnSpc>
                          <a:spcPct val="150000"/>
                        </a:lnSpc>
                        <a:spcAft>
                          <a:spcPts val="0"/>
                        </a:spcAft>
                      </a:pPr>
                      <a:r>
                        <a:rPr lang="zh-CN" sz="1100" kern="100">
                          <a:effectLst/>
                        </a:rPr>
                        <a:t>实践要点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c>
                  <a:txBody>
                    <a:bodyPr/>
                    <a:lstStyle/>
                    <a:p>
                      <a:pPr algn="just">
                        <a:lnSpc>
                          <a:spcPct val="150000"/>
                        </a:lnSpc>
                        <a:spcAft>
                          <a:spcPts val="0"/>
                        </a:spcAft>
                      </a:pPr>
                      <a:r>
                        <a:rPr lang="zh-CN" sz="1100" kern="100">
                          <a:effectLst/>
                        </a:rPr>
                        <a:t>首先确定每位成员对我们组的项目</a:t>
                      </a:r>
                      <a:r>
                        <a:rPr lang="en-US" sz="1100" kern="100">
                          <a:effectLst/>
                        </a:rPr>
                        <a:t>spark streaming</a:t>
                      </a:r>
                      <a:r>
                        <a:rPr lang="zh-CN" sz="1100" kern="100">
                          <a:effectLst/>
                        </a:rPr>
                        <a:t>的了解程度：项目成员姜鑫和蒲彦均对项目有一些了解，而陈少杰和邹嘉欣对</a:t>
                      </a:r>
                      <a:r>
                        <a:rPr lang="en-US" sz="1100" kern="100">
                          <a:effectLst/>
                        </a:rPr>
                        <a:t>spark streaming</a:t>
                      </a:r>
                      <a:r>
                        <a:rPr lang="zh-CN" sz="1100" kern="100">
                          <a:effectLst/>
                        </a:rPr>
                        <a:t>基本没有了解，所以让前两位侧重于代码，后两位侧重文档。当然所有成员都需要加强对项目的学习和了解。此外，我们会共同商讨当前需要解决的问题，并把任务细分到个人。</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r>
              <a:tr h="291547">
                <a:tc>
                  <a:txBody>
                    <a:bodyPr/>
                    <a:lstStyle/>
                    <a:p>
                      <a:pPr algn="just">
                        <a:lnSpc>
                          <a:spcPct val="150000"/>
                        </a:lnSpc>
                        <a:spcAft>
                          <a:spcPts val="0"/>
                        </a:spcAft>
                      </a:pPr>
                      <a:r>
                        <a:rPr lang="zh-CN" sz="1100" kern="100">
                          <a:effectLst/>
                        </a:rPr>
                        <a:t>结果</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c>
                  <a:txBody>
                    <a:bodyPr/>
                    <a:lstStyle/>
                    <a:p>
                      <a:pPr algn="just">
                        <a:lnSpc>
                          <a:spcPct val="150000"/>
                        </a:lnSpc>
                        <a:spcAft>
                          <a:spcPts val="0"/>
                        </a:spcAft>
                      </a:pPr>
                      <a:r>
                        <a:rPr lang="zh-CN" sz="1100" kern="100">
                          <a:effectLst/>
                        </a:rPr>
                        <a:t>成功撰写出《软件需求规格说明书》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r>
              <a:tr h="583092">
                <a:tc>
                  <a:txBody>
                    <a:bodyPr/>
                    <a:lstStyle/>
                    <a:p>
                      <a:pPr algn="just">
                        <a:lnSpc>
                          <a:spcPct val="150000"/>
                        </a:lnSpc>
                        <a:spcAft>
                          <a:spcPts val="0"/>
                        </a:spcAft>
                      </a:pPr>
                      <a:r>
                        <a:rPr lang="zh-CN" sz="1100" kern="100">
                          <a:effectLst/>
                        </a:rPr>
                        <a:t>注意事项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c>
                  <a:txBody>
                    <a:bodyPr/>
                    <a:lstStyle/>
                    <a:p>
                      <a:pPr algn="just">
                        <a:lnSpc>
                          <a:spcPct val="150000"/>
                        </a:lnSpc>
                        <a:spcAft>
                          <a:spcPts val="0"/>
                        </a:spcAft>
                      </a:pPr>
                      <a:r>
                        <a:rPr lang="zh-CN" sz="1100" kern="100" dirty="0">
                          <a:effectLst/>
                        </a:rPr>
                        <a:t>在商讨过程中，如果分配给自己的任务有异议或者疑虑，一定要及时提出，大家共同沟通。</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944" marR="62944" marT="0" marB="0"/>
                </a:tc>
              </a:tr>
            </a:tbl>
          </a:graphicData>
        </a:graphic>
      </p:graphicFrame>
      <p:graphicFrame>
        <p:nvGraphicFramePr>
          <p:cNvPr id="9" name="表格 8"/>
          <p:cNvGraphicFramePr>
            <a:graphicFrameLocks noGrp="1"/>
          </p:cNvGraphicFramePr>
          <p:nvPr/>
        </p:nvGraphicFramePr>
        <p:xfrm>
          <a:off x="6633618" y="1883226"/>
          <a:ext cx="5267960" cy="4373195"/>
        </p:xfrm>
        <a:graphic>
          <a:graphicData uri="http://schemas.openxmlformats.org/drawingml/2006/table">
            <a:tbl>
              <a:tblPr firstRow="1" firstCol="1" bandRow="1">
                <a:tableStyleId>{5C22544A-7EE6-4342-B048-85BDC9FD1C3A}</a:tableStyleId>
              </a:tblPr>
              <a:tblGrid>
                <a:gridCol w="1076960"/>
                <a:gridCol w="4191000"/>
              </a:tblGrid>
              <a:tr h="290954">
                <a:tc gridSpan="2">
                  <a:txBody>
                    <a:bodyPr/>
                    <a:lstStyle/>
                    <a:p>
                      <a:pPr algn="just">
                        <a:lnSpc>
                          <a:spcPct val="150000"/>
                        </a:lnSpc>
                        <a:spcAft>
                          <a:spcPts val="0"/>
                        </a:spcAft>
                      </a:pPr>
                      <a:r>
                        <a:rPr lang="zh-CN" sz="1200" kern="100">
                          <a:effectLst/>
                        </a:rPr>
                        <a:t>配置管理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cPr/>
                </a:tc>
              </a:tr>
              <a:tr h="290954">
                <a:tc>
                  <a:txBody>
                    <a:bodyPr/>
                    <a:lstStyle/>
                    <a:p>
                      <a:pPr algn="just">
                        <a:lnSpc>
                          <a:spcPct val="150000"/>
                        </a:lnSpc>
                        <a:spcAft>
                          <a:spcPts val="0"/>
                        </a:spcAft>
                      </a:pPr>
                      <a:r>
                        <a:rPr lang="zh-CN" sz="1200" kern="100">
                          <a:effectLst/>
                        </a:rPr>
                        <a:t>目标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利用</a:t>
                      </a:r>
                      <a:r>
                        <a:rPr lang="en-US" sz="1200" kern="100">
                          <a:effectLst/>
                        </a:rPr>
                        <a:t>Github</a:t>
                      </a:r>
                      <a:r>
                        <a:rPr lang="zh-CN" sz="1200" kern="100">
                          <a:effectLst/>
                        </a:rPr>
                        <a:t>进行配置管理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19388">
                <a:tc>
                  <a:txBody>
                    <a:bodyPr/>
                    <a:lstStyle/>
                    <a:p>
                      <a:pPr algn="just">
                        <a:lnSpc>
                          <a:spcPct val="150000"/>
                        </a:lnSpc>
                        <a:spcAft>
                          <a:spcPts val="0"/>
                        </a:spcAft>
                      </a:pPr>
                      <a:r>
                        <a:rPr lang="zh-CN" sz="1200" kern="100">
                          <a:effectLst/>
                        </a:rPr>
                        <a:t>问题特点说明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在项目前期阶段，项目组成员对</a:t>
                      </a:r>
                      <a:r>
                        <a:rPr lang="en-US" sz="1200" kern="100">
                          <a:effectLst/>
                        </a:rPr>
                        <a:t>Github</a:t>
                      </a:r>
                      <a:r>
                        <a:rPr lang="zh-CN" sz="1200" kern="100">
                          <a:effectLst/>
                        </a:rPr>
                        <a:t>如何使用不太熟悉；对于文档的不断更新，怎么利用</a:t>
                      </a:r>
                      <a:r>
                        <a:rPr lang="en-US" sz="1200" kern="100">
                          <a:effectLst/>
                        </a:rPr>
                        <a:t>Github</a:t>
                      </a:r>
                      <a:r>
                        <a:rPr lang="zh-CN" sz="1200" kern="100">
                          <a:effectLst/>
                        </a:rPr>
                        <a:t>来控制版本迭代。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89991">
                <a:tc>
                  <a:txBody>
                    <a:bodyPr/>
                    <a:lstStyle/>
                    <a:p>
                      <a:pPr algn="just">
                        <a:lnSpc>
                          <a:spcPct val="150000"/>
                        </a:lnSpc>
                        <a:spcAft>
                          <a:spcPts val="0"/>
                        </a:spcAft>
                      </a:pPr>
                      <a:r>
                        <a:rPr lang="zh-CN" sz="1200" kern="100">
                          <a:effectLst/>
                        </a:rPr>
                        <a:t>实践要点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项目前期阶段，因为蒲彦均对</a:t>
                      </a:r>
                      <a:r>
                        <a:rPr lang="en-US" sz="1200" kern="100">
                          <a:effectLst/>
                        </a:rPr>
                        <a:t>Github</a:t>
                      </a:r>
                      <a:r>
                        <a:rPr lang="zh-CN" sz="1200" kern="100">
                          <a:effectLst/>
                        </a:rPr>
                        <a:t>的基本操作较为熟悉，在他的帮助之下，其他三位成员也学习了</a:t>
                      </a:r>
                      <a:r>
                        <a:rPr lang="en-US" sz="1200" kern="100">
                          <a:effectLst/>
                        </a:rPr>
                        <a:t>Github</a:t>
                      </a:r>
                      <a:r>
                        <a:rPr lang="zh-CN" sz="1200" kern="100">
                          <a:effectLst/>
                        </a:rPr>
                        <a:t>的基本操作，并且可以完成文档的上传与同步等。每周各自的任务完成之后会直接上传到</a:t>
                      </a:r>
                      <a:r>
                        <a:rPr lang="en-US" sz="1200" kern="100">
                          <a:effectLst/>
                        </a:rPr>
                        <a:t>github</a:t>
                      </a:r>
                      <a:r>
                        <a:rPr lang="zh-CN" sz="1200" kern="100">
                          <a:effectLst/>
                        </a:rPr>
                        <a:t>中。有时并不能保证每日更新，但每当项目有新的进展，比如更新了某个文档，就会将该文档上传到</a:t>
                      </a:r>
                      <a:r>
                        <a:rPr lang="en-US" sz="1200" kern="100">
                          <a:effectLst/>
                        </a:rPr>
                        <a:t>github</a:t>
                      </a:r>
                      <a:r>
                        <a:rPr lang="zh-CN" sz="1200" kern="100">
                          <a:effectLst/>
                        </a:rPr>
                        <a:t>中，并进行简要的更新说明。一般是由某个成员先将自己完成的部分上传</a:t>
                      </a:r>
                      <a:r>
                        <a:rPr lang="en-US" sz="1200" kern="100">
                          <a:effectLst/>
                        </a:rPr>
                        <a:t>github,</a:t>
                      </a:r>
                      <a:r>
                        <a:rPr lang="zh-CN" sz="1200" kern="100">
                          <a:effectLst/>
                        </a:rPr>
                        <a:t>再由其他成员在这个基础上继续修改。每次修改都会在文档的版本变更记录中进行说明。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0954">
                <a:tc>
                  <a:txBody>
                    <a:bodyPr/>
                    <a:lstStyle/>
                    <a:p>
                      <a:pPr algn="just">
                        <a:lnSpc>
                          <a:spcPct val="150000"/>
                        </a:lnSpc>
                        <a:spcAft>
                          <a:spcPts val="0"/>
                        </a:spcAft>
                      </a:pPr>
                      <a:r>
                        <a:rPr lang="zh-CN" sz="1200" kern="100">
                          <a:effectLst/>
                        </a:rPr>
                        <a:t>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顺利完成配置管理方面的实验内容。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0954">
                <a:tc>
                  <a:txBody>
                    <a:bodyPr/>
                    <a:lstStyle/>
                    <a:p>
                      <a:pPr algn="just">
                        <a:lnSpc>
                          <a:spcPct val="150000"/>
                        </a:lnSpc>
                        <a:spcAft>
                          <a:spcPts val="0"/>
                        </a:spcAft>
                      </a:pPr>
                      <a:r>
                        <a:rPr lang="zh-CN" sz="1200" kern="100">
                          <a:effectLst/>
                        </a:rPr>
                        <a:t>注意事项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dirty="0">
                          <a:effectLst/>
                        </a:rPr>
                        <a:t>在上传新文档之前，应该先同步</a:t>
                      </a:r>
                      <a:r>
                        <a:rPr lang="en-US" sz="1200" kern="100" dirty="0" err="1">
                          <a:effectLst/>
                        </a:rPr>
                        <a:t>Github</a:t>
                      </a:r>
                      <a:r>
                        <a:rPr lang="zh-CN" sz="1200" kern="100" dirty="0">
                          <a:effectLst/>
                        </a:rPr>
                        <a:t>上的内容。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smtClean="0"/>
              <a:t>有效方法说明</a:t>
            </a:r>
            <a:endParaRPr lang="zh-CN" altLang="en-US" dirty="0"/>
          </a:p>
        </p:txBody>
      </p:sp>
      <p:graphicFrame>
        <p:nvGraphicFramePr>
          <p:cNvPr id="8" name="表格 7"/>
          <p:cNvGraphicFramePr>
            <a:graphicFrameLocks noGrp="1"/>
          </p:cNvGraphicFramePr>
          <p:nvPr/>
        </p:nvGraphicFramePr>
        <p:xfrm>
          <a:off x="6537366" y="1883229"/>
          <a:ext cx="5267960" cy="4373192"/>
        </p:xfrm>
        <a:graphic>
          <a:graphicData uri="http://schemas.openxmlformats.org/drawingml/2006/table">
            <a:tbl>
              <a:tblPr firstRow="1" firstCol="1" bandRow="1">
                <a:tableStyleId>{5C22544A-7EE6-4342-B048-85BDC9FD1C3A}</a:tableStyleId>
              </a:tblPr>
              <a:tblGrid>
                <a:gridCol w="1076960"/>
                <a:gridCol w="4191000"/>
              </a:tblGrid>
              <a:tr h="415889">
                <a:tc gridSpan="2">
                  <a:txBody>
                    <a:bodyPr/>
                    <a:lstStyle/>
                    <a:p>
                      <a:pPr algn="just">
                        <a:lnSpc>
                          <a:spcPct val="150000"/>
                        </a:lnSpc>
                        <a:spcAft>
                          <a:spcPts val="0"/>
                        </a:spcAft>
                      </a:pPr>
                      <a:r>
                        <a:rPr lang="zh-CN" sz="1200" kern="100">
                          <a:effectLst/>
                        </a:rPr>
                        <a:t>改进和扩展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cPr/>
                </a:tc>
              </a:tr>
              <a:tr h="415889">
                <a:tc>
                  <a:txBody>
                    <a:bodyPr/>
                    <a:lstStyle/>
                    <a:p>
                      <a:pPr algn="just">
                        <a:lnSpc>
                          <a:spcPct val="150000"/>
                        </a:lnSpc>
                        <a:spcAft>
                          <a:spcPts val="0"/>
                        </a:spcAft>
                      </a:pPr>
                      <a:r>
                        <a:rPr lang="zh-CN" sz="1200" kern="100">
                          <a:effectLst/>
                        </a:rPr>
                        <a:t>目标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利用</a:t>
                      </a:r>
                      <a:r>
                        <a:rPr lang="en-US" sz="1200" kern="100">
                          <a:effectLst/>
                        </a:rPr>
                        <a:t>spark streaming </a:t>
                      </a:r>
                      <a:r>
                        <a:rPr lang="zh-CN" sz="1200" kern="100">
                          <a:effectLst/>
                        </a:rPr>
                        <a:t>平台对微博数据进行分类</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354818">
                <a:tc>
                  <a:txBody>
                    <a:bodyPr/>
                    <a:lstStyle/>
                    <a:p>
                      <a:pPr algn="just">
                        <a:lnSpc>
                          <a:spcPct val="150000"/>
                        </a:lnSpc>
                        <a:spcAft>
                          <a:spcPts val="0"/>
                        </a:spcAft>
                      </a:pPr>
                      <a:r>
                        <a:rPr lang="zh-CN" sz="1200" kern="100">
                          <a:effectLst/>
                        </a:rPr>
                        <a:t>问题特点说明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需要确定整个设计实现的流程，以及文本分类的模型训练工具。每个设计实现步骤采用的方案也需要进一步确定。此外，可能存在一些诸如分布式模型调用等方面的工程问题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354818">
                <a:tc>
                  <a:txBody>
                    <a:bodyPr/>
                    <a:lstStyle/>
                    <a:p>
                      <a:pPr algn="just">
                        <a:lnSpc>
                          <a:spcPct val="150000"/>
                        </a:lnSpc>
                        <a:spcAft>
                          <a:spcPts val="0"/>
                        </a:spcAft>
                      </a:pPr>
                      <a:r>
                        <a:rPr lang="zh-CN" sz="1200" kern="100">
                          <a:effectLst/>
                        </a:rPr>
                        <a:t>实践要点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小组成员共同讨论设计实现的基本方案，确定了详细实现方案。该方案主要包括四部分：模型训练、数据的产生、文本预处理以及文本的分类。</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889">
                <a:tc>
                  <a:txBody>
                    <a:bodyPr/>
                    <a:lstStyle/>
                    <a:p>
                      <a:pPr algn="just">
                        <a:lnSpc>
                          <a:spcPct val="150000"/>
                        </a:lnSpc>
                        <a:spcAft>
                          <a:spcPts val="0"/>
                        </a:spcAft>
                      </a:pPr>
                      <a:r>
                        <a:rPr lang="zh-CN" sz="1200" kern="100">
                          <a:effectLst/>
                        </a:rPr>
                        <a:t>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撰写《概要设计文档》，并确定项目实现方案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889">
                <a:tc>
                  <a:txBody>
                    <a:bodyPr/>
                    <a:lstStyle/>
                    <a:p>
                      <a:pPr algn="just">
                        <a:lnSpc>
                          <a:spcPct val="150000"/>
                        </a:lnSpc>
                        <a:spcAft>
                          <a:spcPts val="0"/>
                        </a:spcAft>
                      </a:pPr>
                      <a:r>
                        <a:rPr lang="zh-CN" sz="1200" kern="100">
                          <a:effectLst/>
                        </a:rPr>
                        <a:t>注意事项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dirty="0">
                          <a:effectLst/>
                        </a:rPr>
                        <a:t>在进行编码实现之前需要确定整体方案。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内容占位符 3"/>
          <p:cNvGraphicFramePr>
            <a:graphicFrameLocks noGrp="1"/>
          </p:cNvGraphicFramePr>
          <p:nvPr>
            <p:ph idx="1"/>
          </p:nvPr>
        </p:nvGraphicFramePr>
        <p:xfrm>
          <a:off x="1515235" y="1890677"/>
          <a:ext cx="4661378" cy="4365744"/>
        </p:xfrm>
        <a:graphic>
          <a:graphicData uri="http://schemas.openxmlformats.org/drawingml/2006/table">
            <a:tbl>
              <a:tblPr firstRow="1" firstCol="1" bandRow="1">
                <a:tableStyleId>{5C22544A-7EE6-4342-B048-85BDC9FD1C3A}</a:tableStyleId>
              </a:tblPr>
              <a:tblGrid>
                <a:gridCol w="952953"/>
                <a:gridCol w="3708425"/>
              </a:tblGrid>
              <a:tr h="408443">
                <a:tc gridSpan="2">
                  <a:txBody>
                    <a:bodyPr/>
                    <a:lstStyle/>
                    <a:p>
                      <a:pPr algn="just">
                        <a:lnSpc>
                          <a:spcPct val="150000"/>
                        </a:lnSpc>
                        <a:spcAft>
                          <a:spcPts val="0"/>
                        </a:spcAft>
                      </a:pPr>
                      <a:r>
                        <a:rPr lang="zh-CN" sz="1200" kern="100" dirty="0">
                          <a:effectLst/>
                        </a:rPr>
                        <a:t>测试需求评审</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cPr/>
                </a:tc>
              </a:tr>
              <a:tr h="415889">
                <a:tc>
                  <a:txBody>
                    <a:bodyPr/>
                    <a:lstStyle/>
                    <a:p>
                      <a:pPr algn="just">
                        <a:lnSpc>
                          <a:spcPct val="150000"/>
                        </a:lnSpc>
                        <a:spcAft>
                          <a:spcPts val="0"/>
                        </a:spcAft>
                      </a:pPr>
                      <a:r>
                        <a:rPr lang="zh-CN" sz="1200" kern="100">
                          <a:effectLst/>
                        </a:rPr>
                        <a:t>目标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对</a:t>
                      </a:r>
                      <a:r>
                        <a:rPr lang="en-US" sz="1200" kern="100">
                          <a:effectLst/>
                        </a:rPr>
                        <a:t>D</a:t>
                      </a:r>
                      <a:r>
                        <a:rPr lang="zh-CN" sz="1200" kern="100">
                          <a:effectLst/>
                        </a:rPr>
                        <a:t>组、</a:t>
                      </a:r>
                      <a:r>
                        <a:rPr lang="en-US" sz="1200" kern="100">
                          <a:effectLst/>
                        </a:rPr>
                        <a:t>E</a:t>
                      </a:r>
                      <a:r>
                        <a:rPr lang="zh-CN" sz="1200" kern="100">
                          <a:effectLst/>
                        </a:rPr>
                        <a:t>组的测试需求进行评审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85353">
                <a:tc>
                  <a:txBody>
                    <a:bodyPr/>
                    <a:lstStyle/>
                    <a:p>
                      <a:pPr algn="just">
                        <a:lnSpc>
                          <a:spcPct val="150000"/>
                        </a:lnSpc>
                        <a:spcAft>
                          <a:spcPts val="0"/>
                        </a:spcAft>
                      </a:pPr>
                      <a:r>
                        <a:rPr lang="zh-CN" sz="1200" kern="100">
                          <a:effectLst/>
                        </a:rPr>
                        <a:t>问题特点说明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需要对两组的测试策略进行了解，才能更好地对</a:t>
                      </a:r>
                      <a:r>
                        <a:rPr lang="en-US" sz="1200" kern="100">
                          <a:effectLst/>
                        </a:rPr>
                        <a:t>D</a:t>
                      </a:r>
                      <a:r>
                        <a:rPr lang="zh-CN" sz="1200" kern="100">
                          <a:effectLst/>
                        </a:rPr>
                        <a:t>、</a:t>
                      </a:r>
                      <a:r>
                        <a:rPr lang="en-US" sz="1200" kern="100">
                          <a:effectLst/>
                        </a:rPr>
                        <a:t>E</a:t>
                      </a:r>
                      <a:r>
                        <a:rPr lang="zh-CN" sz="1200" kern="100">
                          <a:effectLst/>
                        </a:rPr>
                        <a:t>两组的测试用例做出评审。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824281">
                <a:tc>
                  <a:txBody>
                    <a:bodyPr/>
                    <a:lstStyle/>
                    <a:p>
                      <a:pPr algn="just">
                        <a:lnSpc>
                          <a:spcPct val="150000"/>
                        </a:lnSpc>
                        <a:spcAft>
                          <a:spcPts val="0"/>
                        </a:spcAft>
                      </a:pPr>
                      <a:r>
                        <a:rPr lang="zh-CN" sz="1200" kern="100">
                          <a:effectLst/>
                        </a:rPr>
                        <a:t>实践要点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dirty="0">
                          <a:effectLst/>
                        </a:rPr>
                        <a:t>我们一起开会确定了测试需求评审的分工，姜鑫和蒲彦均主要侧重于对</a:t>
                      </a:r>
                      <a:r>
                        <a:rPr lang="en-US" sz="1200" kern="100" dirty="0">
                          <a:effectLst/>
                        </a:rPr>
                        <a:t>D</a:t>
                      </a:r>
                      <a:r>
                        <a:rPr lang="zh-CN" sz="1200" kern="100" dirty="0">
                          <a:effectLst/>
                        </a:rPr>
                        <a:t>组进行评审，邹嘉欣和陈少杰则侧重于对</a:t>
                      </a:r>
                      <a:r>
                        <a:rPr lang="en-US" sz="1200" kern="100" dirty="0">
                          <a:effectLst/>
                        </a:rPr>
                        <a:t>E</a:t>
                      </a:r>
                      <a:r>
                        <a:rPr lang="zh-CN" sz="1200" kern="100" dirty="0">
                          <a:effectLst/>
                        </a:rPr>
                        <a:t>组进行评审。在评审过程中，如果遇到问题通过微信或者课程中心的讨论区积极与</a:t>
                      </a:r>
                      <a:r>
                        <a:rPr lang="en-US" sz="1200" kern="100" dirty="0">
                          <a:effectLst/>
                        </a:rPr>
                        <a:t>D</a:t>
                      </a:r>
                      <a:r>
                        <a:rPr lang="zh-CN" sz="1200" kern="100" dirty="0">
                          <a:effectLst/>
                        </a:rPr>
                        <a:t>、</a:t>
                      </a:r>
                      <a:r>
                        <a:rPr lang="en-US" sz="1200" kern="100" dirty="0">
                          <a:effectLst/>
                        </a:rPr>
                        <a:t>E</a:t>
                      </a:r>
                      <a:r>
                        <a:rPr lang="zh-CN" sz="1200" kern="100" dirty="0">
                          <a:effectLst/>
                        </a:rPr>
                        <a:t>组成员交流。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889">
                <a:tc>
                  <a:txBody>
                    <a:bodyPr/>
                    <a:lstStyle/>
                    <a:p>
                      <a:pPr algn="just">
                        <a:lnSpc>
                          <a:spcPct val="150000"/>
                        </a:lnSpc>
                        <a:spcAft>
                          <a:spcPts val="0"/>
                        </a:spcAft>
                      </a:pPr>
                      <a:r>
                        <a:rPr lang="zh-CN" sz="1200" kern="100">
                          <a:effectLst/>
                        </a:rPr>
                        <a:t>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a:effectLst/>
                        </a:rPr>
                        <a:t>完成对</a:t>
                      </a:r>
                      <a:r>
                        <a:rPr lang="en-US" sz="1200" kern="100">
                          <a:effectLst/>
                        </a:rPr>
                        <a:t>D</a:t>
                      </a:r>
                      <a:r>
                        <a:rPr lang="zh-CN" sz="1200" kern="100">
                          <a:effectLst/>
                        </a:rPr>
                        <a:t>组、</a:t>
                      </a:r>
                      <a:r>
                        <a:rPr lang="en-US" sz="1200" kern="100">
                          <a:effectLst/>
                        </a:rPr>
                        <a:t>E</a:t>
                      </a:r>
                      <a:r>
                        <a:rPr lang="zh-CN" sz="1200" kern="100">
                          <a:effectLst/>
                        </a:rPr>
                        <a:t>组的测试需求的评审，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889">
                <a:tc>
                  <a:txBody>
                    <a:bodyPr/>
                    <a:lstStyle/>
                    <a:p>
                      <a:pPr algn="just">
                        <a:lnSpc>
                          <a:spcPct val="150000"/>
                        </a:lnSpc>
                        <a:spcAft>
                          <a:spcPts val="0"/>
                        </a:spcAft>
                      </a:pPr>
                      <a:r>
                        <a:rPr lang="zh-CN" sz="1200" kern="100">
                          <a:effectLst/>
                        </a:rPr>
                        <a:t>注意事项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200" kern="100" dirty="0">
                          <a:effectLst/>
                        </a:rPr>
                        <a:t>评审过程中遇到问题可积极与对方组的成员沟通。</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269" y="584299"/>
            <a:ext cx="8422664" cy="1282262"/>
          </a:xfrm>
        </p:spPr>
        <p:txBody>
          <a:bodyPr/>
          <a:lstStyle/>
          <a:p>
            <a:r>
              <a:rPr lang="zh-CN" altLang="en-US" dirty="0"/>
              <a:t>目录</a:t>
            </a:r>
            <a:endParaRPr lang="zh-CN" altLang="en-US" dirty="0"/>
          </a:p>
        </p:txBody>
      </p:sp>
      <p:graphicFrame>
        <p:nvGraphicFramePr>
          <p:cNvPr id="4" name="图示 3"/>
          <p:cNvGraphicFramePr/>
          <p:nvPr/>
        </p:nvGraphicFramePr>
        <p:xfrm>
          <a:off x="1720544" y="1430594"/>
          <a:ext cx="8888248" cy="46409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22054" y="2405103"/>
            <a:ext cx="3708052" cy="1862048"/>
          </a:xfrm>
          <a:prstGeom prst="rect">
            <a:avLst/>
          </a:prstGeom>
        </p:spPr>
        <p:txBody>
          <a:bodyPr wrap="square">
            <a:spAutoFit/>
          </a:bodyPr>
          <a:lstStyle/>
          <a:p>
            <a:r>
              <a:rPr lang="zh-CN" altLang="en-US" sz="11500" b="1" dirty="0" smtClean="0">
                <a:solidFill>
                  <a:srgbClr val="5FCBEF"/>
                </a:solidFill>
                <a:latin typeface="华文新魏" panose="02010800040101010101" pitchFamily="2" charset="-122"/>
                <a:cs typeface="+mj-cs"/>
              </a:rPr>
              <a:t>谢谢</a:t>
            </a:r>
            <a:r>
              <a:rPr lang="zh-CN" altLang="en-US" sz="8800" b="1" dirty="0" smtClean="0">
                <a:solidFill>
                  <a:srgbClr val="5FCBEF"/>
                </a:solidFill>
                <a:latin typeface="华文新魏" panose="02010800040101010101" pitchFamily="2" charset="-122"/>
                <a:cs typeface="+mj-cs"/>
              </a:rPr>
              <a:t>！</a:t>
            </a:r>
            <a:endParaRPr lang="zh-CN" alt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40425" y="681895"/>
            <a:ext cx="8911687" cy="1280890"/>
          </a:xfrm>
        </p:spPr>
        <p:txBody>
          <a:bodyPr/>
          <a:p>
            <a:r>
              <a:rPr lang="zh-CN" altLang="en-US">
                <a:sym typeface="+mn-ea"/>
              </a:rPr>
              <a:t>项目统计</a:t>
            </a:r>
            <a:br>
              <a:rPr lang="zh-CN" altLang="en-US"/>
            </a:br>
            <a:endParaRPr lang="zh-CN" altLang="en-US"/>
          </a:p>
        </p:txBody>
      </p:sp>
      <p:graphicFrame>
        <p:nvGraphicFramePr>
          <p:cNvPr id="0" name="表格 -1"/>
          <p:cNvGraphicFramePr/>
          <p:nvPr/>
        </p:nvGraphicFramePr>
        <p:xfrm>
          <a:off x="1112520" y="1540510"/>
          <a:ext cx="10391775" cy="3380740"/>
        </p:xfrm>
        <a:graphic>
          <a:graphicData uri="http://schemas.openxmlformats.org/drawingml/2006/table">
            <a:tbl>
              <a:tblPr firstRow="1" bandRow="1">
                <a:tableStyleId>{5C22544A-7EE6-4342-B048-85BDC9FD1C3A}</a:tableStyleId>
              </a:tblPr>
              <a:tblGrid>
                <a:gridCol w="885825"/>
                <a:gridCol w="685800"/>
                <a:gridCol w="685800"/>
                <a:gridCol w="933450"/>
                <a:gridCol w="685800"/>
                <a:gridCol w="685800"/>
                <a:gridCol w="685800"/>
                <a:gridCol w="781050"/>
                <a:gridCol w="933450"/>
                <a:gridCol w="685800"/>
                <a:gridCol w="685800"/>
                <a:gridCol w="685800"/>
                <a:gridCol w="685800"/>
                <a:gridCol w="685800"/>
              </a:tblGrid>
              <a:tr h="47815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2017/3/1-2017/3/6/23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6">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：需求分析</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7">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：需求评审（评审</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复评审）</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663700">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实验组序号</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需求文档规模（字数）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需求项数（</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RUCM</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用例描述数量）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其他模型（类图、顺序图、状态图等，不含非规范的示意图）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其他模型中包含的元素累积数（节点和边的数量）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版本更新次数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累积工时（含需求修改工时）</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检查单中的检查项数量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互评审中给被评审组提出的问题数（评审</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复评审）</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接收到的问题数（评审</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复评审）</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老师的问题数（含各组存在的共性问题）</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接受并修改的问题数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评审报告字数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累积工时（不含需求修改工时）</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7650">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F</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12196</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类图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19</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90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68</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1717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41.5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76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顺序图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2482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流程图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2476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状态图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2476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用例图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40425" y="633635"/>
            <a:ext cx="8911687" cy="1280890"/>
          </a:xfrm>
        </p:spPr>
        <p:txBody>
          <a:bodyPr/>
          <a:p>
            <a:r>
              <a:rPr lang="zh-CN" altLang="en-US">
                <a:sym typeface="+mn-ea"/>
              </a:rPr>
              <a:t>项目统计</a:t>
            </a:r>
            <a:br>
              <a:rPr lang="zh-CN" altLang="en-US"/>
            </a:br>
            <a:endParaRPr lang="zh-CN" altLang="en-US"/>
          </a:p>
        </p:txBody>
      </p:sp>
      <p:graphicFrame>
        <p:nvGraphicFramePr>
          <p:cNvPr id="3" name="表格 2"/>
          <p:cNvGraphicFramePr/>
          <p:nvPr/>
        </p:nvGraphicFramePr>
        <p:xfrm>
          <a:off x="952500" y="1394460"/>
          <a:ext cx="10287000" cy="258318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gridCol w="685800"/>
                <a:gridCol w="685800"/>
                <a:gridCol w="685800"/>
              </a:tblGrid>
              <a:tr h="342900">
                <a:tc gridSpan="8">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：改进与扩展</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7">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：测试需求</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193800">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设计实现规模（字数）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其他模型（类图、顺序图、状态图等，不含非规范的示意图）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其他模型中包含的元素累积数（节点和边的数量）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代码行数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问题数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修改的问题数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版本更新（最大）次数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累积工时数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测试需求和测试报告等文档规模（字数）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测试需求用例数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测试数据（实例）数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测试类型</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覆盖率</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测试需求文档更新次数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累积工时（含需求修改工时）</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1638</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类图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1500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64</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11583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功能需求</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111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顺序图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非功能需求</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177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流程图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设计实现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177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状态图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177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40425" y="624110"/>
            <a:ext cx="8911687" cy="1280890"/>
          </a:xfrm>
        </p:spPr>
        <p:txBody>
          <a:bodyPr/>
          <a:p>
            <a:r>
              <a:rPr lang="zh-CN" altLang="en-US">
                <a:sym typeface="+mn-ea"/>
              </a:rPr>
              <a:t>项目统计</a:t>
            </a:r>
            <a:br>
              <a:rPr lang="zh-CN" altLang="en-US"/>
            </a:br>
            <a:endParaRPr lang="zh-CN" altLang="en-US"/>
          </a:p>
        </p:txBody>
      </p:sp>
      <p:graphicFrame>
        <p:nvGraphicFramePr>
          <p:cNvPr id="3" name="表格 2"/>
          <p:cNvGraphicFramePr/>
          <p:nvPr/>
        </p:nvGraphicFramePr>
        <p:xfrm>
          <a:off x="1102360" y="1905000"/>
          <a:ext cx="10372725" cy="2833370"/>
        </p:xfrm>
        <a:graphic>
          <a:graphicData uri="http://schemas.openxmlformats.org/drawingml/2006/table">
            <a:tbl>
              <a:tblPr firstRow="1" bandRow="1">
                <a:tableStyleId>{5C22544A-7EE6-4342-B048-85BDC9FD1C3A}</a:tableStyleId>
              </a:tblPr>
              <a:tblGrid>
                <a:gridCol w="806450"/>
                <a:gridCol w="806450"/>
                <a:gridCol w="806450"/>
                <a:gridCol w="806450"/>
                <a:gridCol w="806450"/>
                <a:gridCol w="806450"/>
                <a:gridCol w="806450"/>
                <a:gridCol w="806450"/>
                <a:gridCol w="806450"/>
                <a:gridCol w="806450"/>
                <a:gridCol w="806450"/>
                <a:gridCol w="1501775"/>
              </a:tblGrid>
              <a:tr h="364490">
                <a:tc gridSpan="7">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：软件测试评审</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5">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：项目计划</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270000">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检查单中的检查项数量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互评审中给被评审组提出的问题数（评审</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复评审）</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接收到的问题数（评审</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复评审）</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老师的问题数（含各组存在的共性问题）</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接受并修改的问题数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评审报告字数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累积工时（不含测试需求修改工时）</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项目计划书、小组会议记录和周记等累积字数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项目计划表（</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MPP</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）中分解的任务项数（含组合任务）</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项目计划耗费的实际工时数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项目计划（</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MPP</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）更新次数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项目的累积实际工时数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2245">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52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865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15300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157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620</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40425" y="614585"/>
            <a:ext cx="8911687" cy="1280890"/>
          </a:xfrm>
        </p:spPr>
        <p:txBody>
          <a:bodyPr/>
          <a:p>
            <a:r>
              <a:rPr lang="zh-CN" altLang="en-US"/>
              <a:t>项目统计</a:t>
            </a:r>
            <a:endParaRPr lang="zh-CN" altLang="en-US"/>
          </a:p>
        </p:txBody>
      </p:sp>
      <p:graphicFrame>
        <p:nvGraphicFramePr>
          <p:cNvPr id="4" name="内容占位符 3"/>
          <p:cNvGraphicFramePr/>
          <p:nvPr>
            <p:ph idx="1"/>
          </p:nvPr>
        </p:nvGraphicFramePr>
        <p:xfrm>
          <a:off x="1304925" y="2115185"/>
          <a:ext cx="10016490" cy="1927225"/>
        </p:xfrm>
        <a:graphic>
          <a:graphicData uri="http://schemas.openxmlformats.org/drawingml/2006/table">
            <a:tbl>
              <a:tblPr firstRow="1" bandRow="1">
                <a:tableStyleId>{5C22544A-7EE6-4342-B048-85BDC9FD1C3A}</a:tableStyleId>
              </a:tblPr>
              <a:tblGrid>
                <a:gridCol w="1953260"/>
                <a:gridCol w="1612265"/>
                <a:gridCol w="1612900"/>
                <a:gridCol w="1612900"/>
                <a:gridCol w="1612265"/>
                <a:gridCol w="1612900"/>
              </a:tblGrid>
              <a:tr h="368300">
                <a:tc gridSpan="3">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7</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：配置管理</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3">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实验</a:t>
                      </a: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8</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：统计分析</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282065">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版本更新此数（提交次数）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配置管理报告等累积字数</a:t>
                      </a:r>
                      <a:endParaRPr lang="zh-CN" altLang="en-US" sz="1800" b="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累积工时</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统计分析项数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统计分析报告字数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累积工时</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6860">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7862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14</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8011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a:t>工作量统计</a:t>
            </a:r>
            <a:endParaRPr lang="zh-CN" altLang="en-US" dirty="0"/>
          </a:p>
        </p:txBody>
      </p:sp>
      <p:graphicFrame>
        <p:nvGraphicFramePr>
          <p:cNvPr id="4" name="内容占位符 3"/>
          <p:cNvGraphicFramePr>
            <a:graphicFrameLocks noGrp="1"/>
          </p:cNvGraphicFramePr>
          <p:nvPr>
            <p:ph idx="1"/>
          </p:nvPr>
        </p:nvGraphicFramePr>
        <p:xfrm>
          <a:off x="1766854" y="2365353"/>
          <a:ext cx="4431105" cy="4035449"/>
        </p:xfrm>
        <a:graphic>
          <a:graphicData uri="http://schemas.openxmlformats.org/drawingml/2006/table">
            <a:tbl>
              <a:tblPr firstRow="1" firstCol="1" bandRow="1">
                <a:tableStyleId>{5C22544A-7EE6-4342-B048-85BDC9FD1C3A}</a:tableStyleId>
              </a:tblPr>
              <a:tblGrid>
                <a:gridCol w="1477035"/>
                <a:gridCol w="1477035"/>
                <a:gridCol w="1477035"/>
              </a:tblGrid>
              <a:tr h="573155">
                <a:tc>
                  <a:txBody>
                    <a:bodyPr/>
                    <a:lstStyle/>
                    <a:p>
                      <a:pPr algn="ctr">
                        <a:lnSpc>
                          <a:spcPct val="150000"/>
                        </a:lnSpc>
                        <a:spcAft>
                          <a:spcPts val="0"/>
                        </a:spcAft>
                      </a:pPr>
                      <a:r>
                        <a:rPr lang="zh-CN" sz="1200" kern="100">
                          <a:effectLst/>
                        </a:rPr>
                        <a:t>统计项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dirty="0">
                          <a:effectLst/>
                        </a:rPr>
                        <a:t>统计小项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7049">
                <a:tc rowSpan="2">
                  <a:txBody>
                    <a:bodyPr/>
                    <a:lstStyle/>
                    <a:p>
                      <a:pPr algn="ctr">
                        <a:lnSpc>
                          <a:spcPct val="150000"/>
                        </a:lnSpc>
                        <a:spcAft>
                          <a:spcPts val="0"/>
                        </a:spcAft>
                      </a:pPr>
                      <a:r>
                        <a:rPr lang="zh-CN" sz="1200" kern="100">
                          <a:effectLst/>
                        </a:rPr>
                        <a:t>制品规模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字数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12196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7049">
                <a:tc vMerge="1">
                  <a:tcPr/>
                </a:tc>
                <a:tc>
                  <a:txBody>
                    <a:bodyPr/>
                    <a:lstStyle/>
                    <a:p>
                      <a:pPr algn="ctr">
                        <a:lnSpc>
                          <a:spcPct val="150000"/>
                        </a:lnSpc>
                        <a:spcAft>
                          <a:spcPts val="0"/>
                        </a:spcAft>
                      </a:pPr>
                      <a:r>
                        <a:rPr lang="zh-CN" sz="1200" kern="100">
                          <a:effectLst/>
                        </a:rPr>
                        <a:t>用例数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7049">
                <a:tc rowSpan="3">
                  <a:txBody>
                    <a:bodyPr/>
                    <a:lstStyle/>
                    <a:p>
                      <a:pPr algn="ctr">
                        <a:lnSpc>
                          <a:spcPct val="150000"/>
                        </a:lnSpc>
                        <a:spcAft>
                          <a:spcPts val="0"/>
                        </a:spcAft>
                      </a:pPr>
                      <a:r>
                        <a:rPr lang="zh-CN" sz="1200" kern="100">
                          <a:effectLst/>
                        </a:rPr>
                        <a:t>制品复杂度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模型种类</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RUCM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7049">
                <a:tc vMerge="1">
                  <a:tcPr/>
                </a:tc>
                <a:tc>
                  <a:txBody>
                    <a:bodyPr/>
                    <a:lstStyle/>
                    <a:p>
                      <a:pPr algn="ctr">
                        <a:lnSpc>
                          <a:spcPct val="150000"/>
                        </a:lnSpc>
                        <a:spcAft>
                          <a:spcPts val="0"/>
                        </a:spcAft>
                      </a:pPr>
                      <a:r>
                        <a:rPr lang="zh-CN" sz="1200" kern="100">
                          <a:effectLst/>
                        </a:rPr>
                        <a:t>模型元素数量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7049">
                <a:tc vMerge="1">
                  <a:tcPr/>
                </a:tc>
                <a:tc>
                  <a:txBody>
                    <a:bodyPr/>
                    <a:lstStyle/>
                    <a:p>
                      <a:pPr algn="ctr">
                        <a:lnSpc>
                          <a:spcPct val="150000"/>
                        </a:lnSpc>
                        <a:spcAft>
                          <a:spcPts val="0"/>
                        </a:spcAft>
                      </a:pPr>
                      <a:r>
                        <a:rPr lang="zh-CN" sz="1200" kern="100">
                          <a:effectLst/>
                        </a:rPr>
                        <a:t>文档修改次数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77049">
                <a:tc>
                  <a:txBody>
                    <a:bodyPr/>
                    <a:lstStyle/>
                    <a:p>
                      <a:pPr algn="ctr">
                        <a:lnSpc>
                          <a:spcPct val="150000"/>
                        </a:lnSpc>
                        <a:spcAft>
                          <a:spcPts val="0"/>
                        </a:spcAft>
                      </a:pPr>
                      <a:r>
                        <a:rPr lang="zh-CN" sz="1200" kern="100">
                          <a:effectLst/>
                        </a:rPr>
                        <a:t>工时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工时（人时）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90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Rectangle 1"/>
          <p:cNvSpPr>
            <a:spLocks noChangeArrowheads="1"/>
          </p:cNvSpPr>
          <p:nvPr/>
        </p:nvSpPr>
        <p:spPr bwMode="auto">
          <a:xfrm>
            <a:off x="1362077" y="1543679"/>
            <a:ext cx="109568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需求分析实验工作量统计结果如</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左</a:t>
            </a: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所示。需求分析包含部分初期资料收集以及需求规格说明书编写、修改等内容。</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indent="304800" eaLnBrk="0" fontAlgn="base" hangingPunct="0">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需求评审实验工作量统计结果</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如右表</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所示。需求评审主要包含需求规格说明书的评审，以及评审意见的汇总等工作。</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内容占位符 5"/>
          <p:cNvGraphicFramePr/>
          <p:nvPr/>
        </p:nvGraphicFramePr>
        <p:xfrm>
          <a:off x="6739225" y="2365351"/>
          <a:ext cx="4350093" cy="4035450"/>
        </p:xfrm>
        <a:graphic>
          <a:graphicData uri="http://schemas.openxmlformats.org/drawingml/2006/table">
            <a:tbl>
              <a:tblPr firstRow="1" firstCol="1" bandRow="1">
                <a:tableStyleId>{5C22544A-7EE6-4342-B048-85BDC9FD1C3A}</a:tableStyleId>
              </a:tblPr>
              <a:tblGrid>
                <a:gridCol w="1450031"/>
                <a:gridCol w="1450031"/>
                <a:gridCol w="1450031"/>
              </a:tblGrid>
              <a:tr h="672575">
                <a:tc>
                  <a:txBody>
                    <a:bodyPr/>
                    <a:lstStyle/>
                    <a:p>
                      <a:pPr algn="ctr">
                        <a:lnSpc>
                          <a:spcPct val="150000"/>
                        </a:lnSpc>
                        <a:spcAft>
                          <a:spcPts val="0"/>
                        </a:spcAft>
                      </a:pPr>
                      <a:r>
                        <a:rPr lang="zh-CN" sz="1200" kern="100">
                          <a:effectLst/>
                        </a:rPr>
                        <a:t>统计项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统计小项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2575">
                <a:tc>
                  <a:txBody>
                    <a:bodyPr/>
                    <a:lstStyle/>
                    <a:p>
                      <a:pPr algn="ctr">
                        <a:lnSpc>
                          <a:spcPct val="150000"/>
                        </a:lnSpc>
                        <a:spcAft>
                          <a:spcPts val="0"/>
                        </a:spcAft>
                      </a:pPr>
                      <a:r>
                        <a:rPr lang="zh-CN" sz="1200" kern="100">
                          <a:effectLst/>
                        </a:rPr>
                        <a:t>制品规模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dirty="0">
                          <a:effectLst/>
                        </a:rPr>
                        <a:t>字数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3941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2575">
                <a:tc rowSpan="3">
                  <a:txBody>
                    <a:bodyPr/>
                    <a:lstStyle/>
                    <a:p>
                      <a:pPr algn="ctr">
                        <a:lnSpc>
                          <a:spcPct val="150000"/>
                        </a:lnSpc>
                        <a:spcAft>
                          <a:spcPts val="0"/>
                        </a:spcAft>
                      </a:pPr>
                      <a:r>
                        <a:rPr lang="zh-CN" sz="1200" kern="100" dirty="0">
                          <a:effectLst/>
                        </a:rPr>
                        <a:t>制品复杂度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dirty="0">
                          <a:effectLst/>
                        </a:rPr>
                        <a:t>评审次数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2575">
                <a:tc vMerge="1">
                  <a:tcPr/>
                </a:tc>
                <a:tc>
                  <a:txBody>
                    <a:bodyPr/>
                    <a:lstStyle/>
                    <a:p>
                      <a:pPr algn="ctr">
                        <a:lnSpc>
                          <a:spcPct val="150000"/>
                        </a:lnSpc>
                        <a:spcAft>
                          <a:spcPts val="0"/>
                        </a:spcAft>
                      </a:pPr>
                      <a:r>
                        <a:rPr lang="zh-CN" sz="1200" kern="100">
                          <a:effectLst/>
                        </a:rPr>
                        <a:t>提出问题数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40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2575">
                <a:tc vMerge="1">
                  <a:tcPr/>
                </a:tc>
                <a:tc>
                  <a:txBody>
                    <a:bodyPr/>
                    <a:lstStyle/>
                    <a:p>
                      <a:pPr algn="ctr">
                        <a:lnSpc>
                          <a:spcPct val="150000"/>
                        </a:lnSpc>
                        <a:spcAft>
                          <a:spcPts val="0"/>
                        </a:spcAft>
                      </a:pPr>
                      <a:r>
                        <a:rPr lang="zh-CN" sz="1200" kern="100">
                          <a:effectLst/>
                        </a:rPr>
                        <a:t>收到并修改问题数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68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2575">
                <a:tc>
                  <a:txBody>
                    <a:bodyPr/>
                    <a:lstStyle/>
                    <a:p>
                      <a:pPr algn="ctr">
                        <a:lnSpc>
                          <a:spcPct val="150000"/>
                        </a:lnSpc>
                        <a:spcAft>
                          <a:spcPts val="0"/>
                        </a:spcAft>
                      </a:pPr>
                      <a:r>
                        <a:rPr lang="zh-CN" sz="1200" kern="100">
                          <a:effectLst/>
                        </a:rPr>
                        <a:t>工时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工时（人时）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41.5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a:t>工作量统计</a:t>
            </a:r>
            <a:endParaRPr lang="zh-CN" altLang="en-US" dirty="0"/>
          </a:p>
        </p:txBody>
      </p:sp>
      <p:sp>
        <p:nvSpPr>
          <p:cNvPr id="5" name="Rectangle 1"/>
          <p:cNvSpPr>
            <a:spLocks noChangeArrowheads="1"/>
          </p:cNvSpPr>
          <p:nvPr/>
        </p:nvSpPr>
        <p:spPr bwMode="auto">
          <a:xfrm>
            <a:off x="1286449" y="1242784"/>
            <a:ext cx="106420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indent="304800" eaLnBrk="0" fontAlgn="base" hangingPunct="0">
              <a:lnSpc>
                <a:spcPct val="150000"/>
              </a:lnSpc>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改进与扩展实验工作量统计结果</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如左表所</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示。改进与扩展主要包含环境配置、改进设计以及改进实现等内容</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304800" eaLnBrk="0" fontAlgn="base" hangingPunct="0">
              <a:lnSpc>
                <a:spcPct val="150000"/>
              </a:lnSpc>
              <a:spcBef>
                <a:spcPct val="0"/>
              </a:spcBef>
              <a:spcAft>
                <a:spcPct val="0"/>
              </a:spcAft>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测试需求</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评审实验工作量统计结果</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如右表所</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示。测试需求主要包含测试需求的分析和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测试需求规格说明书</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编写</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和修改，以及实际测试及测试报告编写。</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304800" eaLnBrk="0" fontAlgn="base" hangingPunct="0">
              <a:spcBef>
                <a:spcPct val="0"/>
              </a:spcBef>
              <a:spcAft>
                <a:spcPct val="0"/>
              </a:spcAft>
            </a:pPr>
            <a:endParaRPr kumimoji="0" lang="zh-CN"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内容占位符 3"/>
          <p:cNvGraphicFramePr>
            <a:graphicFrameLocks noGrp="1"/>
          </p:cNvGraphicFramePr>
          <p:nvPr>
            <p:ph idx="1"/>
          </p:nvPr>
        </p:nvGraphicFramePr>
        <p:xfrm>
          <a:off x="1597738" y="2475069"/>
          <a:ext cx="4231005" cy="3592285"/>
        </p:xfrm>
        <a:graphic>
          <a:graphicData uri="http://schemas.openxmlformats.org/drawingml/2006/table">
            <a:tbl>
              <a:tblPr firstRow="1" firstCol="1" bandRow="1">
                <a:tableStyleId>{5C22544A-7EE6-4342-B048-85BDC9FD1C3A}</a:tableStyleId>
              </a:tblPr>
              <a:tblGrid>
                <a:gridCol w="1410335"/>
                <a:gridCol w="1410335"/>
                <a:gridCol w="1410335"/>
              </a:tblGrid>
              <a:tr h="714573">
                <a:tc>
                  <a:txBody>
                    <a:bodyPr/>
                    <a:lstStyle/>
                    <a:p>
                      <a:pPr algn="ctr">
                        <a:lnSpc>
                          <a:spcPct val="150000"/>
                        </a:lnSpc>
                        <a:spcAft>
                          <a:spcPts val="0"/>
                        </a:spcAft>
                      </a:pPr>
                      <a:r>
                        <a:rPr lang="zh-CN" sz="1200" kern="100">
                          <a:effectLst/>
                        </a:rPr>
                        <a:t>统计项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统计小项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rowSpan="2">
                  <a:txBody>
                    <a:bodyPr/>
                    <a:lstStyle/>
                    <a:p>
                      <a:pPr algn="ctr">
                        <a:lnSpc>
                          <a:spcPct val="150000"/>
                        </a:lnSpc>
                        <a:spcAft>
                          <a:spcPts val="0"/>
                        </a:spcAft>
                      </a:pPr>
                      <a:r>
                        <a:rPr lang="zh-CN" sz="1200" kern="100">
                          <a:effectLst/>
                        </a:rPr>
                        <a:t>制品规模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dirty="0">
                          <a:effectLst/>
                        </a:rPr>
                        <a:t>字数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1638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vMerge="1">
                  <a:tcPr/>
                </a:tc>
                <a:tc>
                  <a:txBody>
                    <a:bodyPr/>
                    <a:lstStyle/>
                    <a:p>
                      <a:pPr algn="ctr">
                        <a:lnSpc>
                          <a:spcPct val="150000"/>
                        </a:lnSpc>
                        <a:spcAft>
                          <a:spcPts val="0"/>
                        </a:spcAft>
                      </a:pPr>
                      <a:r>
                        <a:rPr lang="zh-CN" sz="1200" kern="100">
                          <a:effectLst/>
                        </a:rPr>
                        <a:t>代码行数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1500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a:txBody>
                    <a:bodyPr/>
                    <a:lstStyle/>
                    <a:p>
                      <a:pPr algn="ctr">
                        <a:lnSpc>
                          <a:spcPct val="150000"/>
                        </a:lnSpc>
                        <a:spcAft>
                          <a:spcPts val="0"/>
                        </a:spcAft>
                      </a:pPr>
                      <a:r>
                        <a:rPr lang="zh-CN" sz="1200" kern="100">
                          <a:effectLst/>
                        </a:rPr>
                        <a:t>制品复杂度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程序涉及功能模块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a:txBody>
                    <a:bodyPr/>
                    <a:lstStyle/>
                    <a:p>
                      <a:pPr algn="ctr">
                        <a:lnSpc>
                          <a:spcPct val="150000"/>
                        </a:lnSpc>
                        <a:spcAft>
                          <a:spcPts val="0"/>
                        </a:spcAft>
                      </a:pPr>
                      <a:r>
                        <a:rPr lang="zh-CN" sz="1200" kern="100">
                          <a:effectLst/>
                        </a:rPr>
                        <a:t>工时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工时（人时）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123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7" name="表格 6"/>
          <p:cNvGraphicFramePr>
            <a:graphicFrameLocks noGrp="1"/>
          </p:cNvGraphicFramePr>
          <p:nvPr/>
        </p:nvGraphicFramePr>
        <p:xfrm>
          <a:off x="6333949" y="2475069"/>
          <a:ext cx="4231005" cy="3592286"/>
        </p:xfrm>
        <a:graphic>
          <a:graphicData uri="http://schemas.openxmlformats.org/drawingml/2006/table">
            <a:tbl>
              <a:tblPr firstRow="1" firstCol="1" bandRow="1">
                <a:tableStyleId>{5C22544A-7EE6-4342-B048-85BDC9FD1C3A}</a:tableStyleId>
              </a:tblPr>
              <a:tblGrid>
                <a:gridCol w="1410335"/>
                <a:gridCol w="1410335"/>
                <a:gridCol w="1410335"/>
              </a:tblGrid>
              <a:tr h="510212">
                <a:tc>
                  <a:txBody>
                    <a:bodyPr/>
                    <a:lstStyle/>
                    <a:p>
                      <a:pPr algn="ctr">
                        <a:lnSpc>
                          <a:spcPct val="150000"/>
                        </a:lnSpc>
                        <a:spcAft>
                          <a:spcPts val="0"/>
                        </a:spcAft>
                      </a:pPr>
                      <a:r>
                        <a:rPr lang="zh-CN" sz="1200" kern="100">
                          <a:effectLst/>
                        </a:rPr>
                        <a:t>统计项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统计小项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13679">
                <a:tc rowSpan="2">
                  <a:txBody>
                    <a:bodyPr/>
                    <a:lstStyle/>
                    <a:p>
                      <a:pPr algn="ctr">
                        <a:lnSpc>
                          <a:spcPct val="150000"/>
                        </a:lnSpc>
                        <a:spcAft>
                          <a:spcPts val="0"/>
                        </a:spcAft>
                      </a:pPr>
                      <a:r>
                        <a:rPr lang="zh-CN" sz="1200" kern="100">
                          <a:effectLst/>
                        </a:rPr>
                        <a:t>制品规模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字数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11583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13679">
                <a:tc vMerge="1">
                  <a:tcPr/>
                </a:tc>
                <a:tc>
                  <a:txBody>
                    <a:bodyPr/>
                    <a:lstStyle/>
                    <a:p>
                      <a:pPr algn="ctr">
                        <a:lnSpc>
                          <a:spcPct val="150000"/>
                        </a:lnSpc>
                        <a:spcAft>
                          <a:spcPts val="0"/>
                        </a:spcAft>
                      </a:pPr>
                      <a:r>
                        <a:rPr lang="zh-CN" sz="1200" kern="100">
                          <a:effectLst/>
                        </a:rPr>
                        <a:t>用例数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13679">
                <a:tc rowSpan="3">
                  <a:txBody>
                    <a:bodyPr/>
                    <a:lstStyle/>
                    <a:p>
                      <a:pPr algn="ctr">
                        <a:lnSpc>
                          <a:spcPct val="150000"/>
                        </a:lnSpc>
                        <a:spcAft>
                          <a:spcPts val="0"/>
                        </a:spcAft>
                      </a:pPr>
                      <a:r>
                        <a:rPr lang="zh-CN" sz="1200" kern="100">
                          <a:effectLst/>
                        </a:rPr>
                        <a:t>制品复杂度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模型种类</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RTCM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13679">
                <a:tc vMerge="1">
                  <a:tcPr/>
                </a:tc>
                <a:tc>
                  <a:txBody>
                    <a:bodyPr/>
                    <a:lstStyle/>
                    <a:p>
                      <a:pPr algn="ctr">
                        <a:lnSpc>
                          <a:spcPct val="150000"/>
                        </a:lnSpc>
                        <a:spcAft>
                          <a:spcPts val="0"/>
                        </a:spcAft>
                      </a:pPr>
                      <a:r>
                        <a:rPr lang="zh-CN" sz="1200" kern="100">
                          <a:effectLst/>
                        </a:rPr>
                        <a:t>模型元素数量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13679">
                <a:tc vMerge="1">
                  <a:tcPr/>
                </a:tc>
                <a:tc>
                  <a:txBody>
                    <a:bodyPr/>
                    <a:lstStyle/>
                    <a:p>
                      <a:pPr algn="ctr">
                        <a:lnSpc>
                          <a:spcPct val="150000"/>
                        </a:lnSpc>
                        <a:spcAft>
                          <a:spcPts val="0"/>
                        </a:spcAft>
                      </a:pPr>
                      <a:r>
                        <a:rPr lang="zh-CN" sz="1200" kern="100">
                          <a:effectLst/>
                        </a:rPr>
                        <a:t>修改次数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13679">
                <a:tc>
                  <a:txBody>
                    <a:bodyPr/>
                    <a:lstStyle/>
                    <a:p>
                      <a:pPr algn="ctr">
                        <a:lnSpc>
                          <a:spcPct val="150000"/>
                        </a:lnSpc>
                        <a:spcAft>
                          <a:spcPts val="0"/>
                        </a:spcAft>
                      </a:pPr>
                      <a:r>
                        <a:rPr lang="zh-CN" sz="1200" kern="100">
                          <a:effectLst/>
                        </a:rPr>
                        <a:t>工时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dirty="0">
                          <a:effectLst/>
                        </a:rPr>
                        <a:t>工时（人时）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111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602339"/>
            <a:ext cx="8911687" cy="1280890"/>
          </a:xfrm>
        </p:spPr>
        <p:txBody>
          <a:bodyPr/>
          <a:lstStyle/>
          <a:p>
            <a:pPr lvl="0"/>
            <a:r>
              <a:rPr lang="zh-CN" altLang="en-US" dirty="0"/>
              <a:t>工作量统计</a:t>
            </a:r>
            <a:endParaRPr lang="zh-CN" altLang="en-US" dirty="0"/>
          </a:p>
        </p:txBody>
      </p:sp>
      <p:sp>
        <p:nvSpPr>
          <p:cNvPr id="5" name="Rectangle 1"/>
          <p:cNvSpPr>
            <a:spLocks noChangeArrowheads="1"/>
          </p:cNvSpPr>
          <p:nvPr/>
        </p:nvSpPr>
        <p:spPr bwMode="auto">
          <a:xfrm>
            <a:off x="1286449" y="1283065"/>
            <a:ext cx="106420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indent="304800" eaLnBrk="0" fontAlgn="base" hangingPunct="0">
              <a:lnSpc>
                <a:spcPct val="150000"/>
              </a:lnSpc>
              <a:spcBef>
                <a:spcPct val="0"/>
              </a:spcBef>
              <a:spcAft>
                <a:spcPct val="0"/>
              </a:spcAft>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需求</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评审实验工作量统计结果</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如左表所</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示。软件测试评审主要包含测试需求说明书的评审、问题整理等内容</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304800" eaLnBrk="0" fontAlgn="base" hangingPunct="0">
              <a:lnSpc>
                <a:spcPct val="150000"/>
              </a:lnSpc>
              <a:spcBef>
                <a:spcPct val="0"/>
              </a:spcBef>
              <a:spcAft>
                <a:spcPct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项目计划与进度控制实验工作量统计结果</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如右表所</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示。进度计划主要包含</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项目计划书</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编写和修改、小组会议、会议记录、工作日志、和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MPP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文件修改等内容。</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内容占位符 7"/>
          <p:cNvGraphicFramePr>
            <a:graphicFrameLocks noGrp="1"/>
          </p:cNvGraphicFramePr>
          <p:nvPr>
            <p:ph idx="1"/>
          </p:nvPr>
        </p:nvGraphicFramePr>
        <p:xfrm>
          <a:off x="1740073" y="2594205"/>
          <a:ext cx="4231005" cy="3592284"/>
        </p:xfrm>
        <a:graphic>
          <a:graphicData uri="http://schemas.openxmlformats.org/drawingml/2006/table">
            <a:tbl>
              <a:tblPr firstRow="1" firstCol="1" bandRow="1">
                <a:tableStyleId>{5C22544A-7EE6-4342-B048-85BDC9FD1C3A}</a:tableStyleId>
              </a:tblPr>
              <a:tblGrid>
                <a:gridCol w="1410335"/>
                <a:gridCol w="1410335"/>
                <a:gridCol w="1410335"/>
              </a:tblGrid>
              <a:tr h="595344">
                <a:tc>
                  <a:txBody>
                    <a:bodyPr/>
                    <a:lstStyle/>
                    <a:p>
                      <a:pPr algn="ctr">
                        <a:lnSpc>
                          <a:spcPct val="150000"/>
                        </a:lnSpc>
                        <a:spcAft>
                          <a:spcPts val="0"/>
                        </a:spcAft>
                      </a:pPr>
                      <a:r>
                        <a:rPr lang="zh-CN" sz="1200" kern="100">
                          <a:effectLst/>
                        </a:rPr>
                        <a:t>统计项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dirty="0">
                          <a:effectLst/>
                        </a:rPr>
                        <a:t>统计小项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99388">
                <a:tc>
                  <a:txBody>
                    <a:bodyPr/>
                    <a:lstStyle/>
                    <a:p>
                      <a:pPr algn="ctr">
                        <a:lnSpc>
                          <a:spcPct val="150000"/>
                        </a:lnSpc>
                        <a:spcAft>
                          <a:spcPts val="0"/>
                        </a:spcAft>
                      </a:pPr>
                      <a:r>
                        <a:rPr lang="zh-CN" sz="1200" kern="100">
                          <a:effectLst/>
                        </a:rPr>
                        <a:t>制品规模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字数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3716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99388">
                <a:tc rowSpan="3">
                  <a:txBody>
                    <a:bodyPr/>
                    <a:lstStyle/>
                    <a:p>
                      <a:pPr algn="ctr">
                        <a:lnSpc>
                          <a:spcPct val="150000"/>
                        </a:lnSpc>
                        <a:spcAft>
                          <a:spcPts val="0"/>
                        </a:spcAft>
                      </a:pPr>
                      <a:r>
                        <a:rPr lang="zh-CN" sz="1200" kern="100">
                          <a:effectLst/>
                        </a:rPr>
                        <a:t>制品复杂度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评审次数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99388">
                <a:tc vMerge="1">
                  <a:tcPr/>
                </a:tc>
                <a:tc>
                  <a:txBody>
                    <a:bodyPr/>
                    <a:lstStyle/>
                    <a:p>
                      <a:pPr algn="ctr">
                        <a:lnSpc>
                          <a:spcPct val="150000"/>
                        </a:lnSpc>
                        <a:spcAft>
                          <a:spcPts val="0"/>
                        </a:spcAft>
                      </a:pPr>
                      <a:r>
                        <a:rPr lang="zh-CN" sz="1200" kern="100">
                          <a:effectLst/>
                        </a:rPr>
                        <a:t>提出问题数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99388">
                <a:tc vMerge="1">
                  <a:tcPr/>
                </a:tc>
                <a:tc>
                  <a:txBody>
                    <a:bodyPr/>
                    <a:lstStyle/>
                    <a:p>
                      <a:pPr algn="ctr">
                        <a:lnSpc>
                          <a:spcPct val="150000"/>
                        </a:lnSpc>
                        <a:spcAft>
                          <a:spcPts val="0"/>
                        </a:spcAft>
                      </a:pPr>
                      <a:r>
                        <a:rPr lang="zh-CN" sz="1200" kern="100">
                          <a:effectLst/>
                        </a:rPr>
                        <a:t>收到并修改问题数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52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99388">
                <a:tc>
                  <a:txBody>
                    <a:bodyPr/>
                    <a:lstStyle/>
                    <a:p>
                      <a:pPr algn="ctr">
                        <a:lnSpc>
                          <a:spcPct val="150000"/>
                        </a:lnSpc>
                        <a:spcAft>
                          <a:spcPts val="0"/>
                        </a:spcAft>
                      </a:pPr>
                      <a:r>
                        <a:rPr lang="zh-CN" sz="1200" kern="100">
                          <a:effectLst/>
                        </a:rPr>
                        <a:t>工时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工时（人时）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23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9" name="表格 8"/>
          <p:cNvGraphicFramePr>
            <a:graphicFrameLocks noGrp="1"/>
          </p:cNvGraphicFramePr>
          <p:nvPr/>
        </p:nvGraphicFramePr>
        <p:xfrm>
          <a:off x="6540204" y="2594205"/>
          <a:ext cx="4231005" cy="3592285"/>
        </p:xfrm>
        <a:graphic>
          <a:graphicData uri="http://schemas.openxmlformats.org/drawingml/2006/table">
            <a:tbl>
              <a:tblPr firstRow="1" firstCol="1" bandRow="1">
                <a:tableStyleId>{5C22544A-7EE6-4342-B048-85BDC9FD1C3A}</a:tableStyleId>
              </a:tblPr>
              <a:tblGrid>
                <a:gridCol w="1410335"/>
                <a:gridCol w="1410335"/>
                <a:gridCol w="1410335"/>
              </a:tblGrid>
              <a:tr h="714573">
                <a:tc>
                  <a:txBody>
                    <a:bodyPr/>
                    <a:lstStyle/>
                    <a:p>
                      <a:pPr algn="ctr">
                        <a:lnSpc>
                          <a:spcPct val="150000"/>
                        </a:lnSpc>
                        <a:spcAft>
                          <a:spcPts val="0"/>
                        </a:spcAft>
                      </a:pPr>
                      <a:r>
                        <a:rPr lang="zh-CN" sz="1200" kern="100">
                          <a:effectLst/>
                        </a:rPr>
                        <a:t>统计项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dirty="0">
                          <a:effectLst/>
                        </a:rPr>
                        <a:t>统计小项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统计结果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a:txBody>
                    <a:bodyPr/>
                    <a:lstStyle/>
                    <a:p>
                      <a:pPr algn="ctr">
                        <a:lnSpc>
                          <a:spcPct val="150000"/>
                        </a:lnSpc>
                        <a:spcAft>
                          <a:spcPts val="0"/>
                        </a:spcAft>
                      </a:pPr>
                      <a:r>
                        <a:rPr lang="zh-CN" sz="1200" kern="100">
                          <a:effectLst/>
                        </a:rPr>
                        <a:t>制品规模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字数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15300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rowSpan="2">
                  <a:txBody>
                    <a:bodyPr/>
                    <a:lstStyle/>
                    <a:p>
                      <a:pPr algn="ctr">
                        <a:lnSpc>
                          <a:spcPct val="150000"/>
                        </a:lnSpc>
                        <a:spcAft>
                          <a:spcPts val="0"/>
                        </a:spcAft>
                      </a:pPr>
                      <a:r>
                        <a:rPr lang="zh-CN" sz="1200" kern="100">
                          <a:effectLst/>
                        </a:rPr>
                        <a:t>制品复杂度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a:effectLst/>
                        </a:rPr>
                        <a:t>更新次数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vMerge="1">
                  <a:tcPr/>
                </a:tc>
                <a:tc>
                  <a:txBody>
                    <a:bodyPr/>
                    <a:lstStyle/>
                    <a:p>
                      <a:pPr algn="ctr">
                        <a:lnSpc>
                          <a:spcPct val="150000"/>
                        </a:lnSpc>
                        <a:spcAft>
                          <a:spcPts val="0"/>
                        </a:spcAft>
                      </a:pPr>
                      <a:r>
                        <a:rPr lang="zh-CN" sz="1200" kern="100">
                          <a:effectLst/>
                        </a:rPr>
                        <a:t>分解任务项数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a:effectLst/>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19428">
                <a:tc>
                  <a:txBody>
                    <a:bodyPr/>
                    <a:lstStyle/>
                    <a:p>
                      <a:pPr algn="ctr">
                        <a:lnSpc>
                          <a:spcPct val="150000"/>
                        </a:lnSpc>
                        <a:spcAft>
                          <a:spcPts val="0"/>
                        </a:spcAft>
                      </a:pPr>
                      <a:r>
                        <a:rPr lang="zh-CN" sz="1200" kern="100">
                          <a:effectLst/>
                        </a:rPr>
                        <a:t>工时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100" dirty="0">
                          <a:effectLst/>
                        </a:rPr>
                        <a:t>工时（人时）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100" dirty="0">
                          <a:effectLst/>
                        </a:rPr>
                        <a:t>157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6231</Words>
  <Application>WPS 演示</Application>
  <PresentationFormat>宽屏</PresentationFormat>
  <Paragraphs>988</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Wingdings 3</vt:lpstr>
      <vt:lpstr>Arial</vt:lpstr>
      <vt:lpstr>Calibri</vt:lpstr>
      <vt:lpstr>Times New Roman</vt:lpstr>
      <vt:lpstr>Century Gothic</vt:lpstr>
      <vt:lpstr>幼圆</vt:lpstr>
      <vt:lpstr>微软雅黑</vt:lpstr>
      <vt:lpstr>Arial Unicode MS</vt:lpstr>
      <vt:lpstr>华文新魏</vt:lpstr>
      <vt:lpstr>丝状</vt:lpstr>
      <vt:lpstr> Spark Streaming的分析与应用</vt:lpstr>
      <vt:lpstr>目录</vt:lpstr>
      <vt:lpstr>项目统计 </vt:lpstr>
      <vt:lpstr>项目统计 </vt:lpstr>
      <vt:lpstr>项目统计 </vt:lpstr>
      <vt:lpstr>项目统计</vt:lpstr>
      <vt:lpstr>工作量统计</vt:lpstr>
      <vt:lpstr>工作量统计</vt:lpstr>
      <vt:lpstr>工作量统计</vt:lpstr>
      <vt:lpstr>工作量统计</vt:lpstr>
      <vt:lpstr>数据分析与说明</vt:lpstr>
      <vt:lpstr>数据分析与说明</vt:lpstr>
      <vt:lpstr>数据分析与说明</vt:lpstr>
      <vt:lpstr>制品水平说明</vt:lpstr>
      <vt:lpstr>制品水平说明</vt:lpstr>
      <vt:lpstr>制品水平说明</vt:lpstr>
      <vt:lpstr>制品水平说明</vt:lpstr>
      <vt:lpstr>有效方法说明</vt:lpstr>
      <vt:lpstr>有效方法说明</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Streaming的分析与应用 </dc:title>
  <dc:creator>Dell</dc:creator>
  <cp:lastModifiedBy>horiz</cp:lastModifiedBy>
  <cp:revision>181</cp:revision>
  <dcterms:created xsi:type="dcterms:W3CDTF">2017-03-16T10:16:00Z</dcterms:created>
  <dcterms:modified xsi:type="dcterms:W3CDTF">2017-06-23T11:43:21Z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