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4713" r:id="rId1"/>
  </p:sldMasterIdLst>
  <p:notesMasterIdLst>
    <p:notesMasterId r:id="rId17"/>
  </p:notesMasterIdLst>
  <p:sldIdLst>
    <p:sldId id="256" r:id="rId2"/>
    <p:sldId id="257" r:id="rId3"/>
    <p:sldId id="275" r:id="rId4"/>
    <p:sldId id="265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67B4E-0D0F-4F7A-B70F-C5813BA76C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9157C1-65CC-4D69-A436-877E4C80403F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进度控制</a:t>
          </a:r>
          <a:endParaRPr lang="zh-CN" altLang="en-US" dirty="0"/>
        </a:p>
      </dgm:t>
    </dgm:pt>
    <dgm:pt modelId="{7718208D-C2C9-44E3-B6A9-138F6AB5D52A}" type="parTrans" cxnId="{C082A134-DCCF-4546-90F2-00512C26E312}">
      <dgm:prSet/>
      <dgm:spPr/>
      <dgm:t>
        <a:bodyPr/>
        <a:lstStyle/>
        <a:p>
          <a:endParaRPr lang="zh-CN" altLang="en-US"/>
        </a:p>
      </dgm:t>
    </dgm:pt>
    <dgm:pt modelId="{66F0221C-0B36-4617-9D84-E0EBEDF41FAD}" type="sibTrans" cxnId="{C082A134-DCCF-4546-90F2-00512C26E312}">
      <dgm:prSet/>
      <dgm:spPr/>
      <dgm:t>
        <a:bodyPr/>
        <a:lstStyle/>
        <a:p>
          <a:endParaRPr lang="zh-CN" altLang="en-US"/>
        </a:p>
      </dgm:t>
    </dgm:pt>
    <dgm:pt modelId="{2242B077-817F-4A28-ADB3-143AB6A46AED}">
      <dgm:prSet phldrT="[文本]"/>
      <dgm:spPr/>
      <dgm:t>
        <a:bodyPr/>
        <a:lstStyle/>
        <a:p>
          <a:r>
            <a:rPr lang="en-US" altLang="zh-CN" dirty="0" smtClean="0"/>
            <a:t>2</a:t>
          </a:r>
          <a:r>
            <a:rPr lang="en-US" altLang="zh-CN" dirty="0" smtClean="0"/>
            <a:t>.</a:t>
          </a:r>
          <a:r>
            <a:rPr lang="zh-CN" altLang="en-US" dirty="0" smtClean="0"/>
            <a:t>配置管理</a:t>
          </a:r>
          <a:endParaRPr lang="zh-CN" altLang="en-US" dirty="0"/>
        </a:p>
      </dgm:t>
    </dgm:pt>
    <dgm:pt modelId="{8E90E53C-B17C-461E-985C-C14BB727056F}" type="parTrans" cxnId="{1A055590-4D1F-4A3D-B629-B3A8B3052C92}">
      <dgm:prSet/>
      <dgm:spPr/>
      <dgm:t>
        <a:bodyPr/>
        <a:lstStyle/>
        <a:p>
          <a:endParaRPr lang="zh-CN" altLang="en-US"/>
        </a:p>
      </dgm:t>
    </dgm:pt>
    <dgm:pt modelId="{494E3AE5-716D-4CF2-8C32-227F4F637950}" type="sibTrans" cxnId="{1A055590-4D1F-4A3D-B629-B3A8B3052C92}">
      <dgm:prSet/>
      <dgm:spPr/>
      <dgm:t>
        <a:bodyPr/>
        <a:lstStyle/>
        <a:p>
          <a:endParaRPr lang="zh-CN" altLang="en-US"/>
        </a:p>
      </dgm:t>
    </dgm:pt>
    <dgm:pt modelId="{C2FBCBB7-413B-4EAE-B9E3-1E6C4FF48302}">
      <dgm:prSet phldrT="[文本]"/>
      <dgm:spPr/>
      <dgm:t>
        <a:bodyPr/>
        <a:lstStyle/>
        <a:p>
          <a:r>
            <a:rPr lang="en-US" altLang="zh-CN" dirty="0" smtClean="0"/>
            <a:t>3.</a:t>
          </a:r>
          <a:r>
            <a:rPr lang="zh-CN" altLang="en-US" dirty="0" smtClean="0"/>
            <a:t>工作量统计</a:t>
          </a:r>
          <a:endParaRPr lang="zh-CN" altLang="en-US" dirty="0"/>
        </a:p>
      </dgm:t>
    </dgm:pt>
    <dgm:pt modelId="{49F51E24-2D61-455D-B9A6-D6B0977C6731}" type="parTrans" cxnId="{4F96A529-4F92-4A1F-A69C-E82AD1654F80}">
      <dgm:prSet/>
      <dgm:spPr/>
      <dgm:t>
        <a:bodyPr/>
        <a:lstStyle/>
        <a:p>
          <a:endParaRPr lang="zh-CN" altLang="en-US"/>
        </a:p>
      </dgm:t>
    </dgm:pt>
    <dgm:pt modelId="{17A36C94-7FC5-4507-82C9-216C3504AECA}" type="sibTrans" cxnId="{4F96A529-4F92-4A1F-A69C-E82AD1654F80}">
      <dgm:prSet/>
      <dgm:spPr/>
      <dgm:t>
        <a:bodyPr/>
        <a:lstStyle/>
        <a:p>
          <a:endParaRPr lang="zh-CN" altLang="en-US"/>
        </a:p>
      </dgm:t>
    </dgm:pt>
    <dgm:pt modelId="{75793770-F05D-4D49-A45A-2DC757F4A001}" type="pres">
      <dgm:prSet presAssocID="{F9467B4E-0D0F-4F7A-B70F-C5813BA76CB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572721-650C-4176-BAB0-164B16C00DF4}" type="pres">
      <dgm:prSet presAssocID="{BE9157C1-65CC-4D69-A436-877E4C80403F}" presName="parentLin" presStyleCnt="0"/>
      <dgm:spPr/>
    </dgm:pt>
    <dgm:pt modelId="{050206B0-28EC-4C71-9DDF-AD28CB5E29E0}" type="pres">
      <dgm:prSet presAssocID="{BE9157C1-65CC-4D69-A436-877E4C80403F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8893CF1-5A83-494C-A6B8-F018AC1AAEF7}" type="pres">
      <dgm:prSet presAssocID="{BE9157C1-65CC-4D69-A436-877E4C80403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64BBF8-0142-40C2-95B7-12DDF7AEDFAD}" type="pres">
      <dgm:prSet presAssocID="{BE9157C1-65CC-4D69-A436-877E4C80403F}" presName="negativeSpace" presStyleCnt="0"/>
      <dgm:spPr/>
    </dgm:pt>
    <dgm:pt modelId="{BF86A752-4FBF-4BA1-A891-70F746A422B8}" type="pres">
      <dgm:prSet presAssocID="{BE9157C1-65CC-4D69-A436-877E4C80403F}" presName="childText" presStyleLbl="conFgAcc1" presStyleIdx="0" presStyleCnt="3">
        <dgm:presLayoutVars>
          <dgm:bulletEnabled val="1"/>
        </dgm:presLayoutVars>
      </dgm:prSet>
      <dgm:spPr/>
    </dgm:pt>
    <dgm:pt modelId="{22C14121-B1F2-4094-A254-57BDA767B039}" type="pres">
      <dgm:prSet presAssocID="{66F0221C-0B36-4617-9D84-E0EBEDF41FAD}" presName="spaceBetweenRectangles" presStyleCnt="0"/>
      <dgm:spPr/>
    </dgm:pt>
    <dgm:pt modelId="{8E464F88-9BAE-453D-B4DD-3DEB8875443B}" type="pres">
      <dgm:prSet presAssocID="{2242B077-817F-4A28-ADB3-143AB6A46AED}" presName="parentLin" presStyleCnt="0"/>
      <dgm:spPr/>
    </dgm:pt>
    <dgm:pt modelId="{E08F2C43-BDC1-4162-91BE-47DA2182B657}" type="pres">
      <dgm:prSet presAssocID="{2242B077-817F-4A28-ADB3-143AB6A46AED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E34B24BD-D1EF-40AE-AE5B-74B0F0114FA4}" type="pres">
      <dgm:prSet presAssocID="{2242B077-817F-4A28-ADB3-143AB6A46AE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977522-F1BB-4C32-AC53-2EE5133FEB2D}" type="pres">
      <dgm:prSet presAssocID="{2242B077-817F-4A28-ADB3-143AB6A46AED}" presName="negativeSpace" presStyleCnt="0"/>
      <dgm:spPr/>
    </dgm:pt>
    <dgm:pt modelId="{36361881-77C6-4CB9-BE8D-DD3DBAED1EF0}" type="pres">
      <dgm:prSet presAssocID="{2242B077-817F-4A28-ADB3-143AB6A46AED}" presName="childText" presStyleLbl="conFgAcc1" presStyleIdx="1" presStyleCnt="3">
        <dgm:presLayoutVars>
          <dgm:bulletEnabled val="1"/>
        </dgm:presLayoutVars>
      </dgm:prSet>
      <dgm:spPr/>
    </dgm:pt>
    <dgm:pt modelId="{EE442DFE-B597-43F0-AC44-361A81DA59A8}" type="pres">
      <dgm:prSet presAssocID="{494E3AE5-716D-4CF2-8C32-227F4F637950}" presName="spaceBetweenRectangles" presStyleCnt="0"/>
      <dgm:spPr/>
    </dgm:pt>
    <dgm:pt modelId="{D004CE22-EFDE-4A3C-A325-E7D6F603CEF7}" type="pres">
      <dgm:prSet presAssocID="{C2FBCBB7-413B-4EAE-B9E3-1E6C4FF48302}" presName="parentLin" presStyleCnt="0"/>
      <dgm:spPr/>
    </dgm:pt>
    <dgm:pt modelId="{D26E4421-CCE5-4E9C-A9D7-FA82564B1A34}" type="pres">
      <dgm:prSet presAssocID="{C2FBCBB7-413B-4EAE-B9E3-1E6C4FF48302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40428834-4D59-4B9C-94C2-60BF93086D8D}" type="pres">
      <dgm:prSet presAssocID="{C2FBCBB7-413B-4EAE-B9E3-1E6C4FF4830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32D455-205E-4233-9726-3CE70A5222F8}" type="pres">
      <dgm:prSet presAssocID="{C2FBCBB7-413B-4EAE-B9E3-1E6C4FF48302}" presName="negativeSpace" presStyleCnt="0"/>
      <dgm:spPr/>
    </dgm:pt>
    <dgm:pt modelId="{1B2BB12D-74E5-4854-88C3-E7DE7D6340E7}" type="pres">
      <dgm:prSet presAssocID="{C2FBCBB7-413B-4EAE-B9E3-1E6C4FF4830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A055590-4D1F-4A3D-B629-B3A8B3052C92}" srcId="{F9467B4E-0D0F-4F7A-B70F-C5813BA76CBC}" destId="{2242B077-817F-4A28-ADB3-143AB6A46AED}" srcOrd="1" destOrd="0" parTransId="{8E90E53C-B17C-461E-985C-C14BB727056F}" sibTransId="{494E3AE5-716D-4CF2-8C32-227F4F637950}"/>
    <dgm:cxn modelId="{622F584A-ADD0-4A64-BA4C-2080367C8DBB}" type="presOf" srcId="{C2FBCBB7-413B-4EAE-B9E3-1E6C4FF48302}" destId="{40428834-4D59-4B9C-94C2-60BF93086D8D}" srcOrd="1" destOrd="0" presId="urn:microsoft.com/office/officeart/2005/8/layout/list1"/>
    <dgm:cxn modelId="{27758A15-BA3A-4AEF-9EF8-A067EB1E6F41}" type="presOf" srcId="{2242B077-817F-4A28-ADB3-143AB6A46AED}" destId="{E08F2C43-BDC1-4162-91BE-47DA2182B657}" srcOrd="0" destOrd="0" presId="urn:microsoft.com/office/officeart/2005/8/layout/list1"/>
    <dgm:cxn modelId="{4F96A529-4F92-4A1F-A69C-E82AD1654F80}" srcId="{F9467B4E-0D0F-4F7A-B70F-C5813BA76CBC}" destId="{C2FBCBB7-413B-4EAE-B9E3-1E6C4FF48302}" srcOrd="2" destOrd="0" parTransId="{49F51E24-2D61-455D-B9A6-D6B0977C6731}" sibTransId="{17A36C94-7FC5-4507-82C9-216C3504AECA}"/>
    <dgm:cxn modelId="{7ECC2D7E-2BEC-4C51-AD25-81459E235559}" type="presOf" srcId="{BE9157C1-65CC-4D69-A436-877E4C80403F}" destId="{18893CF1-5A83-494C-A6B8-F018AC1AAEF7}" srcOrd="1" destOrd="0" presId="urn:microsoft.com/office/officeart/2005/8/layout/list1"/>
    <dgm:cxn modelId="{C082A134-DCCF-4546-90F2-00512C26E312}" srcId="{F9467B4E-0D0F-4F7A-B70F-C5813BA76CBC}" destId="{BE9157C1-65CC-4D69-A436-877E4C80403F}" srcOrd="0" destOrd="0" parTransId="{7718208D-C2C9-44E3-B6A9-138F6AB5D52A}" sibTransId="{66F0221C-0B36-4617-9D84-E0EBEDF41FAD}"/>
    <dgm:cxn modelId="{D73181FC-0297-43BE-AA28-DB02D5F03226}" type="presOf" srcId="{BE9157C1-65CC-4D69-A436-877E4C80403F}" destId="{050206B0-28EC-4C71-9DDF-AD28CB5E29E0}" srcOrd="0" destOrd="0" presId="urn:microsoft.com/office/officeart/2005/8/layout/list1"/>
    <dgm:cxn modelId="{61098B8E-B030-4EF4-A23D-F318894986FB}" type="presOf" srcId="{2242B077-817F-4A28-ADB3-143AB6A46AED}" destId="{E34B24BD-D1EF-40AE-AE5B-74B0F0114FA4}" srcOrd="1" destOrd="0" presId="urn:microsoft.com/office/officeart/2005/8/layout/list1"/>
    <dgm:cxn modelId="{C953CD4E-2DEA-4BDE-80CA-785A42FDF949}" type="presOf" srcId="{C2FBCBB7-413B-4EAE-B9E3-1E6C4FF48302}" destId="{D26E4421-CCE5-4E9C-A9D7-FA82564B1A34}" srcOrd="0" destOrd="0" presId="urn:microsoft.com/office/officeart/2005/8/layout/list1"/>
    <dgm:cxn modelId="{46586339-2E7B-41CB-BE87-E101D4D911D8}" type="presOf" srcId="{F9467B4E-0D0F-4F7A-B70F-C5813BA76CBC}" destId="{75793770-F05D-4D49-A45A-2DC757F4A001}" srcOrd="0" destOrd="0" presId="urn:microsoft.com/office/officeart/2005/8/layout/list1"/>
    <dgm:cxn modelId="{863EF150-9D3B-4CC5-ADAA-03CE229E8E7E}" type="presParOf" srcId="{75793770-F05D-4D49-A45A-2DC757F4A001}" destId="{02572721-650C-4176-BAB0-164B16C00DF4}" srcOrd="0" destOrd="0" presId="urn:microsoft.com/office/officeart/2005/8/layout/list1"/>
    <dgm:cxn modelId="{73BA682A-C399-47F7-9AE7-09FCC8A68AD8}" type="presParOf" srcId="{02572721-650C-4176-BAB0-164B16C00DF4}" destId="{050206B0-28EC-4C71-9DDF-AD28CB5E29E0}" srcOrd="0" destOrd="0" presId="urn:microsoft.com/office/officeart/2005/8/layout/list1"/>
    <dgm:cxn modelId="{EAF2DFDD-0CA9-480F-BCA5-6E38D5F9F412}" type="presParOf" srcId="{02572721-650C-4176-BAB0-164B16C00DF4}" destId="{18893CF1-5A83-494C-A6B8-F018AC1AAEF7}" srcOrd="1" destOrd="0" presId="urn:microsoft.com/office/officeart/2005/8/layout/list1"/>
    <dgm:cxn modelId="{6F8E18A6-F039-4942-8824-91560BC25A23}" type="presParOf" srcId="{75793770-F05D-4D49-A45A-2DC757F4A001}" destId="{2564BBF8-0142-40C2-95B7-12DDF7AEDFAD}" srcOrd="1" destOrd="0" presId="urn:microsoft.com/office/officeart/2005/8/layout/list1"/>
    <dgm:cxn modelId="{D95942BD-4FE3-4767-A5BB-B1C0756E14AA}" type="presParOf" srcId="{75793770-F05D-4D49-A45A-2DC757F4A001}" destId="{BF86A752-4FBF-4BA1-A891-70F746A422B8}" srcOrd="2" destOrd="0" presId="urn:microsoft.com/office/officeart/2005/8/layout/list1"/>
    <dgm:cxn modelId="{B2E41A98-B95E-4084-9A66-7CDB3C76270C}" type="presParOf" srcId="{75793770-F05D-4D49-A45A-2DC757F4A001}" destId="{22C14121-B1F2-4094-A254-57BDA767B039}" srcOrd="3" destOrd="0" presId="urn:microsoft.com/office/officeart/2005/8/layout/list1"/>
    <dgm:cxn modelId="{1B78E6FD-FF54-40EF-B0C8-EC69DF152055}" type="presParOf" srcId="{75793770-F05D-4D49-A45A-2DC757F4A001}" destId="{8E464F88-9BAE-453D-B4DD-3DEB8875443B}" srcOrd="4" destOrd="0" presId="urn:microsoft.com/office/officeart/2005/8/layout/list1"/>
    <dgm:cxn modelId="{CC73B8E3-37D0-4E54-9AAF-E96D541282DE}" type="presParOf" srcId="{8E464F88-9BAE-453D-B4DD-3DEB8875443B}" destId="{E08F2C43-BDC1-4162-91BE-47DA2182B657}" srcOrd="0" destOrd="0" presId="urn:microsoft.com/office/officeart/2005/8/layout/list1"/>
    <dgm:cxn modelId="{4384C029-954B-4CC2-8F19-CE632E9376A8}" type="presParOf" srcId="{8E464F88-9BAE-453D-B4DD-3DEB8875443B}" destId="{E34B24BD-D1EF-40AE-AE5B-74B0F0114FA4}" srcOrd="1" destOrd="0" presId="urn:microsoft.com/office/officeart/2005/8/layout/list1"/>
    <dgm:cxn modelId="{7254F87D-CC7F-49C3-8519-F055AD80BFE1}" type="presParOf" srcId="{75793770-F05D-4D49-A45A-2DC757F4A001}" destId="{0B977522-F1BB-4C32-AC53-2EE5133FEB2D}" srcOrd="5" destOrd="0" presId="urn:microsoft.com/office/officeart/2005/8/layout/list1"/>
    <dgm:cxn modelId="{75677C20-B07D-4D92-8F4C-FCD42C409903}" type="presParOf" srcId="{75793770-F05D-4D49-A45A-2DC757F4A001}" destId="{36361881-77C6-4CB9-BE8D-DD3DBAED1EF0}" srcOrd="6" destOrd="0" presId="urn:microsoft.com/office/officeart/2005/8/layout/list1"/>
    <dgm:cxn modelId="{16F5D9BA-4C76-4B22-A3FE-B34FD8DA831B}" type="presParOf" srcId="{75793770-F05D-4D49-A45A-2DC757F4A001}" destId="{EE442DFE-B597-43F0-AC44-361A81DA59A8}" srcOrd="7" destOrd="0" presId="urn:microsoft.com/office/officeart/2005/8/layout/list1"/>
    <dgm:cxn modelId="{669B8D42-B611-4D19-A0D3-39B1604E943B}" type="presParOf" srcId="{75793770-F05D-4D49-A45A-2DC757F4A001}" destId="{D004CE22-EFDE-4A3C-A325-E7D6F603CEF7}" srcOrd="8" destOrd="0" presId="urn:microsoft.com/office/officeart/2005/8/layout/list1"/>
    <dgm:cxn modelId="{6F30904B-A2F5-4CB8-9D59-54594500DCBF}" type="presParOf" srcId="{D004CE22-EFDE-4A3C-A325-E7D6F603CEF7}" destId="{D26E4421-CCE5-4E9C-A9D7-FA82564B1A34}" srcOrd="0" destOrd="0" presId="urn:microsoft.com/office/officeart/2005/8/layout/list1"/>
    <dgm:cxn modelId="{21307A8A-92D2-4878-AF7A-A43039B1CB2B}" type="presParOf" srcId="{D004CE22-EFDE-4A3C-A325-E7D6F603CEF7}" destId="{40428834-4D59-4B9C-94C2-60BF93086D8D}" srcOrd="1" destOrd="0" presId="urn:microsoft.com/office/officeart/2005/8/layout/list1"/>
    <dgm:cxn modelId="{8BBFA649-F58F-463F-8B48-210BB67D2364}" type="presParOf" srcId="{75793770-F05D-4D49-A45A-2DC757F4A001}" destId="{8832D455-205E-4233-9726-3CE70A5222F8}" srcOrd="9" destOrd="0" presId="urn:microsoft.com/office/officeart/2005/8/layout/list1"/>
    <dgm:cxn modelId="{03D6790E-9203-4943-A325-1A535388CD9F}" type="presParOf" srcId="{75793770-F05D-4D49-A45A-2DC757F4A001}" destId="{1B2BB12D-74E5-4854-88C3-E7DE7D6340E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6A752-4FBF-4BA1-A891-70F746A422B8}">
      <dsp:nvSpPr>
        <dsp:cNvPr id="0" name=""/>
        <dsp:cNvSpPr/>
      </dsp:nvSpPr>
      <dsp:spPr>
        <a:xfrm>
          <a:off x="0" y="496136"/>
          <a:ext cx="8888248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93CF1-5A83-494C-A6B8-F018AC1AAEF7}">
      <dsp:nvSpPr>
        <dsp:cNvPr id="0" name=""/>
        <dsp:cNvSpPr/>
      </dsp:nvSpPr>
      <dsp:spPr>
        <a:xfrm>
          <a:off x="444412" y="9056"/>
          <a:ext cx="6221773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1.</a:t>
          </a:r>
          <a:r>
            <a:rPr lang="zh-CN" altLang="en-US" sz="3300" kern="1200" dirty="0" smtClean="0"/>
            <a:t>进度控制</a:t>
          </a:r>
          <a:endParaRPr lang="zh-CN" altLang="en-US" sz="3300" kern="1200" dirty="0"/>
        </a:p>
      </dsp:txBody>
      <dsp:txXfrm>
        <a:off x="491967" y="56611"/>
        <a:ext cx="6126663" cy="879050"/>
      </dsp:txXfrm>
    </dsp:sp>
    <dsp:sp modelId="{36361881-77C6-4CB9-BE8D-DD3DBAED1EF0}">
      <dsp:nvSpPr>
        <dsp:cNvPr id="0" name=""/>
        <dsp:cNvSpPr/>
      </dsp:nvSpPr>
      <dsp:spPr>
        <a:xfrm>
          <a:off x="0" y="1993017"/>
          <a:ext cx="8888248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B24BD-D1EF-40AE-AE5B-74B0F0114FA4}">
      <dsp:nvSpPr>
        <dsp:cNvPr id="0" name=""/>
        <dsp:cNvSpPr/>
      </dsp:nvSpPr>
      <dsp:spPr>
        <a:xfrm>
          <a:off x="444412" y="1505936"/>
          <a:ext cx="6221773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2</a:t>
          </a:r>
          <a:r>
            <a:rPr lang="en-US" altLang="zh-CN" sz="3300" kern="1200" dirty="0" smtClean="0"/>
            <a:t>.</a:t>
          </a:r>
          <a:r>
            <a:rPr lang="zh-CN" altLang="en-US" sz="3300" kern="1200" dirty="0" smtClean="0"/>
            <a:t>配置管理</a:t>
          </a:r>
          <a:endParaRPr lang="zh-CN" altLang="en-US" sz="3300" kern="1200" dirty="0"/>
        </a:p>
      </dsp:txBody>
      <dsp:txXfrm>
        <a:off x="491967" y="1553491"/>
        <a:ext cx="6126663" cy="879050"/>
      </dsp:txXfrm>
    </dsp:sp>
    <dsp:sp modelId="{1B2BB12D-74E5-4854-88C3-E7DE7D6340E7}">
      <dsp:nvSpPr>
        <dsp:cNvPr id="0" name=""/>
        <dsp:cNvSpPr/>
      </dsp:nvSpPr>
      <dsp:spPr>
        <a:xfrm>
          <a:off x="0" y="3489897"/>
          <a:ext cx="8888248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28834-4D59-4B9C-94C2-60BF93086D8D}">
      <dsp:nvSpPr>
        <dsp:cNvPr id="0" name=""/>
        <dsp:cNvSpPr/>
      </dsp:nvSpPr>
      <dsp:spPr>
        <a:xfrm>
          <a:off x="444412" y="3002817"/>
          <a:ext cx="6221773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3.</a:t>
          </a:r>
          <a:r>
            <a:rPr lang="zh-CN" altLang="en-US" sz="3300" kern="1200" dirty="0" smtClean="0"/>
            <a:t>工作量统计</a:t>
          </a:r>
          <a:endParaRPr lang="zh-CN" altLang="en-US" sz="3300" kern="1200" dirty="0"/>
        </a:p>
      </dsp:txBody>
      <dsp:txXfrm>
        <a:off x="491967" y="3050372"/>
        <a:ext cx="6126663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56CEF-D141-48CF-8874-29BE193F3FB5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AAFD2-5405-464D-92C3-DC6B500A8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0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6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7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4072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35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7662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312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03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39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05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3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65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2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1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01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C70F1-D05F-482E-BE0B-AA0D5E503A86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1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4" r:id="rId1"/>
    <p:sldLayoutId id="2147484715" r:id="rId2"/>
    <p:sldLayoutId id="2147484716" r:id="rId3"/>
    <p:sldLayoutId id="2147484717" r:id="rId4"/>
    <p:sldLayoutId id="2147484718" r:id="rId5"/>
    <p:sldLayoutId id="2147484719" r:id="rId6"/>
    <p:sldLayoutId id="2147484720" r:id="rId7"/>
    <p:sldLayoutId id="2147484721" r:id="rId8"/>
    <p:sldLayoutId id="2147484722" r:id="rId9"/>
    <p:sldLayoutId id="2147484723" r:id="rId10"/>
    <p:sldLayoutId id="2147484724" r:id="rId11"/>
    <p:sldLayoutId id="2147484725" r:id="rId12"/>
    <p:sldLayoutId id="2147484726" r:id="rId13"/>
    <p:sldLayoutId id="2147484727" r:id="rId14"/>
    <p:sldLayoutId id="2147484728" r:id="rId15"/>
    <p:sldLayoutId id="2147484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0317" y="-134427"/>
            <a:ext cx="7767146" cy="3686924"/>
          </a:xfrm>
        </p:spPr>
        <p:txBody>
          <a:bodyPr>
            <a:normAutofit/>
          </a:bodyPr>
          <a:lstStyle/>
          <a:p>
            <a:pPr algn="ctr"/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sz="6000" b="1" dirty="0">
                <a:latin typeface="+mn-ea"/>
                <a:ea typeface="+mn-ea"/>
              </a:rPr>
              <a:t>Spark Streaming</a:t>
            </a:r>
            <a:r>
              <a:rPr lang="zh-CN" altLang="zh-CN" sz="6000" b="1" dirty="0">
                <a:latin typeface="+mn-ea"/>
                <a:ea typeface="+mn-ea"/>
              </a:rPr>
              <a:t>的分析与应用</a:t>
            </a:r>
            <a:endParaRPr lang="zh-CN" altLang="en-US" sz="6000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5544" y="4529959"/>
            <a:ext cx="6586451" cy="788520"/>
          </a:xfrm>
        </p:spPr>
        <p:txBody>
          <a:bodyPr/>
          <a:lstStyle/>
          <a:p>
            <a:pPr algn="r"/>
            <a:r>
              <a:rPr lang="zh-CN" altLang="en-US" dirty="0"/>
              <a:t>陈少</a:t>
            </a:r>
            <a:r>
              <a:rPr lang="zh-CN" altLang="en-US" dirty="0" smtClean="0"/>
              <a:t>杰  </a:t>
            </a:r>
            <a:r>
              <a:rPr lang="zh-CN" altLang="zh-CN" dirty="0" smtClean="0"/>
              <a:t>姜鑫</a:t>
            </a:r>
            <a:r>
              <a:rPr lang="en-US" altLang="zh-CN" dirty="0" smtClean="0"/>
              <a:t> </a:t>
            </a:r>
            <a:r>
              <a:rPr lang="zh-CN" altLang="zh-CN" dirty="0" smtClean="0"/>
              <a:t>蒲彦均</a:t>
            </a:r>
            <a:r>
              <a:rPr lang="en-US" altLang="zh-CN" dirty="0" smtClean="0"/>
              <a:t>  </a:t>
            </a:r>
            <a:r>
              <a:rPr lang="zh-CN" altLang="zh-CN" dirty="0" smtClean="0"/>
              <a:t>邹嘉欣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0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配置管理</a:t>
            </a:r>
            <a:r>
              <a:rPr lang="en-US" altLang="zh-CN" dirty="0" smtClean="0"/>
              <a:t>——《</a:t>
            </a:r>
            <a:r>
              <a:rPr lang="zh-CN" altLang="en-US" dirty="0" smtClean="0"/>
              <a:t>需求规格说明书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5236" y="1600199"/>
            <a:ext cx="3709908" cy="453934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第一次变更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1.0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明确该文档的目的、丰富了术语和缩略语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编写功能性需求、非功能性需求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第二次变更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1.0.1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增加用例图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第三次变更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1.1-1.1.2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新增了业务需求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补充非功能性需求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修改功能性需求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</a:t>
            </a:r>
            <a:r>
              <a:rPr lang="zh-CN" altLang="en-US" dirty="0"/>
              <a:t>了格式</a:t>
            </a:r>
            <a:r>
              <a:rPr lang="zh-CN" altLang="en-US" dirty="0" smtClean="0"/>
              <a:t>问题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368145" y="1545770"/>
            <a:ext cx="4466856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第四次变更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1.1.3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新增了</a:t>
            </a:r>
            <a:r>
              <a:rPr lang="en-US" altLang="zh-CN" dirty="0" smtClean="0"/>
              <a:t>RUCM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第五次变更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1.1.4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新增运行环境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修改排版问题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第六次变更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1.2.0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修改了业务需求模型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第七次变更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1.2.1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修改用例图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调整章节顺序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31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工作量分析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627103"/>
              </p:ext>
            </p:extLst>
          </p:nvPr>
        </p:nvGraphicFramePr>
        <p:xfrm>
          <a:off x="1692026" y="1763668"/>
          <a:ext cx="8734896" cy="4062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6631"/>
                <a:gridCol w="1643423"/>
                <a:gridCol w="2521131"/>
                <a:gridCol w="1254035"/>
                <a:gridCol w="1439676"/>
              </a:tblGrid>
              <a:tr h="812473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组内成员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专业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事先系统了解度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备注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工作分配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12473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陈少杰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软件工程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较少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组长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管控总体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12473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蒲彦均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软件工程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有一定经验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侧重开发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12473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姜鑫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软件工程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有一定经验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侧重开发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12473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邹嘉欣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软件工程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较少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侧重文档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75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工作量分析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151591"/>
              </p:ext>
            </p:extLst>
          </p:nvPr>
        </p:nvGraphicFramePr>
        <p:xfrm>
          <a:off x="1948180" y="1723662"/>
          <a:ext cx="8478742" cy="4233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3171"/>
                <a:gridCol w="3002088"/>
                <a:gridCol w="3423483"/>
              </a:tblGrid>
              <a:tr h="529125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E1-</a:t>
                      </a:r>
                      <a:r>
                        <a:rPr lang="zh-CN" sz="2000" kern="100" dirty="0">
                          <a:effectLst/>
                        </a:rPr>
                        <a:t>项目计划制定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29125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小组工作评估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开会确定选题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耗时</a:t>
                      </a:r>
                      <a:r>
                        <a:rPr lang="en-US" sz="2000" kern="100">
                          <a:effectLst/>
                        </a:rPr>
                        <a:t>1h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9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完成</a:t>
                      </a:r>
                      <a:r>
                        <a:rPr lang="en-US" sz="2000" kern="100">
                          <a:effectLst/>
                        </a:rPr>
                        <a:t>Spark</a:t>
                      </a:r>
                      <a:r>
                        <a:rPr lang="zh-CN" sz="2000" kern="100">
                          <a:effectLst/>
                        </a:rPr>
                        <a:t>的调研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每人约</a:t>
                      </a:r>
                      <a:r>
                        <a:rPr lang="en-US" sz="2000" kern="100">
                          <a:effectLst/>
                        </a:rPr>
                        <a:t>2h-3h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9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撰写项目计划书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多轮迭代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9125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组员工作量评估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陈少杰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工作组织、项目计划书审核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9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蒲彦均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github</a:t>
                      </a:r>
                      <a:r>
                        <a:rPr lang="zh-CN" sz="2000" kern="100" dirty="0">
                          <a:effectLst/>
                        </a:rPr>
                        <a:t>相关工作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9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姜鑫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撰写项目计划书初稿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9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邹嘉欣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ppt</a:t>
                      </a:r>
                      <a:r>
                        <a:rPr lang="zh-CN" sz="2000" kern="100" dirty="0">
                          <a:effectLst/>
                        </a:rPr>
                        <a:t>制作、演讲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1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工作量分析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317064"/>
              </p:ext>
            </p:extLst>
          </p:nvPr>
        </p:nvGraphicFramePr>
        <p:xfrm>
          <a:off x="2363758" y="1506221"/>
          <a:ext cx="8974802" cy="47185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0231"/>
                <a:gridCol w="2586445"/>
                <a:gridCol w="4598126"/>
              </a:tblGrid>
              <a:tr h="29690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E3-</a:t>
                      </a:r>
                      <a:r>
                        <a:rPr lang="zh-CN" sz="1600" kern="100">
                          <a:effectLst/>
                        </a:rPr>
                        <a:t>需求分析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68" marR="60668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50156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小组工作评估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68" marR="606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多轮修改需求规格说明书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68" marR="606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每人迭代修改两次以上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68" marR="60668" marT="0" marB="0" anchor="ctr"/>
                </a:tc>
              </a:tr>
              <a:tr h="6501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环境搭建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68" marR="606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每人十小时以上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68" marR="60668" marT="0" marB="0" anchor="ctr"/>
                </a:tc>
              </a:tr>
              <a:tr h="6501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需求评审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68" marR="606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68" marR="60668" marT="0" marB="0" anchor="ctr"/>
                </a:tc>
              </a:tr>
              <a:tr h="593801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组员工作量评估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68" marR="606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陈少杰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68" marR="606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组织总体工作，负责会议记录，</a:t>
                      </a:r>
                      <a:r>
                        <a:rPr lang="en-US" sz="1600" kern="100">
                          <a:effectLst/>
                        </a:rPr>
                        <a:t>mpp</a:t>
                      </a:r>
                      <a:r>
                        <a:rPr lang="zh-CN" sz="1600" kern="100">
                          <a:effectLst/>
                        </a:rPr>
                        <a:t>文件跟踪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68" marR="60668" marT="0" marB="0" anchor="ctr"/>
                </a:tc>
              </a:tr>
              <a:tr h="5938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蒲彦均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68" marR="606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github</a:t>
                      </a:r>
                      <a:r>
                        <a:rPr lang="zh-CN" sz="1600" kern="100">
                          <a:effectLst/>
                        </a:rPr>
                        <a:t>相关使用，</a:t>
                      </a:r>
                      <a:r>
                        <a:rPr lang="en-US" sz="1600" kern="100">
                          <a:effectLst/>
                        </a:rPr>
                        <a:t>spark</a:t>
                      </a:r>
                      <a:r>
                        <a:rPr lang="zh-CN" sz="1600" kern="100">
                          <a:effectLst/>
                        </a:rPr>
                        <a:t>环境搭建，</a:t>
                      </a:r>
                      <a:r>
                        <a:rPr lang="en-US" sz="1600" kern="100">
                          <a:effectLst/>
                        </a:rPr>
                        <a:t>RUCM</a:t>
                      </a:r>
                      <a:r>
                        <a:rPr lang="zh-CN" sz="1600" kern="100">
                          <a:effectLst/>
                        </a:rPr>
                        <a:t>建模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68" marR="60668" marT="0" marB="0" anchor="ctr"/>
                </a:tc>
              </a:tr>
              <a:tr h="890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姜鑫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68" marR="60668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主要负责功能性需求以及业务需求部分的撰写以及</a:t>
                      </a:r>
                      <a:r>
                        <a:rPr lang="en-US" sz="1600" kern="100">
                          <a:effectLst/>
                        </a:rPr>
                        <a:t>spark</a:t>
                      </a:r>
                      <a:r>
                        <a:rPr lang="zh-CN" sz="1600" kern="100">
                          <a:effectLst/>
                        </a:rPr>
                        <a:t>环境搭建与编程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68" marR="60668" marT="0" marB="0" anchor="ctr"/>
                </a:tc>
              </a:tr>
              <a:tr h="3076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邹嘉欣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68" marR="606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主要负责业务需求模型，</a:t>
                      </a:r>
                      <a:r>
                        <a:rPr lang="en-US" sz="1600" kern="100" dirty="0" err="1">
                          <a:effectLst/>
                        </a:rPr>
                        <a:t>ppt</a:t>
                      </a:r>
                      <a:r>
                        <a:rPr lang="zh-CN" sz="1600" kern="100" dirty="0">
                          <a:effectLst/>
                        </a:rPr>
                        <a:t>等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668" marR="60668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77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工作量分析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803895"/>
              </p:ext>
            </p:extLst>
          </p:nvPr>
        </p:nvGraphicFramePr>
        <p:xfrm>
          <a:off x="1933300" y="1608905"/>
          <a:ext cx="8258491" cy="4386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1880"/>
                <a:gridCol w="1392686"/>
                <a:gridCol w="1393683"/>
                <a:gridCol w="1393683"/>
                <a:gridCol w="1393683"/>
                <a:gridCol w="1342876"/>
              </a:tblGrid>
              <a:tr h="6264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陈少杰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邹嘉欣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姜鑫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蒲彦均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小计</a:t>
                      </a:r>
                    </a:p>
                  </a:txBody>
                  <a:tcPr marL="68580" marR="68580" marT="0" marB="0" anchor="ctr"/>
                </a:tc>
              </a:tr>
              <a:tr h="6267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7h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12h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9.5h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36.5h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267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18h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10.5h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10.5h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9.5h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48.5h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267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11h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8h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10h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13h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42h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267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8h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7h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10.5h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10.5h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36h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267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20.5h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7.5h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7.5h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9h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44.5h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267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合计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65.5h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40h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50.5h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51.5h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207.5h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88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22054" y="2405103"/>
            <a:ext cx="370805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500" b="1" dirty="0" smtClean="0">
                <a:solidFill>
                  <a:srgbClr val="5FCBEF"/>
                </a:solidFill>
                <a:latin typeface="华文新魏" panose="02010800040101010101" pitchFamily="2" charset="-122"/>
                <a:cs typeface="+mj-cs"/>
              </a:rPr>
              <a:t>谢谢</a:t>
            </a:r>
            <a:r>
              <a:rPr lang="zh-CN" altLang="en-US" sz="8800" b="1" dirty="0" smtClean="0">
                <a:solidFill>
                  <a:srgbClr val="5FCBEF"/>
                </a:solidFill>
                <a:latin typeface="华文新魏" panose="02010800040101010101" pitchFamily="2" charset="-122"/>
                <a:cs typeface="+mj-cs"/>
              </a:rPr>
              <a:t>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009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269" y="584299"/>
            <a:ext cx="8422664" cy="1282262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18290036"/>
              </p:ext>
            </p:extLst>
          </p:nvPr>
        </p:nvGraphicFramePr>
        <p:xfrm>
          <a:off x="1720544" y="1740964"/>
          <a:ext cx="8888248" cy="433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65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进度控制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1522" y="1447799"/>
            <a:ext cx="8915400" cy="532311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实验方法</a:t>
            </a:r>
            <a:endParaRPr lang="en-US" altLang="zh-CN" dirty="0" smtClean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MS project</a:t>
            </a:r>
            <a:r>
              <a:rPr lang="zh-CN" altLang="en-US" dirty="0"/>
              <a:t>对项目进行计划安排和追踪</a:t>
            </a:r>
          </a:p>
          <a:p>
            <a:pPr lvl="1"/>
            <a:r>
              <a:rPr lang="zh-CN" altLang="en-US" dirty="0" smtClean="0"/>
              <a:t>每</a:t>
            </a:r>
            <a:r>
              <a:rPr lang="zh-CN" altLang="en-US" dirty="0"/>
              <a:t>完成一项任务，用</a:t>
            </a:r>
            <a:r>
              <a:rPr lang="en-US" altLang="zh-CN" dirty="0"/>
              <a:t>MS project</a:t>
            </a:r>
            <a:r>
              <a:rPr lang="zh-CN" altLang="en-US" dirty="0"/>
              <a:t>进行记录，并随时补充新任务</a:t>
            </a:r>
          </a:p>
          <a:p>
            <a:pPr lvl="1"/>
            <a:r>
              <a:rPr lang="zh-CN" altLang="en-US" dirty="0" smtClean="0"/>
              <a:t>对比</a:t>
            </a:r>
            <a:r>
              <a:rPr lang="zh-CN" altLang="en-US" dirty="0"/>
              <a:t>任务计划与实际情况的出入情况，进行分析。</a:t>
            </a:r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/>
              <a:t>进度情况进行分析，最终生成进度计划与控制报告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软件进度计划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</a:t>
            </a:r>
            <a:r>
              <a:rPr lang="zh-CN" altLang="en-US" dirty="0"/>
              <a:t>进度的总体安排按照老师的要求以周为单位来</a:t>
            </a:r>
            <a:r>
              <a:rPr lang="zh-CN" altLang="en-US" dirty="0" smtClean="0"/>
              <a:t>进行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</a:t>
            </a:r>
            <a:r>
              <a:rPr lang="zh-CN" altLang="en-US" dirty="0"/>
              <a:t>周开始时针对老师布置的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小组</a:t>
            </a:r>
            <a:r>
              <a:rPr lang="zh-CN" altLang="en-US" dirty="0"/>
              <a:t>开会确定本周任务分工和计划</a:t>
            </a:r>
            <a:r>
              <a:rPr lang="zh-CN" altLang="en-US" dirty="0" smtClean="0"/>
              <a:t>安排</a:t>
            </a:r>
            <a:endParaRPr lang="en-US" altLang="zh-CN" dirty="0" smtClean="0"/>
          </a:p>
          <a:p>
            <a:pPr lvl="1"/>
            <a:r>
              <a:rPr lang="zh-CN" altLang="en-US" dirty="0"/>
              <a:t>按计划来完成本周任务</a:t>
            </a:r>
            <a:endParaRPr lang="en-US" altLang="zh-CN" dirty="0" smtClean="0"/>
          </a:p>
          <a:p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</a:t>
            </a:r>
            <a:r>
              <a:rPr lang="en-US" altLang="zh-CN" dirty="0" smtClean="0"/>
              <a:t>project</a:t>
            </a:r>
          </a:p>
          <a:p>
            <a:pPr lvl="1"/>
            <a:r>
              <a:rPr lang="zh-CN" altLang="en-US" dirty="0"/>
              <a:t>工作</a:t>
            </a:r>
            <a:r>
              <a:rPr lang="zh-CN" altLang="en-US" dirty="0" smtClean="0"/>
              <a:t>日志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9749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进度控制</a:t>
            </a:r>
            <a:r>
              <a:rPr lang="en-US" altLang="zh-CN" dirty="0" smtClean="0"/>
              <a:t>——</a:t>
            </a:r>
            <a:r>
              <a:rPr lang="en-US" altLang="zh-CN" dirty="0" smtClean="0">
                <a:latin typeface="+mn-ea"/>
                <a:ea typeface="+mn-ea"/>
                <a:cs typeface="Times New Roman" panose="02020603050405020304" pitchFamily="18" charset="0"/>
              </a:rPr>
              <a:t>project</a:t>
            </a:r>
            <a:endParaRPr lang="zh-CN" altLang="en-US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5" y="1414915"/>
            <a:ext cx="11253207" cy="5072970"/>
          </a:xfrm>
        </p:spPr>
      </p:pic>
    </p:spTree>
    <p:extLst>
      <p:ext uri="{BB962C8B-B14F-4D97-AF65-F5344CB8AC3E}">
        <p14:creationId xmlns:p14="http://schemas.microsoft.com/office/powerpoint/2010/main" val="5420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进度控制</a:t>
            </a:r>
            <a:r>
              <a:rPr lang="en-US" altLang="zh-CN" dirty="0"/>
              <a:t>——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project</a:t>
            </a:r>
            <a:endParaRPr lang="zh-CN" altLang="en-US" dirty="0"/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06" y="1404256"/>
            <a:ext cx="11323723" cy="5083629"/>
          </a:xfrm>
        </p:spPr>
      </p:pic>
    </p:spTree>
    <p:extLst>
      <p:ext uri="{BB962C8B-B14F-4D97-AF65-F5344CB8AC3E}">
        <p14:creationId xmlns:p14="http://schemas.microsoft.com/office/powerpoint/2010/main" val="25615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进度控制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工作日志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97028"/>
              </p:ext>
            </p:extLst>
          </p:nvPr>
        </p:nvGraphicFramePr>
        <p:xfrm>
          <a:off x="1672315" y="1545772"/>
          <a:ext cx="8875943" cy="45348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1428"/>
                <a:gridCol w="1327371"/>
                <a:gridCol w="5987144"/>
              </a:tblGrid>
              <a:tr h="37710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时间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人员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完成工作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/>
                </a:tc>
              </a:tr>
              <a:tr h="765116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3.12-3.17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全体成员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开会确定实验项目、目标、完成任务计划书，建立</a:t>
                      </a:r>
                      <a:r>
                        <a:rPr lang="en-US" sz="1600" kern="100" dirty="0">
                          <a:effectLst/>
                        </a:rPr>
                        <a:t>project</a:t>
                      </a:r>
                      <a:r>
                        <a:rPr lang="zh-CN" sz="1600" kern="100" dirty="0">
                          <a:effectLst/>
                        </a:rPr>
                        <a:t>、调研并整理了</a:t>
                      </a:r>
                      <a:r>
                        <a:rPr lang="en-US" sz="1600" kern="100" dirty="0">
                          <a:effectLst/>
                        </a:rPr>
                        <a:t>spark</a:t>
                      </a:r>
                      <a:r>
                        <a:rPr lang="zh-CN" sz="1600" kern="100" dirty="0">
                          <a:effectLst/>
                        </a:rPr>
                        <a:t>资料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/>
                </a:tc>
              </a:tr>
              <a:tr h="765116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3.18-3.24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全体成员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确定本周分工，对</a:t>
                      </a:r>
                      <a:r>
                        <a:rPr lang="en-US" sz="1600" kern="100" dirty="0">
                          <a:effectLst/>
                        </a:rPr>
                        <a:t>D</a:t>
                      </a:r>
                      <a:r>
                        <a:rPr lang="zh-CN" sz="1600" kern="100" dirty="0">
                          <a:effectLst/>
                        </a:rPr>
                        <a:t>、</a:t>
                      </a:r>
                      <a:r>
                        <a:rPr lang="en-US" sz="1600" kern="100" dirty="0">
                          <a:effectLst/>
                        </a:rPr>
                        <a:t>E</a:t>
                      </a:r>
                      <a:r>
                        <a:rPr lang="zh-CN" sz="1600" kern="100" dirty="0">
                          <a:effectLst/>
                        </a:rPr>
                        <a:t>组计划书进行评价，合作编写了需求规格说明书，并在虚拟机上建立了集群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/>
                </a:tc>
              </a:tr>
              <a:tr h="1020155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3.25-3.31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全体成员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确定本周分工，对上周的需求规格说明书进行了修改和完善，对</a:t>
                      </a:r>
                      <a:r>
                        <a:rPr lang="en-US" sz="1600" kern="100" dirty="0">
                          <a:effectLst/>
                        </a:rPr>
                        <a:t>D</a:t>
                      </a:r>
                      <a:r>
                        <a:rPr lang="zh-CN" sz="1600" kern="100" dirty="0">
                          <a:effectLst/>
                        </a:rPr>
                        <a:t>、</a:t>
                      </a:r>
                      <a:r>
                        <a:rPr lang="en-US" sz="1600" kern="100" dirty="0">
                          <a:effectLst/>
                        </a:rPr>
                        <a:t>E</a:t>
                      </a:r>
                      <a:r>
                        <a:rPr lang="zh-CN" sz="1600" kern="100" dirty="0">
                          <a:effectLst/>
                        </a:rPr>
                        <a:t>组需求规格说明书进行评价，并根据</a:t>
                      </a:r>
                      <a:r>
                        <a:rPr lang="en-US" sz="1600" kern="100" dirty="0">
                          <a:effectLst/>
                        </a:rPr>
                        <a:t>G</a:t>
                      </a:r>
                      <a:r>
                        <a:rPr lang="zh-CN" sz="1600" kern="100" dirty="0">
                          <a:effectLst/>
                        </a:rPr>
                        <a:t>、</a:t>
                      </a:r>
                      <a:r>
                        <a:rPr lang="en-US" sz="1600" kern="100" dirty="0">
                          <a:effectLst/>
                        </a:rPr>
                        <a:t>A</a:t>
                      </a:r>
                      <a:r>
                        <a:rPr lang="zh-CN" sz="1600" kern="100" dirty="0">
                          <a:effectLst/>
                        </a:rPr>
                        <a:t>组队我们的评价结果对需求规格说明书进行了修改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/>
                </a:tc>
              </a:tr>
              <a:tr h="765116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4.1-4.7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全体成员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确定本周分工，对上周的需求规格说明书进一步完善，如补充业务需求、修改用例图，并审核了需求规格说明书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/>
                </a:tc>
              </a:tr>
              <a:tr h="765116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4.8-4-14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全体成员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确定本周分工，对</a:t>
                      </a:r>
                      <a:r>
                        <a:rPr lang="en-US" sz="1600" kern="100" dirty="0">
                          <a:effectLst/>
                        </a:rPr>
                        <a:t>D</a:t>
                      </a:r>
                      <a:r>
                        <a:rPr lang="zh-CN" sz="1600" kern="100" dirty="0">
                          <a:effectLst/>
                        </a:rPr>
                        <a:t>、</a:t>
                      </a:r>
                      <a:r>
                        <a:rPr lang="en-US" sz="1600" kern="100" dirty="0">
                          <a:effectLst/>
                        </a:rPr>
                        <a:t>E</a:t>
                      </a:r>
                      <a:r>
                        <a:rPr lang="zh-CN" sz="1600" kern="100" dirty="0">
                          <a:effectLst/>
                        </a:rPr>
                        <a:t>组进行需求评审，并补全了前几周的工作日志，完成前一阶段的工作量统计、配置管理进度控制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2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进度控制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1522" y="1338942"/>
            <a:ext cx="8915400" cy="532311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进度分析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按照计划进度</a:t>
            </a:r>
            <a:r>
              <a:rPr lang="zh-CN" altLang="zh-CN" dirty="0" smtClean="0"/>
              <a:t>完成</a:t>
            </a:r>
            <a:r>
              <a:rPr lang="zh-CN" altLang="zh-CN" dirty="0"/>
              <a:t>了项目计划制定、需求分析、需求评审的</a:t>
            </a:r>
            <a:r>
              <a:rPr lang="zh-CN" altLang="zh-CN" dirty="0" smtClean="0"/>
              <a:t>内容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完成</a:t>
            </a:r>
            <a:r>
              <a:rPr lang="zh-CN" altLang="zh-CN" dirty="0"/>
              <a:t>了</a:t>
            </a:r>
            <a:r>
              <a:rPr lang="en-US" altLang="zh-CN" dirty="0"/>
              <a:t>spark</a:t>
            </a:r>
            <a:r>
              <a:rPr lang="zh-CN" altLang="zh-CN" dirty="0"/>
              <a:t>集群的搭建等</a:t>
            </a:r>
            <a:r>
              <a:rPr lang="zh-CN" altLang="zh-CN" dirty="0" smtClean="0"/>
              <a:t>任务</a:t>
            </a:r>
            <a:endParaRPr lang="en-US" altLang="zh-CN" dirty="0" smtClean="0"/>
          </a:p>
          <a:p>
            <a:pPr lvl="1"/>
            <a:r>
              <a:rPr lang="zh-CN" altLang="zh-CN" dirty="0"/>
              <a:t>本组前几周对实验</a:t>
            </a:r>
            <a:r>
              <a:rPr lang="en-US" altLang="zh-CN" dirty="0"/>
              <a:t>6-8</a:t>
            </a:r>
            <a:r>
              <a:rPr lang="zh-CN" altLang="zh-CN" dirty="0"/>
              <a:t>的重视程度</a:t>
            </a:r>
            <a:r>
              <a:rPr lang="zh-CN" altLang="zh-CN" dirty="0" smtClean="0"/>
              <a:t>不够</a:t>
            </a:r>
            <a:endParaRPr lang="en-US" altLang="zh-CN" dirty="0" smtClean="0"/>
          </a:p>
          <a:p>
            <a:pPr lvl="1"/>
            <a:r>
              <a:rPr lang="zh-CN" altLang="en-US" dirty="0"/>
              <a:t>组内成员先各自补写前几周的各自的工作</a:t>
            </a:r>
            <a:r>
              <a:rPr lang="zh-CN" altLang="en-US" dirty="0" smtClean="0"/>
              <a:t>日志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/>
              <a:t>project</a:t>
            </a:r>
            <a:r>
              <a:rPr lang="zh-CN" altLang="en-US" dirty="0"/>
              <a:t>中缺失和有问题的部分进行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zh-CN" altLang="en-US" dirty="0"/>
              <a:t>前几周的完成的任务进行了细化</a:t>
            </a:r>
            <a:endParaRPr lang="en-US" altLang="zh-CN" dirty="0" smtClean="0"/>
          </a:p>
          <a:p>
            <a:r>
              <a:rPr lang="zh-CN" altLang="en-US" dirty="0"/>
              <a:t>计划</a:t>
            </a:r>
            <a:r>
              <a:rPr lang="zh-CN" altLang="en-US" dirty="0" smtClean="0"/>
              <a:t>与实际情况对比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总体时间差别较小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个别工作事前对其难度等了解不够，估计时间偏差较大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总体而言计划基本合理</a:t>
            </a:r>
            <a:endParaRPr lang="en-US" altLang="zh-CN" dirty="0" smtClean="0"/>
          </a:p>
          <a:p>
            <a:r>
              <a:rPr lang="zh-CN" altLang="en-US" dirty="0"/>
              <a:t>计划调整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总体进度符合最初计划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对于项目实现方面进展较慢，对后期计划进行调整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0844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配置管理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1522" y="1632856"/>
            <a:ext cx="8915400" cy="532311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实验工具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对项目内容进行管理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每次修改都从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中获取最新的版本来进行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版本控制对象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/>
              <a:t>项目</a:t>
            </a:r>
            <a:r>
              <a:rPr lang="zh-CN" altLang="en-US" dirty="0" smtClean="0"/>
              <a:t>计划书</a:t>
            </a:r>
            <a:r>
              <a:rPr lang="en-US" altLang="zh-CN" dirty="0" smtClean="0"/>
              <a:t>》</a:t>
            </a:r>
          </a:p>
          <a:p>
            <a:pPr lvl="2"/>
            <a:r>
              <a:rPr lang="en-US" altLang="zh-CN" dirty="0" smtClean="0"/>
              <a:t>2</a:t>
            </a:r>
            <a:r>
              <a:rPr lang="zh-CN" altLang="en-US" dirty="0" smtClean="0"/>
              <a:t>次修改版本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需求规格说明书</a:t>
            </a:r>
            <a:r>
              <a:rPr lang="en-US" altLang="zh-CN" dirty="0" smtClean="0"/>
              <a:t>》</a:t>
            </a:r>
          </a:p>
          <a:p>
            <a:pPr lvl="2"/>
            <a:r>
              <a:rPr lang="en-US" altLang="zh-CN" dirty="0" smtClean="0"/>
              <a:t>3</a:t>
            </a:r>
            <a:r>
              <a:rPr lang="zh-CN" altLang="en-US" dirty="0" smtClean="0"/>
              <a:t>次大修改版本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7</a:t>
            </a:r>
            <a:r>
              <a:rPr lang="zh-CN" altLang="en-US" dirty="0" smtClean="0"/>
              <a:t>次小修改版本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696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配置管理</a:t>
            </a:r>
            <a:r>
              <a:rPr lang="en-US" altLang="zh-CN" dirty="0" smtClean="0"/>
              <a:t>——《</a:t>
            </a:r>
            <a:r>
              <a:rPr lang="zh-CN" altLang="en-US" dirty="0"/>
              <a:t>项目</a:t>
            </a:r>
            <a:r>
              <a:rPr lang="zh-CN" altLang="en-US" dirty="0" smtClean="0"/>
              <a:t>计划书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5235" y="1600200"/>
            <a:ext cx="8677507" cy="3505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第一次变更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计划书初稿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明确文档的目的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丰富术语和缩略语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对项目进行简介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明确了实施计划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第二次变更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修改初稿存在问题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项目计划书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具体分工部分的内容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343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278</TotalTime>
  <Words>848</Words>
  <Application>Microsoft Office PowerPoint</Application>
  <PresentationFormat>宽屏</PresentationFormat>
  <Paragraphs>209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华文新魏</vt:lpstr>
      <vt:lpstr>宋体</vt:lpstr>
      <vt:lpstr>幼圆</vt:lpstr>
      <vt:lpstr>Arial</vt:lpstr>
      <vt:lpstr>Calibri</vt:lpstr>
      <vt:lpstr>Century Gothic</vt:lpstr>
      <vt:lpstr>Times New Roman</vt:lpstr>
      <vt:lpstr>Wingdings 3</vt:lpstr>
      <vt:lpstr>丝状</vt:lpstr>
      <vt:lpstr> Spark Streaming的分析与应用</vt:lpstr>
      <vt:lpstr>目录</vt:lpstr>
      <vt:lpstr>进度控制</vt:lpstr>
      <vt:lpstr>进度控制——project</vt:lpstr>
      <vt:lpstr>进度控制——project</vt:lpstr>
      <vt:lpstr>进度控制——工作日志</vt:lpstr>
      <vt:lpstr>进度控制</vt:lpstr>
      <vt:lpstr>配置管理</vt:lpstr>
      <vt:lpstr>配置管理——《项目计划书》</vt:lpstr>
      <vt:lpstr>配置管理——《需求规格说明书》</vt:lpstr>
      <vt:lpstr>工作量分析</vt:lpstr>
      <vt:lpstr>工作量分析</vt:lpstr>
      <vt:lpstr>工作量分析</vt:lpstr>
      <vt:lpstr>工作量分析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Streaming的分析与应用 </dc:title>
  <dc:creator>Dell</dc:creator>
  <cp:lastModifiedBy>Alvin</cp:lastModifiedBy>
  <cp:revision>120</cp:revision>
  <dcterms:created xsi:type="dcterms:W3CDTF">2017-03-16T10:16:58Z</dcterms:created>
  <dcterms:modified xsi:type="dcterms:W3CDTF">2017-04-14T04:26:23Z</dcterms:modified>
</cp:coreProperties>
</file>