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4713" r:id="rId1"/>
  </p:sldMasterIdLst>
  <p:notesMasterIdLst>
    <p:notesMasterId r:id="rId13"/>
  </p:notesMasterIdLst>
  <p:sldIdLst>
    <p:sldId id="256" r:id="rId2"/>
    <p:sldId id="257" r:id="rId3"/>
    <p:sldId id="268" r:id="rId4"/>
    <p:sldId id="286" r:id="rId5"/>
    <p:sldId id="279" r:id="rId6"/>
    <p:sldId id="280" r:id="rId7"/>
    <p:sldId id="281" r:id="rId8"/>
    <p:sldId id="283" r:id="rId9"/>
    <p:sldId id="284" r:id="rId10"/>
    <p:sldId id="285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67B4E-0D0F-4F7A-B70F-C5813BA76C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9157C1-65CC-4D69-A436-877E4C80403F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测试需求说明书修改</a:t>
          </a:r>
          <a:endParaRPr lang="zh-CN" altLang="en-US" dirty="0"/>
        </a:p>
      </dgm:t>
    </dgm:pt>
    <dgm:pt modelId="{7718208D-C2C9-44E3-B6A9-138F6AB5D52A}" type="parTrans" cxnId="{C082A134-DCCF-4546-90F2-00512C26E312}">
      <dgm:prSet/>
      <dgm:spPr/>
      <dgm:t>
        <a:bodyPr/>
        <a:lstStyle/>
        <a:p>
          <a:endParaRPr lang="zh-CN" altLang="en-US"/>
        </a:p>
      </dgm:t>
    </dgm:pt>
    <dgm:pt modelId="{66F0221C-0B36-4617-9D84-E0EBEDF41FAD}" type="sibTrans" cxnId="{C082A134-DCCF-4546-90F2-00512C26E312}">
      <dgm:prSet/>
      <dgm:spPr/>
      <dgm:t>
        <a:bodyPr/>
        <a:lstStyle/>
        <a:p>
          <a:endParaRPr lang="zh-CN" altLang="en-US"/>
        </a:p>
      </dgm:t>
    </dgm:pt>
    <dgm:pt modelId="{E693EF73-931C-49D3-A614-860F5A02ACD1}">
      <dgm:prSet phldrT="[文本]"/>
      <dgm:spPr/>
      <dgm:t>
        <a:bodyPr/>
        <a:lstStyle/>
        <a:p>
          <a:r>
            <a:rPr lang="en-US" altLang="zh-CN" dirty="0" smtClean="0"/>
            <a:t>3.</a:t>
          </a:r>
          <a:r>
            <a:rPr lang="zh-CN" altLang="en-US" dirty="0" smtClean="0"/>
            <a:t>软件测试</a:t>
          </a:r>
          <a:endParaRPr lang="zh-CN" altLang="en-US" dirty="0"/>
        </a:p>
      </dgm:t>
    </dgm:pt>
    <dgm:pt modelId="{51744304-3E5C-420E-ABD1-5862066FD4BC}" type="parTrans" cxnId="{C5F47C6D-3979-42F4-A15E-D49F4575FA72}">
      <dgm:prSet/>
      <dgm:spPr/>
      <dgm:t>
        <a:bodyPr/>
        <a:lstStyle/>
        <a:p>
          <a:endParaRPr lang="zh-CN" altLang="en-US"/>
        </a:p>
      </dgm:t>
    </dgm:pt>
    <dgm:pt modelId="{BFB87BF3-A242-4F8B-B8E9-5756C8C7288D}" type="sibTrans" cxnId="{C5F47C6D-3979-42F4-A15E-D49F4575FA72}">
      <dgm:prSet/>
      <dgm:spPr/>
      <dgm:t>
        <a:bodyPr/>
        <a:lstStyle/>
        <a:p>
          <a:endParaRPr lang="zh-CN" altLang="en-US"/>
        </a:p>
      </dgm:t>
    </dgm:pt>
    <dgm:pt modelId="{0032B7ED-5ACC-458B-BEF5-74D28A7A3DE6}">
      <dgm:prSet phldrT="[文本]"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测试需求说明书的评审</a:t>
          </a:r>
          <a:endParaRPr lang="zh-CN" altLang="en-US" dirty="0"/>
        </a:p>
      </dgm:t>
    </dgm:pt>
    <dgm:pt modelId="{7BA09CB8-2D00-4722-AA45-51513104855F}" type="parTrans" cxnId="{CEBD6D2C-FDC0-4199-8F5D-508AE748D3A3}">
      <dgm:prSet/>
      <dgm:spPr/>
      <dgm:t>
        <a:bodyPr/>
        <a:lstStyle/>
        <a:p>
          <a:endParaRPr lang="zh-CN" altLang="en-US"/>
        </a:p>
      </dgm:t>
    </dgm:pt>
    <dgm:pt modelId="{14DF6BF7-05CC-47A2-AC11-3F014ADB4C98}" type="sibTrans" cxnId="{CEBD6D2C-FDC0-4199-8F5D-508AE748D3A3}">
      <dgm:prSet/>
      <dgm:spPr/>
      <dgm:t>
        <a:bodyPr/>
        <a:lstStyle/>
        <a:p>
          <a:endParaRPr lang="zh-CN" altLang="en-US"/>
        </a:p>
      </dgm:t>
    </dgm:pt>
    <dgm:pt modelId="{75793770-F05D-4D49-A45A-2DC757F4A001}" type="pres">
      <dgm:prSet presAssocID="{F9467B4E-0D0F-4F7A-B70F-C5813BA76CB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2572721-650C-4176-BAB0-164B16C00DF4}" type="pres">
      <dgm:prSet presAssocID="{BE9157C1-65CC-4D69-A436-877E4C80403F}" presName="parentLin" presStyleCnt="0"/>
      <dgm:spPr/>
    </dgm:pt>
    <dgm:pt modelId="{050206B0-28EC-4C71-9DDF-AD28CB5E29E0}" type="pres">
      <dgm:prSet presAssocID="{BE9157C1-65CC-4D69-A436-877E4C80403F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8893CF1-5A83-494C-A6B8-F018AC1AAEF7}" type="pres">
      <dgm:prSet presAssocID="{BE9157C1-65CC-4D69-A436-877E4C80403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64BBF8-0142-40C2-95B7-12DDF7AEDFAD}" type="pres">
      <dgm:prSet presAssocID="{BE9157C1-65CC-4D69-A436-877E4C80403F}" presName="negativeSpace" presStyleCnt="0"/>
      <dgm:spPr/>
    </dgm:pt>
    <dgm:pt modelId="{BF86A752-4FBF-4BA1-A891-70F746A422B8}" type="pres">
      <dgm:prSet presAssocID="{BE9157C1-65CC-4D69-A436-877E4C80403F}" presName="childText" presStyleLbl="conFgAcc1" presStyleIdx="0" presStyleCnt="3">
        <dgm:presLayoutVars>
          <dgm:bulletEnabled val="1"/>
        </dgm:presLayoutVars>
      </dgm:prSet>
      <dgm:spPr/>
    </dgm:pt>
    <dgm:pt modelId="{22C14121-B1F2-4094-A254-57BDA767B039}" type="pres">
      <dgm:prSet presAssocID="{66F0221C-0B36-4617-9D84-E0EBEDF41FAD}" presName="spaceBetweenRectangles" presStyleCnt="0"/>
      <dgm:spPr/>
    </dgm:pt>
    <dgm:pt modelId="{5BFA32C8-C436-49CD-BEA5-954C1444D5B0}" type="pres">
      <dgm:prSet presAssocID="{0032B7ED-5ACC-458B-BEF5-74D28A7A3DE6}" presName="parentLin" presStyleCnt="0"/>
      <dgm:spPr/>
    </dgm:pt>
    <dgm:pt modelId="{EFB26B66-8638-460B-A26D-D69BA874927B}" type="pres">
      <dgm:prSet presAssocID="{0032B7ED-5ACC-458B-BEF5-74D28A7A3DE6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0C298EA9-E32F-4B81-AC5C-239B618F76D1}" type="pres">
      <dgm:prSet presAssocID="{0032B7ED-5ACC-458B-BEF5-74D28A7A3DE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4411F8-EC2B-40DD-BFB2-9A36E1380D03}" type="pres">
      <dgm:prSet presAssocID="{0032B7ED-5ACC-458B-BEF5-74D28A7A3DE6}" presName="negativeSpace" presStyleCnt="0"/>
      <dgm:spPr/>
    </dgm:pt>
    <dgm:pt modelId="{45DC08EC-5F13-4F43-B11E-CABCF355A4D4}" type="pres">
      <dgm:prSet presAssocID="{0032B7ED-5ACC-458B-BEF5-74D28A7A3DE6}" presName="childText" presStyleLbl="conFgAcc1" presStyleIdx="1" presStyleCnt="3">
        <dgm:presLayoutVars>
          <dgm:bulletEnabled val="1"/>
        </dgm:presLayoutVars>
      </dgm:prSet>
      <dgm:spPr/>
    </dgm:pt>
    <dgm:pt modelId="{A51B2EC1-9445-47CA-9596-950C30368327}" type="pres">
      <dgm:prSet presAssocID="{14DF6BF7-05CC-47A2-AC11-3F014ADB4C98}" presName="spaceBetweenRectangles" presStyleCnt="0"/>
      <dgm:spPr/>
    </dgm:pt>
    <dgm:pt modelId="{E41FE591-C792-41D7-8642-B32BBD8CEEFD}" type="pres">
      <dgm:prSet presAssocID="{E693EF73-931C-49D3-A614-860F5A02ACD1}" presName="parentLin" presStyleCnt="0"/>
      <dgm:spPr/>
    </dgm:pt>
    <dgm:pt modelId="{692FBF31-2F71-4495-A7A0-5D3582AF20AA}" type="pres">
      <dgm:prSet presAssocID="{E693EF73-931C-49D3-A614-860F5A02ACD1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29A22E4E-A4D3-44EE-8F69-81AC7C798025}" type="pres">
      <dgm:prSet presAssocID="{E693EF73-931C-49D3-A614-860F5A02ACD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D21351-EE3E-4FCD-8794-BA047EC6FCCC}" type="pres">
      <dgm:prSet presAssocID="{E693EF73-931C-49D3-A614-860F5A02ACD1}" presName="negativeSpace" presStyleCnt="0"/>
      <dgm:spPr/>
    </dgm:pt>
    <dgm:pt modelId="{74CA9208-68DF-4049-8DC6-16D6D8EF172F}" type="pres">
      <dgm:prSet presAssocID="{E693EF73-931C-49D3-A614-860F5A02ACD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082A134-DCCF-4546-90F2-00512C26E312}" srcId="{F9467B4E-0D0F-4F7A-B70F-C5813BA76CBC}" destId="{BE9157C1-65CC-4D69-A436-877E4C80403F}" srcOrd="0" destOrd="0" parTransId="{7718208D-C2C9-44E3-B6A9-138F6AB5D52A}" sibTransId="{66F0221C-0B36-4617-9D84-E0EBEDF41FAD}"/>
    <dgm:cxn modelId="{CEBD6D2C-FDC0-4199-8F5D-508AE748D3A3}" srcId="{F9467B4E-0D0F-4F7A-B70F-C5813BA76CBC}" destId="{0032B7ED-5ACC-458B-BEF5-74D28A7A3DE6}" srcOrd="1" destOrd="0" parTransId="{7BA09CB8-2D00-4722-AA45-51513104855F}" sibTransId="{14DF6BF7-05CC-47A2-AC11-3F014ADB4C98}"/>
    <dgm:cxn modelId="{6D4C06FB-CABD-4F3F-9B18-EFEEC1898F46}" type="presOf" srcId="{E693EF73-931C-49D3-A614-860F5A02ACD1}" destId="{29A22E4E-A4D3-44EE-8F69-81AC7C798025}" srcOrd="1" destOrd="0" presId="urn:microsoft.com/office/officeart/2005/8/layout/list1"/>
    <dgm:cxn modelId="{7ECC2D7E-2BEC-4C51-AD25-81459E235559}" type="presOf" srcId="{BE9157C1-65CC-4D69-A436-877E4C80403F}" destId="{18893CF1-5A83-494C-A6B8-F018AC1AAEF7}" srcOrd="1" destOrd="0" presId="urn:microsoft.com/office/officeart/2005/8/layout/list1"/>
    <dgm:cxn modelId="{D73181FC-0297-43BE-AA28-DB02D5F03226}" type="presOf" srcId="{BE9157C1-65CC-4D69-A436-877E4C80403F}" destId="{050206B0-28EC-4C71-9DDF-AD28CB5E29E0}" srcOrd="0" destOrd="0" presId="urn:microsoft.com/office/officeart/2005/8/layout/list1"/>
    <dgm:cxn modelId="{138B0BCF-3928-4268-A69D-5D47F7515AB5}" type="presOf" srcId="{E693EF73-931C-49D3-A614-860F5A02ACD1}" destId="{692FBF31-2F71-4495-A7A0-5D3582AF20AA}" srcOrd="0" destOrd="0" presId="urn:microsoft.com/office/officeart/2005/8/layout/list1"/>
    <dgm:cxn modelId="{97B64D3F-8580-4A4F-B4BA-32CF2D6864F9}" type="presOf" srcId="{0032B7ED-5ACC-458B-BEF5-74D28A7A3DE6}" destId="{EFB26B66-8638-460B-A26D-D69BA874927B}" srcOrd="0" destOrd="0" presId="urn:microsoft.com/office/officeart/2005/8/layout/list1"/>
    <dgm:cxn modelId="{C5F47C6D-3979-42F4-A15E-D49F4575FA72}" srcId="{F9467B4E-0D0F-4F7A-B70F-C5813BA76CBC}" destId="{E693EF73-931C-49D3-A614-860F5A02ACD1}" srcOrd="2" destOrd="0" parTransId="{51744304-3E5C-420E-ABD1-5862066FD4BC}" sibTransId="{BFB87BF3-A242-4F8B-B8E9-5756C8C7288D}"/>
    <dgm:cxn modelId="{1231FD11-3EF4-4A18-A4FC-A181B559F310}" type="presOf" srcId="{0032B7ED-5ACC-458B-BEF5-74D28A7A3DE6}" destId="{0C298EA9-E32F-4B81-AC5C-239B618F76D1}" srcOrd="1" destOrd="0" presId="urn:microsoft.com/office/officeart/2005/8/layout/list1"/>
    <dgm:cxn modelId="{46586339-2E7B-41CB-BE87-E101D4D911D8}" type="presOf" srcId="{F9467B4E-0D0F-4F7A-B70F-C5813BA76CBC}" destId="{75793770-F05D-4D49-A45A-2DC757F4A001}" srcOrd="0" destOrd="0" presId="urn:microsoft.com/office/officeart/2005/8/layout/list1"/>
    <dgm:cxn modelId="{863EF150-9D3B-4CC5-ADAA-03CE229E8E7E}" type="presParOf" srcId="{75793770-F05D-4D49-A45A-2DC757F4A001}" destId="{02572721-650C-4176-BAB0-164B16C00DF4}" srcOrd="0" destOrd="0" presId="urn:microsoft.com/office/officeart/2005/8/layout/list1"/>
    <dgm:cxn modelId="{73BA682A-C399-47F7-9AE7-09FCC8A68AD8}" type="presParOf" srcId="{02572721-650C-4176-BAB0-164B16C00DF4}" destId="{050206B0-28EC-4C71-9DDF-AD28CB5E29E0}" srcOrd="0" destOrd="0" presId="urn:microsoft.com/office/officeart/2005/8/layout/list1"/>
    <dgm:cxn modelId="{EAF2DFDD-0CA9-480F-BCA5-6E38D5F9F412}" type="presParOf" srcId="{02572721-650C-4176-BAB0-164B16C00DF4}" destId="{18893CF1-5A83-494C-A6B8-F018AC1AAEF7}" srcOrd="1" destOrd="0" presId="urn:microsoft.com/office/officeart/2005/8/layout/list1"/>
    <dgm:cxn modelId="{6F8E18A6-F039-4942-8824-91560BC25A23}" type="presParOf" srcId="{75793770-F05D-4D49-A45A-2DC757F4A001}" destId="{2564BBF8-0142-40C2-95B7-12DDF7AEDFAD}" srcOrd="1" destOrd="0" presId="urn:microsoft.com/office/officeart/2005/8/layout/list1"/>
    <dgm:cxn modelId="{D95942BD-4FE3-4767-A5BB-B1C0756E14AA}" type="presParOf" srcId="{75793770-F05D-4D49-A45A-2DC757F4A001}" destId="{BF86A752-4FBF-4BA1-A891-70F746A422B8}" srcOrd="2" destOrd="0" presId="urn:microsoft.com/office/officeart/2005/8/layout/list1"/>
    <dgm:cxn modelId="{B2E41A98-B95E-4084-9A66-7CDB3C76270C}" type="presParOf" srcId="{75793770-F05D-4D49-A45A-2DC757F4A001}" destId="{22C14121-B1F2-4094-A254-57BDA767B039}" srcOrd="3" destOrd="0" presId="urn:microsoft.com/office/officeart/2005/8/layout/list1"/>
    <dgm:cxn modelId="{B2C99A75-E458-4FBF-9884-EE039E3D8C7B}" type="presParOf" srcId="{75793770-F05D-4D49-A45A-2DC757F4A001}" destId="{5BFA32C8-C436-49CD-BEA5-954C1444D5B0}" srcOrd="4" destOrd="0" presId="urn:microsoft.com/office/officeart/2005/8/layout/list1"/>
    <dgm:cxn modelId="{88CD6601-5DC5-4B2E-8CB6-8D6FDB141B22}" type="presParOf" srcId="{5BFA32C8-C436-49CD-BEA5-954C1444D5B0}" destId="{EFB26B66-8638-460B-A26D-D69BA874927B}" srcOrd="0" destOrd="0" presId="urn:microsoft.com/office/officeart/2005/8/layout/list1"/>
    <dgm:cxn modelId="{1335E6F2-DF04-43C8-A8CD-2BBECA72A19E}" type="presParOf" srcId="{5BFA32C8-C436-49CD-BEA5-954C1444D5B0}" destId="{0C298EA9-E32F-4B81-AC5C-239B618F76D1}" srcOrd="1" destOrd="0" presId="urn:microsoft.com/office/officeart/2005/8/layout/list1"/>
    <dgm:cxn modelId="{52CD3EA7-3A92-4C26-96B9-C9CA1FCEAEE7}" type="presParOf" srcId="{75793770-F05D-4D49-A45A-2DC757F4A001}" destId="{C04411F8-EC2B-40DD-BFB2-9A36E1380D03}" srcOrd="5" destOrd="0" presId="urn:microsoft.com/office/officeart/2005/8/layout/list1"/>
    <dgm:cxn modelId="{64BA5D15-3DEC-4501-8BF4-781A29735E46}" type="presParOf" srcId="{75793770-F05D-4D49-A45A-2DC757F4A001}" destId="{45DC08EC-5F13-4F43-B11E-CABCF355A4D4}" srcOrd="6" destOrd="0" presId="urn:microsoft.com/office/officeart/2005/8/layout/list1"/>
    <dgm:cxn modelId="{D049D4FD-6C28-4B66-B0D1-47D7BF5CF7CC}" type="presParOf" srcId="{75793770-F05D-4D49-A45A-2DC757F4A001}" destId="{A51B2EC1-9445-47CA-9596-950C30368327}" srcOrd="7" destOrd="0" presId="urn:microsoft.com/office/officeart/2005/8/layout/list1"/>
    <dgm:cxn modelId="{32EABB71-A15A-4919-816F-7A342C6A50AC}" type="presParOf" srcId="{75793770-F05D-4D49-A45A-2DC757F4A001}" destId="{E41FE591-C792-41D7-8642-B32BBD8CEEFD}" srcOrd="8" destOrd="0" presId="urn:microsoft.com/office/officeart/2005/8/layout/list1"/>
    <dgm:cxn modelId="{36777AB3-D3E9-469E-8C18-8363A0FEAD37}" type="presParOf" srcId="{E41FE591-C792-41D7-8642-B32BBD8CEEFD}" destId="{692FBF31-2F71-4495-A7A0-5D3582AF20AA}" srcOrd="0" destOrd="0" presId="urn:microsoft.com/office/officeart/2005/8/layout/list1"/>
    <dgm:cxn modelId="{04B33756-C9D0-4030-97AA-78672D3E99E6}" type="presParOf" srcId="{E41FE591-C792-41D7-8642-B32BBD8CEEFD}" destId="{29A22E4E-A4D3-44EE-8F69-81AC7C798025}" srcOrd="1" destOrd="0" presId="urn:microsoft.com/office/officeart/2005/8/layout/list1"/>
    <dgm:cxn modelId="{1D490CAD-DD6E-4461-BDE3-8351884A9AB4}" type="presParOf" srcId="{75793770-F05D-4D49-A45A-2DC757F4A001}" destId="{09D21351-EE3E-4FCD-8794-BA047EC6FCCC}" srcOrd="9" destOrd="0" presId="urn:microsoft.com/office/officeart/2005/8/layout/list1"/>
    <dgm:cxn modelId="{39E9225B-EFD6-4963-A5BC-85D7874197A7}" type="presParOf" srcId="{75793770-F05D-4D49-A45A-2DC757F4A001}" destId="{74CA9208-68DF-4049-8DC6-16D6D8EF172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56CEF-D141-48CF-8874-29BE193F3FB5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AAFD2-5405-464D-92C3-DC6B500A8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0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6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27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4072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35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7662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312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03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39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05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3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65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2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1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01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1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4" r:id="rId1"/>
    <p:sldLayoutId id="2147484715" r:id="rId2"/>
    <p:sldLayoutId id="2147484716" r:id="rId3"/>
    <p:sldLayoutId id="2147484717" r:id="rId4"/>
    <p:sldLayoutId id="2147484718" r:id="rId5"/>
    <p:sldLayoutId id="2147484719" r:id="rId6"/>
    <p:sldLayoutId id="2147484720" r:id="rId7"/>
    <p:sldLayoutId id="2147484721" r:id="rId8"/>
    <p:sldLayoutId id="2147484722" r:id="rId9"/>
    <p:sldLayoutId id="2147484723" r:id="rId10"/>
    <p:sldLayoutId id="2147484724" r:id="rId11"/>
    <p:sldLayoutId id="2147484725" r:id="rId12"/>
    <p:sldLayoutId id="2147484726" r:id="rId13"/>
    <p:sldLayoutId id="2147484727" r:id="rId14"/>
    <p:sldLayoutId id="2147484728" r:id="rId15"/>
    <p:sldLayoutId id="2147484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0317" y="-134427"/>
            <a:ext cx="7767146" cy="3686924"/>
          </a:xfrm>
        </p:spPr>
        <p:txBody>
          <a:bodyPr>
            <a:normAutofit/>
          </a:bodyPr>
          <a:lstStyle/>
          <a:p>
            <a:pPr algn="ctr"/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sz="6000" b="1" dirty="0">
                <a:latin typeface="+mn-ea"/>
                <a:ea typeface="+mn-ea"/>
              </a:rPr>
              <a:t>Spark Streaming</a:t>
            </a:r>
            <a:r>
              <a:rPr lang="zh-CN" altLang="zh-CN" sz="6000" b="1" dirty="0">
                <a:latin typeface="+mn-ea"/>
                <a:ea typeface="+mn-ea"/>
              </a:rPr>
              <a:t>的分析与</a:t>
            </a:r>
            <a:r>
              <a:rPr lang="zh-CN" altLang="zh-CN" sz="6000" b="1" dirty="0" smtClean="0">
                <a:latin typeface="+mn-ea"/>
                <a:ea typeface="+mn-ea"/>
              </a:rPr>
              <a:t>应用</a:t>
            </a:r>
            <a:endParaRPr lang="zh-CN" altLang="en-US" sz="6000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5544" y="4529959"/>
            <a:ext cx="6586451" cy="788520"/>
          </a:xfrm>
        </p:spPr>
        <p:txBody>
          <a:bodyPr/>
          <a:lstStyle/>
          <a:p>
            <a:pPr algn="r"/>
            <a:r>
              <a:rPr lang="zh-CN" altLang="en-US" dirty="0"/>
              <a:t>陈少</a:t>
            </a:r>
            <a:r>
              <a:rPr lang="zh-CN" altLang="en-US" dirty="0" smtClean="0"/>
              <a:t>杰  </a:t>
            </a:r>
            <a:r>
              <a:rPr lang="zh-CN" altLang="zh-CN" dirty="0" smtClean="0"/>
              <a:t>姜鑫</a:t>
            </a:r>
            <a:r>
              <a:rPr lang="en-US" altLang="zh-CN" dirty="0" smtClean="0"/>
              <a:t> </a:t>
            </a:r>
            <a:r>
              <a:rPr lang="zh-CN" altLang="zh-CN" dirty="0" smtClean="0"/>
              <a:t>蒲彦均</a:t>
            </a:r>
            <a:r>
              <a:rPr lang="en-US" altLang="zh-CN" dirty="0" smtClean="0"/>
              <a:t>  </a:t>
            </a:r>
            <a:r>
              <a:rPr lang="zh-CN" altLang="zh-CN" dirty="0" smtClean="0"/>
              <a:t>邹嘉欣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0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>
          <a:xfrm>
            <a:off x="1526125" y="1647701"/>
            <a:ext cx="8915400" cy="499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软件测试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686134"/>
          </a:xfrm>
        </p:spPr>
        <p:txBody>
          <a:bodyPr/>
          <a:lstStyle/>
          <a:p>
            <a:r>
              <a:rPr lang="zh-CN" altLang="en-US" dirty="0" smtClean="0"/>
              <a:t>软件测试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1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22054" y="2405103"/>
            <a:ext cx="370805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500" b="1" dirty="0" smtClean="0">
                <a:solidFill>
                  <a:srgbClr val="5FCBEF"/>
                </a:solidFill>
                <a:latin typeface="华文新魏" panose="02010800040101010101" pitchFamily="2" charset="-122"/>
                <a:cs typeface="+mj-cs"/>
              </a:rPr>
              <a:t>谢谢</a:t>
            </a:r>
            <a:r>
              <a:rPr lang="zh-CN" altLang="en-US" sz="8800" b="1" dirty="0" smtClean="0">
                <a:solidFill>
                  <a:srgbClr val="5FCBEF"/>
                </a:solidFill>
                <a:latin typeface="华文新魏" panose="02010800040101010101" pitchFamily="2" charset="-122"/>
                <a:cs typeface="+mj-cs"/>
              </a:rPr>
              <a:t>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009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989" y="623488"/>
            <a:ext cx="8422664" cy="1282262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337656151"/>
              </p:ext>
            </p:extLst>
          </p:nvPr>
        </p:nvGraphicFramePr>
        <p:xfrm>
          <a:off x="714703" y="1545021"/>
          <a:ext cx="8888248" cy="433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65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>
          <a:xfrm>
            <a:off x="1573212" y="1414234"/>
            <a:ext cx="8915400" cy="499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长时间容错</a:t>
            </a:r>
            <a:endParaRPr lang="en-US" altLang="zh-CN" sz="2000" dirty="0" smtClean="0"/>
          </a:p>
          <a:p>
            <a:pPr marL="457200" lvl="1" indent="0">
              <a:buFont typeface="Wingdings 3" charset="2"/>
              <a:buNone/>
            </a:pPr>
            <a:r>
              <a:rPr lang="en-US" altLang="zh-CN" dirty="0" smtClean="0"/>
              <a:t> 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修改测试需求说明书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长时间容错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59584"/>
              </p:ext>
            </p:extLst>
          </p:nvPr>
        </p:nvGraphicFramePr>
        <p:xfrm>
          <a:off x="182234" y="1763485"/>
          <a:ext cx="4003962" cy="50315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9443"/>
                <a:gridCol w="827860"/>
                <a:gridCol w="2216659"/>
              </a:tblGrid>
              <a:tr h="181708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Test Case Specification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17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Spark Streaming</a:t>
                      </a:r>
                      <a:r>
                        <a:rPr lang="zh-CN" sz="1050" kern="100">
                          <a:effectLst/>
                        </a:rPr>
                        <a:t>的长时间容错测试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34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Brief Description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系统正常运行了一段时间，并且已经完成过一次完整的运行过程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34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Precondition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三个模块均继续正常运行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17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测试员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34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Dependency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None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1708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 Setup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为各个模块准备错误数据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7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Description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为各个模块准备错误的数据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708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Setup)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Steps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17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将三个模块的前置模块的数据保存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7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将保存的数据修改为错误的数据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7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将错误的数据输入到后置模块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5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三个模块均接收到错误的数据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708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Sequence)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17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继续运行三个模块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7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检测三个模块的操作内容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7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检测三个模块的运行状态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34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三个模块均继续正常运行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34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Evaluation Criterion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实际结果与预期结果一致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495403"/>
              </p:ext>
            </p:extLst>
          </p:nvPr>
        </p:nvGraphicFramePr>
        <p:xfrm>
          <a:off x="2240848" y="1508760"/>
          <a:ext cx="3979843" cy="534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5162"/>
                <a:gridCol w="812069"/>
                <a:gridCol w="2352612"/>
              </a:tblGrid>
              <a:tr h="9836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Test Case Specification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Spark Streaming</a:t>
                      </a:r>
                      <a:r>
                        <a:rPr lang="zh-CN" sz="1000" kern="100">
                          <a:effectLst/>
                        </a:rPr>
                        <a:t>的长时间容错数据导入导出模块测试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Brief Description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系统正常运行了一段时间，并且已经完成过一次完整的运行过程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Precondition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数据导入导出模块</a:t>
                      </a:r>
                      <a:r>
                        <a:rPr lang="zh-CN" sz="1100" kern="100">
                          <a:effectLst/>
                        </a:rPr>
                        <a:t>继续正常运行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Tester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测试员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Dependency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None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1925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 Setup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为</a:t>
                      </a:r>
                      <a:r>
                        <a:rPr lang="zh-CN" sz="1000" kern="100">
                          <a:effectLst/>
                        </a:rPr>
                        <a:t>数据导入导出模块</a:t>
                      </a:r>
                      <a:r>
                        <a:rPr lang="zh-CN" sz="1100" kern="100">
                          <a:effectLst/>
                        </a:rPr>
                        <a:t>准备错误数据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Description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为</a:t>
                      </a:r>
                      <a:r>
                        <a:rPr lang="zh-CN" sz="1000" kern="100" dirty="0">
                          <a:effectLst/>
                        </a:rPr>
                        <a:t>数据导入导出模块</a:t>
                      </a:r>
                      <a:r>
                        <a:rPr lang="zh-CN" sz="1100" kern="100" dirty="0">
                          <a:effectLst/>
                        </a:rPr>
                        <a:t>准备错误的数据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161925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Setup)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将</a:t>
                      </a:r>
                      <a:r>
                        <a:rPr lang="zh-CN" sz="1000" kern="100">
                          <a:effectLst/>
                        </a:rPr>
                        <a:t>数据导入导出</a:t>
                      </a:r>
                      <a:r>
                        <a:rPr lang="zh-CN" sz="1100" kern="100">
                          <a:effectLst/>
                        </a:rPr>
                        <a:t>模块的前置模块的数据保存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将保存的数据修改为错误的数据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323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将错误的数据输入到</a:t>
                      </a:r>
                      <a:r>
                        <a:rPr lang="zh-CN" sz="1000" kern="100">
                          <a:effectLst/>
                        </a:rPr>
                        <a:t>数据导入导出</a:t>
                      </a:r>
                      <a:r>
                        <a:rPr lang="zh-CN" sz="1100" kern="100">
                          <a:effectLst/>
                        </a:rPr>
                        <a:t>模块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323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数据导入导出模块</a:t>
                      </a:r>
                      <a:r>
                        <a:rPr lang="zh-CN" sz="1100" kern="100">
                          <a:effectLst/>
                        </a:rPr>
                        <a:t>接收到错误的数据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161925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Sequence)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运行</a:t>
                      </a:r>
                      <a:r>
                        <a:rPr lang="zh-CN" sz="1000" kern="100">
                          <a:effectLst/>
                        </a:rPr>
                        <a:t>数据导入导出模块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检测</a:t>
                      </a:r>
                      <a:r>
                        <a:rPr lang="zh-CN" sz="1000" kern="100">
                          <a:effectLst/>
                        </a:rPr>
                        <a:t>数据导入导出模块</a:t>
                      </a:r>
                      <a:r>
                        <a:rPr lang="zh-CN" sz="1100" kern="100">
                          <a:effectLst/>
                        </a:rPr>
                        <a:t>的操作内容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检测</a:t>
                      </a:r>
                      <a:r>
                        <a:rPr lang="zh-CN" sz="1000" kern="100">
                          <a:effectLst/>
                        </a:rPr>
                        <a:t>数据导入导出模块</a:t>
                      </a:r>
                      <a:r>
                        <a:rPr lang="zh-CN" sz="1100" kern="100">
                          <a:effectLst/>
                        </a:rPr>
                        <a:t>的运行状态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数据导入导出模块</a:t>
                      </a:r>
                      <a:r>
                        <a:rPr lang="zh-CN" sz="1100" kern="100">
                          <a:effectLst/>
                        </a:rPr>
                        <a:t>继续正常运行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3238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Evaluation Criterion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实际结果与预期结果一致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145810"/>
              </p:ext>
            </p:extLst>
          </p:nvPr>
        </p:nvGraphicFramePr>
        <p:xfrm>
          <a:off x="5056908" y="1776350"/>
          <a:ext cx="4184074" cy="4518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5237"/>
                <a:gridCol w="775854"/>
                <a:gridCol w="2382983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Test Case Specification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Spark Streaming</a:t>
                      </a:r>
                      <a:r>
                        <a:rPr lang="zh-CN" sz="1050" kern="100">
                          <a:effectLst/>
                        </a:rPr>
                        <a:t>的长时间容错数数据抽象模块测试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Brief 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系统正常运行了一段时间，并且已经完成过一次完整的运行过程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Precondition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数据抽象模块</a:t>
                      </a:r>
                      <a:r>
                        <a:rPr lang="zh-CN" sz="1100" kern="100">
                          <a:effectLst/>
                        </a:rPr>
                        <a:t>继续正常运行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测试员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Dependency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None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 Setup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为</a:t>
                      </a:r>
                      <a:r>
                        <a:rPr lang="zh-CN" sz="1050" kern="100">
                          <a:effectLst/>
                        </a:rPr>
                        <a:t>数数据抽象模块</a:t>
                      </a:r>
                      <a:r>
                        <a:rPr lang="zh-CN" sz="1100" kern="100">
                          <a:effectLst/>
                        </a:rPr>
                        <a:t>准备错误数据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为</a:t>
                      </a:r>
                      <a:r>
                        <a:rPr lang="zh-CN" sz="1050" kern="100" dirty="0">
                          <a:effectLst/>
                        </a:rPr>
                        <a:t>数数据抽象模块</a:t>
                      </a:r>
                      <a:r>
                        <a:rPr lang="zh-CN" sz="1100" kern="100" dirty="0">
                          <a:effectLst/>
                        </a:rPr>
                        <a:t>准备错误的数据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(Test Setup)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将</a:t>
                      </a:r>
                      <a:r>
                        <a:rPr lang="zh-CN" sz="1050" kern="100">
                          <a:effectLst/>
                        </a:rPr>
                        <a:t>数据抽象</a:t>
                      </a:r>
                      <a:r>
                        <a:rPr lang="zh-CN" sz="1100" kern="100">
                          <a:effectLst/>
                        </a:rPr>
                        <a:t>模块的前置模块的数据保存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将保存的数据修改为错误的数据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将错误的数据输入到</a:t>
                      </a:r>
                      <a:r>
                        <a:rPr lang="zh-CN" sz="1050" kern="100">
                          <a:effectLst/>
                        </a:rPr>
                        <a:t>数据抽象</a:t>
                      </a:r>
                      <a:r>
                        <a:rPr lang="zh-CN" sz="1100" kern="100">
                          <a:effectLst/>
                        </a:rPr>
                        <a:t>模块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数据抽象模块</a:t>
                      </a:r>
                      <a:r>
                        <a:rPr lang="zh-CN" sz="1100" kern="100">
                          <a:effectLst/>
                        </a:rPr>
                        <a:t>接收到错误的数据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435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Sequence)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运行</a:t>
                      </a:r>
                      <a:r>
                        <a:rPr lang="zh-CN" sz="1050" kern="100">
                          <a:effectLst/>
                        </a:rPr>
                        <a:t>数据导入导出模块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检测</a:t>
                      </a:r>
                      <a:r>
                        <a:rPr lang="zh-CN" sz="1050" kern="100">
                          <a:effectLst/>
                        </a:rPr>
                        <a:t>数据抽象模块</a:t>
                      </a:r>
                      <a:r>
                        <a:rPr lang="zh-CN" sz="1100" kern="100">
                          <a:effectLst/>
                        </a:rPr>
                        <a:t>的操作内容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检测</a:t>
                      </a:r>
                      <a:r>
                        <a:rPr lang="zh-CN" sz="1050" kern="100">
                          <a:effectLst/>
                        </a:rPr>
                        <a:t>数据抽象模块</a:t>
                      </a:r>
                      <a:r>
                        <a:rPr lang="zh-CN" sz="1100" kern="100">
                          <a:effectLst/>
                        </a:rPr>
                        <a:t>的运行状态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9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数据抽象模块</a:t>
                      </a:r>
                      <a:r>
                        <a:rPr lang="zh-CN" sz="1100" kern="100">
                          <a:effectLst/>
                        </a:rPr>
                        <a:t>继续正常运行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96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Evaluation Criterion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实际结果与预期结果一致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247139"/>
              </p:ext>
            </p:extLst>
          </p:nvPr>
        </p:nvGraphicFramePr>
        <p:xfrm>
          <a:off x="7727951" y="1763485"/>
          <a:ext cx="4103831" cy="4526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3430"/>
                <a:gridCol w="628717"/>
                <a:gridCol w="2571684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Test Case Specification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Spark Streaming</a:t>
                      </a:r>
                      <a:r>
                        <a:rPr lang="zh-CN" sz="1050" kern="100" dirty="0">
                          <a:effectLst/>
                        </a:rPr>
                        <a:t>的作业调度模块测试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Brief 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系统正常运行了一段时间，并且已经完成过一次完整的运行过程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Precondition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作业调度模块</a:t>
                      </a:r>
                      <a:r>
                        <a:rPr lang="zh-CN" sz="1100" kern="100">
                          <a:effectLst/>
                        </a:rPr>
                        <a:t>继续正常运行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测试员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Dependency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None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 Setup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为</a:t>
                      </a:r>
                      <a:r>
                        <a:rPr lang="zh-CN" sz="1050" kern="100">
                          <a:effectLst/>
                        </a:rPr>
                        <a:t>作业调度模块</a:t>
                      </a:r>
                      <a:r>
                        <a:rPr lang="zh-CN" sz="1100" kern="100">
                          <a:effectLst/>
                        </a:rPr>
                        <a:t>准备错误数据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为</a:t>
                      </a:r>
                      <a:r>
                        <a:rPr lang="zh-CN" sz="1050" kern="100">
                          <a:effectLst/>
                        </a:rPr>
                        <a:t>作业调度模块</a:t>
                      </a:r>
                      <a:r>
                        <a:rPr lang="zh-CN" sz="1100" kern="100">
                          <a:effectLst/>
                        </a:rPr>
                        <a:t>准备错误的数据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Setup)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将</a:t>
                      </a:r>
                      <a:r>
                        <a:rPr lang="zh-CN" sz="1050" kern="100">
                          <a:effectLst/>
                        </a:rPr>
                        <a:t>作业调度</a:t>
                      </a:r>
                      <a:r>
                        <a:rPr lang="zh-CN" sz="1100" kern="100">
                          <a:effectLst/>
                        </a:rPr>
                        <a:t>模块的前置模块的数据保存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将保存的数据修改为错误的数据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将错误的数据输入到</a:t>
                      </a:r>
                      <a:r>
                        <a:rPr lang="zh-CN" sz="1050" kern="100">
                          <a:effectLst/>
                        </a:rPr>
                        <a:t>作业调度</a:t>
                      </a:r>
                      <a:r>
                        <a:rPr lang="zh-CN" sz="1100" kern="100">
                          <a:effectLst/>
                        </a:rPr>
                        <a:t>模块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作业调度模块</a:t>
                      </a:r>
                      <a:r>
                        <a:rPr lang="zh-CN" sz="1100" kern="100">
                          <a:effectLst/>
                        </a:rPr>
                        <a:t>接收到错误的数据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435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Sequence)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运行</a:t>
                      </a:r>
                      <a:r>
                        <a:rPr lang="zh-CN" sz="1050" kern="100">
                          <a:effectLst/>
                        </a:rPr>
                        <a:t>作业调度模块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检测</a:t>
                      </a:r>
                      <a:r>
                        <a:rPr lang="zh-CN" sz="1050" kern="100">
                          <a:effectLst/>
                        </a:rPr>
                        <a:t>作业调度模块</a:t>
                      </a:r>
                      <a:r>
                        <a:rPr lang="zh-CN" sz="1100" kern="100">
                          <a:effectLst/>
                        </a:rPr>
                        <a:t>的操作内容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检测</a:t>
                      </a:r>
                      <a:r>
                        <a:rPr lang="zh-CN" sz="1050" kern="100">
                          <a:effectLst/>
                        </a:rPr>
                        <a:t>作业调度模块</a:t>
                      </a:r>
                      <a:r>
                        <a:rPr lang="zh-CN" sz="1100" kern="100">
                          <a:effectLst/>
                        </a:rPr>
                        <a:t>的运行状态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9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作业调度模块</a:t>
                      </a:r>
                      <a:r>
                        <a:rPr lang="zh-CN" sz="1100" kern="100">
                          <a:effectLst/>
                        </a:rPr>
                        <a:t>继续正常运行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96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Evaluation Criterion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实际结果与预期结果一致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>
          <a:xfrm>
            <a:off x="1573212" y="1414234"/>
            <a:ext cx="8915400" cy="499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批处理时间</a:t>
            </a:r>
            <a:endParaRPr lang="en-US" altLang="zh-CN" sz="2000" dirty="0" smtClean="0"/>
          </a:p>
          <a:p>
            <a:r>
              <a:rPr lang="zh-CN" altLang="en-US" sz="2000" dirty="0" smtClean="0"/>
              <a:t>并行化程度</a:t>
            </a:r>
            <a:endParaRPr lang="en-US" altLang="zh-CN" sz="2000" dirty="0" smtClean="0"/>
          </a:p>
          <a:p>
            <a:r>
              <a:rPr lang="zh-CN" altLang="en-US" sz="2000" dirty="0" smtClean="0"/>
              <a:t>删除过期数据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marL="457200" lvl="1" indent="0">
              <a:buFont typeface="Wingdings 3" charset="2"/>
              <a:buNone/>
            </a:pPr>
            <a:r>
              <a:rPr lang="en-US" altLang="zh-CN" dirty="0" smtClean="0"/>
              <a:t>       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62774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修改测试需求说明书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性能调优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128250"/>
              </p:ext>
            </p:extLst>
          </p:nvPr>
        </p:nvGraphicFramePr>
        <p:xfrm>
          <a:off x="3783926" y="1763485"/>
          <a:ext cx="4902874" cy="42561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6310"/>
                <a:gridCol w="1039527"/>
                <a:gridCol w="2867037"/>
              </a:tblGrid>
              <a:tr h="143933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Test Case Specification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批处理时间测试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7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Brief Description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测试批处理时间是否合理；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Precondition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Kafka</a:t>
                      </a:r>
                      <a:r>
                        <a:rPr lang="zh-CN" sz="1050" kern="100">
                          <a:effectLst/>
                        </a:rPr>
                        <a:t>和</a:t>
                      </a:r>
                      <a:r>
                        <a:rPr lang="en-US" sz="1050" kern="100">
                          <a:effectLst/>
                        </a:rPr>
                        <a:t>spark</a:t>
                      </a:r>
                      <a:r>
                        <a:rPr lang="zh-CN" sz="1050" kern="100">
                          <a:effectLst/>
                        </a:rPr>
                        <a:t>运行正常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Tester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Dependency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None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Test Setup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准备待发送的文本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143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准备待发送微博文本文件；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143933"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(Test Setup)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准备待发送微博文本文件；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143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确保</a:t>
                      </a:r>
                      <a:r>
                        <a:rPr lang="en-US" sz="1050" kern="100" dirty="0" err="1">
                          <a:effectLst/>
                        </a:rPr>
                        <a:t>kafka</a:t>
                      </a:r>
                      <a:r>
                        <a:rPr lang="zh-CN" sz="1050" kern="100" dirty="0">
                          <a:effectLst/>
                        </a:rPr>
                        <a:t>和</a:t>
                      </a:r>
                      <a:r>
                        <a:rPr lang="en-US" sz="1050" kern="100" dirty="0">
                          <a:effectLst/>
                        </a:rPr>
                        <a:t>spark</a:t>
                      </a:r>
                      <a:r>
                        <a:rPr lang="zh-CN" sz="1050" kern="100" dirty="0">
                          <a:effectLst/>
                        </a:rPr>
                        <a:t>处于运行状态；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Kafka</a:t>
                      </a:r>
                      <a:r>
                        <a:rPr lang="zh-CN" sz="1050" kern="100">
                          <a:effectLst/>
                        </a:rPr>
                        <a:t>和</a:t>
                      </a:r>
                      <a:r>
                        <a:rPr lang="en-US" sz="1050" kern="100">
                          <a:effectLst/>
                        </a:rPr>
                        <a:t>Spark</a:t>
                      </a:r>
                      <a:r>
                        <a:rPr lang="zh-CN" sz="1050" kern="100">
                          <a:effectLst/>
                        </a:rPr>
                        <a:t>功能正常，数据准备完毕；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143933">
                <a:tc rowSpan="8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(Test Sequence)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启动</a:t>
                      </a:r>
                      <a:r>
                        <a:rPr lang="en-US" sz="1050" kern="100">
                          <a:effectLst/>
                        </a:rPr>
                        <a:t>kafka</a:t>
                      </a:r>
                      <a:r>
                        <a:rPr lang="zh-CN" sz="1050" kern="100">
                          <a:effectLst/>
                        </a:rPr>
                        <a:t>数据发送程序；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143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启动</a:t>
                      </a:r>
                      <a:r>
                        <a:rPr lang="en-US" sz="1050" kern="100">
                          <a:effectLst/>
                        </a:rPr>
                        <a:t>spark</a:t>
                      </a:r>
                      <a:r>
                        <a:rPr lang="zh-CN" sz="1050" kern="100">
                          <a:effectLst/>
                        </a:rPr>
                        <a:t>测试程序；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每批次数据处理完毕，记录该批次数据处理时间、等待处理时间；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zh-CN" sz="1050" kern="100">
                          <a:effectLst/>
                        </a:rPr>
                        <a:t>计算批次平均处理时间、平均等待处理时间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143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zh-CN" sz="1050" kern="100">
                          <a:effectLst/>
                        </a:rPr>
                        <a:t>更改批处理时间，重复</a:t>
                      </a:r>
                      <a:r>
                        <a:rPr lang="en-US" sz="1050" kern="100">
                          <a:effectLst/>
                        </a:rPr>
                        <a:t>1-4</a:t>
                      </a:r>
                      <a:r>
                        <a:rPr lang="zh-CN" sz="1050" kern="100">
                          <a:effectLst/>
                        </a:rPr>
                        <a:t>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zh-CN" sz="1050" kern="100">
                          <a:effectLst/>
                        </a:rPr>
                        <a:t>判断各数据处理时间和等待处理时间的比值是否合适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143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zh-CN" sz="1050" kern="100">
                          <a:effectLst/>
                        </a:rPr>
                        <a:t>判断当前批处理时间是否合适；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Evaluation Criterion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得到最佳批处理时间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12946"/>
              </p:ext>
            </p:extLst>
          </p:nvPr>
        </p:nvGraphicFramePr>
        <p:xfrm>
          <a:off x="3783131" y="1955800"/>
          <a:ext cx="4925971" cy="42561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5362"/>
                <a:gridCol w="973495"/>
                <a:gridCol w="2837114"/>
              </a:tblGrid>
              <a:tr h="143933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Test Case Specification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并行化程度测试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7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Brief 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</a:t>
                      </a:r>
                      <a:r>
                        <a:rPr lang="en-US" sz="1050" kern="100">
                          <a:effectLst/>
                        </a:rPr>
                        <a:t>kafka</a:t>
                      </a:r>
                      <a:r>
                        <a:rPr lang="zh-CN" sz="1050" kern="100">
                          <a:effectLst/>
                        </a:rPr>
                        <a:t>获取数据的并行能力；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Precondition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Kafka</a:t>
                      </a:r>
                      <a:r>
                        <a:rPr lang="zh-CN" sz="1050" kern="100">
                          <a:effectLst/>
                        </a:rPr>
                        <a:t>和</a:t>
                      </a:r>
                      <a:r>
                        <a:rPr lang="en-US" sz="1050" kern="100">
                          <a:effectLst/>
                        </a:rPr>
                        <a:t>spark</a:t>
                      </a:r>
                      <a:r>
                        <a:rPr lang="zh-CN" sz="1050" kern="100">
                          <a:effectLst/>
                        </a:rPr>
                        <a:t>运行正常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Tester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Dependency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None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786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Test Setup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准备待发送的文本，设置多个</a:t>
                      </a:r>
                      <a:r>
                        <a:rPr lang="en-US" sz="1050" kern="100">
                          <a:effectLst/>
                        </a:rPr>
                        <a:t>kafka</a:t>
                      </a:r>
                      <a:r>
                        <a:rPr lang="zh-CN" sz="1050" kern="100">
                          <a:effectLst/>
                        </a:rPr>
                        <a:t>实例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准备待发送微博文本文件，设置多个</a:t>
                      </a:r>
                      <a:r>
                        <a:rPr lang="en-US" sz="1050" kern="100">
                          <a:effectLst/>
                        </a:rPr>
                        <a:t>kafka</a:t>
                      </a:r>
                      <a:r>
                        <a:rPr lang="zh-CN" sz="1050" kern="100">
                          <a:effectLst/>
                        </a:rPr>
                        <a:t>实例；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143933"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(Test Setup)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Steps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准备待发送微博文本文件；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143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确保</a:t>
                      </a:r>
                      <a:r>
                        <a:rPr lang="en-US" sz="1050" kern="100">
                          <a:effectLst/>
                        </a:rPr>
                        <a:t>kafka</a:t>
                      </a:r>
                      <a:r>
                        <a:rPr lang="zh-CN" sz="1050" kern="100">
                          <a:effectLst/>
                        </a:rPr>
                        <a:t>和</a:t>
                      </a:r>
                      <a:r>
                        <a:rPr lang="en-US" sz="1050" kern="100">
                          <a:effectLst/>
                        </a:rPr>
                        <a:t>spark</a:t>
                      </a:r>
                      <a:r>
                        <a:rPr lang="zh-CN" sz="1050" kern="100">
                          <a:effectLst/>
                        </a:rPr>
                        <a:t>处于运行状态；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Kafka</a:t>
                      </a:r>
                      <a:r>
                        <a:rPr lang="zh-CN" sz="1050" kern="100">
                          <a:effectLst/>
                        </a:rPr>
                        <a:t>和</a:t>
                      </a:r>
                      <a:r>
                        <a:rPr lang="en-US" sz="1050" kern="100">
                          <a:effectLst/>
                        </a:rPr>
                        <a:t>Spark</a:t>
                      </a:r>
                      <a:r>
                        <a:rPr lang="zh-CN" sz="1050" kern="100">
                          <a:effectLst/>
                        </a:rPr>
                        <a:t>功能正常，数据准备完毕；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143933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Basic Flow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(Test Sequence)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启动</a:t>
                      </a:r>
                      <a:r>
                        <a:rPr lang="en-US" sz="1050" kern="100">
                          <a:effectLst/>
                        </a:rPr>
                        <a:t>kafka</a:t>
                      </a:r>
                      <a:r>
                        <a:rPr lang="zh-CN" sz="1050" kern="100">
                          <a:effectLst/>
                        </a:rPr>
                        <a:t>数据发送程序；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143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启动</a:t>
                      </a:r>
                      <a:r>
                        <a:rPr lang="en-US" sz="1050" kern="100">
                          <a:effectLst/>
                        </a:rPr>
                        <a:t>spark</a:t>
                      </a:r>
                      <a:r>
                        <a:rPr lang="zh-CN" sz="1050" kern="100">
                          <a:effectLst/>
                        </a:rPr>
                        <a:t>测试程序；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143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记录运行是否正常以及处理时间；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143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增加并行</a:t>
                      </a:r>
                      <a:r>
                        <a:rPr lang="en-US" sz="1050" kern="100">
                          <a:effectLst/>
                        </a:rPr>
                        <a:t>kafka</a:t>
                      </a:r>
                      <a:r>
                        <a:rPr lang="zh-CN" sz="1050" kern="100">
                          <a:effectLst/>
                        </a:rPr>
                        <a:t>实例的数量，重复</a:t>
                      </a:r>
                      <a:r>
                        <a:rPr lang="en-US" sz="1050" kern="100">
                          <a:effectLst/>
                        </a:rPr>
                        <a:t>1-3</a:t>
                      </a:r>
                      <a:r>
                        <a:rPr lang="zh-CN" sz="1050" kern="100">
                          <a:effectLst/>
                        </a:rPr>
                        <a:t>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zh-CN" sz="1050" kern="100">
                          <a:effectLst/>
                        </a:rPr>
                        <a:t>判断</a:t>
                      </a:r>
                      <a:r>
                        <a:rPr lang="en-US" sz="1050" kern="100">
                          <a:effectLst/>
                        </a:rPr>
                        <a:t>kafka</a:t>
                      </a:r>
                      <a:r>
                        <a:rPr lang="zh-CN" sz="1050" kern="100">
                          <a:effectLst/>
                        </a:rPr>
                        <a:t>数据获取部分能否很好实现并行化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zh-CN" sz="1050" kern="100">
                          <a:effectLst/>
                        </a:rPr>
                        <a:t>判断</a:t>
                      </a:r>
                      <a:r>
                        <a:rPr lang="en-US" sz="1050" kern="100">
                          <a:effectLst/>
                        </a:rPr>
                        <a:t>kafka</a:t>
                      </a:r>
                      <a:r>
                        <a:rPr lang="zh-CN" sz="1050" kern="100">
                          <a:effectLst/>
                        </a:rPr>
                        <a:t>是否有很好的并行化处理能力；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Evaluation Criterion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并行化前后，是否均运行正确，以及增加并行前后的运行速度差异。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921661"/>
              </p:ext>
            </p:extLst>
          </p:nvPr>
        </p:nvGraphicFramePr>
        <p:xfrm>
          <a:off x="3790564" y="1681179"/>
          <a:ext cx="5342550" cy="41114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9871"/>
                <a:gridCol w="1051959"/>
                <a:gridCol w="3290720"/>
              </a:tblGrid>
              <a:tr h="143933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Test Case Specification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过期数据清理测试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7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Brief 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测试过期数据能否及时清除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Precondition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Kafka</a:t>
                      </a:r>
                      <a:r>
                        <a:rPr lang="zh-CN" sz="1050" kern="100">
                          <a:effectLst/>
                        </a:rPr>
                        <a:t>和</a:t>
                      </a:r>
                      <a:r>
                        <a:rPr lang="en-US" sz="1050" kern="100">
                          <a:effectLst/>
                        </a:rPr>
                        <a:t>spark</a:t>
                      </a:r>
                      <a:r>
                        <a:rPr lang="zh-CN" sz="1050" kern="100">
                          <a:effectLst/>
                        </a:rPr>
                        <a:t>运行正常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Tester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Dependency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None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Test Setup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数据不停入库，设置删除时间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Description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Kafka</a:t>
                      </a:r>
                      <a:r>
                        <a:rPr lang="zh-CN" sz="1050" kern="100" dirty="0">
                          <a:effectLst/>
                        </a:rPr>
                        <a:t>不停地获取微博数据，并设置要删除数据的时间；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143933"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(Test Setup)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启动</a:t>
                      </a:r>
                      <a:r>
                        <a:rPr lang="en-US" sz="1050" kern="100" dirty="0" err="1">
                          <a:effectLst/>
                        </a:rPr>
                        <a:t>kafka</a:t>
                      </a:r>
                      <a:r>
                        <a:rPr lang="zh-CN" sz="1050" kern="100" dirty="0">
                          <a:effectLst/>
                        </a:rPr>
                        <a:t>，不停获取数据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设置定期删除时间（为了测试方便，可设置为</a:t>
                      </a:r>
                      <a:r>
                        <a:rPr lang="en-US" sz="1050" kern="100" dirty="0">
                          <a:effectLst/>
                        </a:rPr>
                        <a:t>1h</a:t>
                      </a:r>
                      <a:r>
                        <a:rPr lang="zh-CN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Postcondition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Kafka</a:t>
                      </a:r>
                      <a:r>
                        <a:rPr lang="zh-CN" sz="1050" kern="100">
                          <a:effectLst/>
                        </a:rPr>
                        <a:t>正常运行，设置了不同的数据清除时间；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143933">
                <a:tc rowSpan="6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(Test Sequence)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启动</a:t>
                      </a:r>
                      <a:r>
                        <a:rPr lang="en-US" sz="1050" kern="100" dirty="0" err="1">
                          <a:effectLst/>
                        </a:rPr>
                        <a:t>kafka</a:t>
                      </a:r>
                      <a:r>
                        <a:rPr lang="zh-CN" sz="1050" kern="100" dirty="0">
                          <a:effectLst/>
                        </a:rPr>
                        <a:t>，不停获取数据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设置定期删除时间（为了测试方便，可设置为</a:t>
                      </a:r>
                      <a:r>
                        <a:rPr lang="en-US" sz="1050" kern="100">
                          <a:effectLst/>
                        </a:rPr>
                        <a:t>1h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每隔一段时间记录过期数据的删除情况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zh-CN" sz="1050" kern="100" dirty="0">
                          <a:effectLst/>
                        </a:rPr>
                        <a:t>循环</a:t>
                      </a:r>
                      <a:r>
                        <a:rPr lang="en-US" sz="1050" kern="100" dirty="0">
                          <a:effectLst/>
                        </a:rPr>
                        <a:t>1-3</a:t>
                      </a:r>
                      <a:r>
                        <a:rPr lang="zh-CN" sz="1050" kern="100" dirty="0">
                          <a:effectLst/>
                        </a:rPr>
                        <a:t>，直至多个删除时间全部测试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1439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676275" algn="l"/>
                        </a:tabLst>
                      </a:pPr>
                      <a:r>
                        <a:rPr lang="zh-CN" sz="1050" kern="100">
                          <a:effectLst/>
                        </a:rPr>
                        <a:t>确保过期数据能及时清理；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</a:tr>
              <a:tr h="287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Evaluation Criterion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每个测试时间，是否都能保证过期数据及时清理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882" marR="5888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05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>
          <a:xfrm>
            <a:off x="1526125" y="1647701"/>
            <a:ext cx="8915400" cy="499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数据源产生模块</a:t>
            </a:r>
            <a:endParaRPr lang="en-US" altLang="zh-CN" dirty="0" smtClean="0"/>
          </a:p>
          <a:p>
            <a:pPr lvl="1"/>
            <a:r>
              <a:rPr lang="zh-CN" altLang="zh-CN" dirty="0"/>
              <a:t>测试人员对系统的数据产生模块进行基本功能测试，测试目标是确认数据产生模块可以</a:t>
            </a:r>
          </a:p>
          <a:p>
            <a:pPr lvl="1"/>
            <a:r>
              <a:rPr lang="en-US" altLang="zh-CN" dirty="0" smtClean="0"/>
              <a:t>1.</a:t>
            </a:r>
            <a:r>
              <a:rPr lang="zh-CN" altLang="zh-CN" dirty="0" smtClean="0"/>
              <a:t>顺利</a:t>
            </a:r>
            <a:r>
              <a:rPr lang="zh-CN" altLang="zh-CN" dirty="0"/>
              <a:t>读取文本文件</a:t>
            </a:r>
            <a:endParaRPr lang="zh-CN" altLang="zh-CN" sz="2200" dirty="0"/>
          </a:p>
          <a:p>
            <a:pPr lvl="1"/>
            <a:r>
              <a:rPr lang="en-US" altLang="zh-CN" dirty="0" smtClean="0"/>
              <a:t>2.</a:t>
            </a:r>
            <a:r>
              <a:rPr lang="zh-CN" altLang="zh-CN" dirty="0" smtClean="0"/>
              <a:t>成功</a:t>
            </a:r>
            <a:r>
              <a:rPr lang="zh-CN" altLang="zh-CN" dirty="0"/>
              <a:t>发送至</a:t>
            </a:r>
            <a:r>
              <a:rPr lang="en-US" altLang="zh-CN" dirty="0"/>
              <a:t>Kafka</a:t>
            </a:r>
            <a:r>
              <a:rPr lang="zh-CN" altLang="zh-CN" dirty="0"/>
              <a:t>的</a:t>
            </a:r>
            <a:r>
              <a:rPr lang="en-US" altLang="zh-CN" dirty="0" err="1"/>
              <a:t>weibo</a:t>
            </a:r>
            <a:r>
              <a:rPr lang="en-US" altLang="zh-CN" dirty="0"/>
              <a:t> topic</a:t>
            </a:r>
            <a:r>
              <a:rPr lang="zh-CN" altLang="zh-CN" dirty="0" smtClean="0"/>
              <a:t>。</a:t>
            </a:r>
            <a:r>
              <a:rPr lang="en-US" altLang="zh-CN" dirty="0" smtClean="0"/>
              <a:t>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686134"/>
          </a:xfrm>
        </p:spPr>
        <p:txBody>
          <a:bodyPr/>
          <a:lstStyle/>
          <a:p>
            <a:r>
              <a:rPr lang="zh-CN" altLang="en-US" dirty="0" smtClean="0"/>
              <a:t>修改测试需求说明书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应用功能测试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4810"/>
              </p:ext>
            </p:extLst>
          </p:nvPr>
        </p:nvGraphicFramePr>
        <p:xfrm>
          <a:off x="5981968" y="2629725"/>
          <a:ext cx="4827607" cy="3855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6001"/>
                <a:gridCol w="1084552"/>
                <a:gridCol w="2757054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Test Case Specification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数据源产生模块功能测试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Brief 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读取本地微博文本文件，将每一行数据发送至</a:t>
                      </a:r>
                      <a:r>
                        <a:rPr lang="en-US" sz="1100" kern="100">
                          <a:effectLst/>
                        </a:rPr>
                        <a:t>Kafka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Precondition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Kafka</a:t>
                      </a:r>
                      <a:r>
                        <a:rPr lang="zh-CN" sz="1100" kern="100">
                          <a:effectLst/>
                        </a:rPr>
                        <a:t>正常运行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测试员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Dependency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None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 Setup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Name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检查</a:t>
                      </a:r>
                      <a:r>
                        <a:rPr lang="en-US" sz="1100" kern="100" dirty="0">
                          <a:effectLst/>
                        </a:rPr>
                        <a:t>Kafka</a:t>
                      </a:r>
                      <a:r>
                        <a:rPr lang="zh-CN" sz="1100" kern="100" dirty="0">
                          <a:effectLst/>
                        </a:rPr>
                        <a:t>是否处于运行状态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检查</a:t>
                      </a:r>
                      <a:r>
                        <a:rPr lang="en-US" sz="1100" kern="100" dirty="0">
                          <a:effectLst/>
                        </a:rPr>
                        <a:t>Kafka</a:t>
                      </a:r>
                      <a:r>
                        <a:rPr lang="zh-CN" sz="1100" kern="100" dirty="0">
                          <a:effectLst/>
                        </a:rPr>
                        <a:t>是否处于运行状态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Setup)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准备待发送微博文本文件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Kafka</a:t>
                      </a:r>
                      <a:r>
                        <a:rPr lang="zh-CN" sz="1100" kern="100" dirty="0">
                          <a:effectLst/>
                        </a:rPr>
                        <a:t>运行正常，数据准备完毕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435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Sequence)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启动</a:t>
                      </a:r>
                      <a:r>
                        <a:rPr lang="en-US" sz="1100" kern="100" dirty="0">
                          <a:effectLst/>
                        </a:rPr>
                        <a:t>Kafka</a:t>
                      </a:r>
                      <a:r>
                        <a:rPr lang="zh-CN" sz="1100" kern="100" dirty="0">
                          <a:effectLst/>
                        </a:rPr>
                        <a:t>数据发送程序，设置发送数据批数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启动</a:t>
                      </a:r>
                      <a:r>
                        <a:rPr lang="en-US" sz="1100" kern="100" dirty="0">
                          <a:effectLst/>
                        </a:rPr>
                        <a:t>Kafka</a:t>
                      </a:r>
                      <a:r>
                        <a:rPr lang="zh-CN" sz="1100" kern="100" dirty="0">
                          <a:effectLst/>
                        </a:rPr>
                        <a:t>数据消费程序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等待数据处理完毕，下载查看数据接收程序接收到的数据条数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9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Kafka</a:t>
                      </a:r>
                      <a:r>
                        <a:rPr lang="zh-CN" sz="1100" kern="100">
                          <a:effectLst/>
                        </a:rPr>
                        <a:t>数据产生模块功能运行正常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96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Evaluation Criterion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实际结果与预期结果一致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9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>
          <a:xfrm>
            <a:off x="1526125" y="1647701"/>
            <a:ext cx="8915400" cy="499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Spark</a:t>
            </a:r>
            <a:r>
              <a:rPr lang="zh-CN" altLang="en-US" dirty="0"/>
              <a:t>分类模块</a:t>
            </a:r>
            <a:r>
              <a:rPr lang="zh-CN" altLang="en-US" dirty="0" smtClean="0"/>
              <a:t>功能测试</a:t>
            </a:r>
            <a:endParaRPr lang="en-US" altLang="zh-CN" dirty="0" smtClean="0"/>
          </a:p>
          <a:p>
            <a:pPr lvl="1"/>
            <a:r>
              <a:rPr lang="zh-CN" altLang="zh-CN" dirty="0"/>
              <a:t>测试人员对系统的文本分类模块进行基本功能测试，测试目标是确认文本分类模块可以</a:t>
            </a:r>
          </a:p>
          <a:p>
            <a:pPr lvl="1"/>
            <a:r>
              <a:rPr lang="en-US" altLang="zh-CN" dirty="0" smtClean="0"/>
              <a:t>1.</a:t>
            </a:r>
            <a:r>
              <a:rPr lang="zh-CN" altLang="zh-CN" dirty="0" smtClean="0"/>
              <a:t>顺利</a:t>
            </a:r>
            <a:r>
              <a:rPr lang="zh-CN" altLang="zh-CN" dirty="0"/>
              <a:t>读取</a:t>
            </a:r>
            <a:r>
              <a:rPr lang="en-US" altLang="zh-CN" dirty="0"/>
              <a:t>Kafka</a:t>
            </a:r>
            <a:r>
              <a:rPr lang="zh-CN" altLang="zh-CN" dirty="0"/>
              <a:t>数据流。</a:t>
            </a:r>
            <a:endParaRPr lang="zh-CN" altLang="zh-CN" sz="2200" dirty="0"/>
          </a:p>
          <a:p>
            <a:pPr lvl="1"/>
            <a:r>
              <a:rPr lang="en-US" altLang="zh-CN" dirty="0" smtClean="0"/>
              <a:t>2.</a:t>
            </a:r>
            <a:r>
              <a:rPr lang="zh-CN" altLang="zh-CN" dirty="0" smtClean="0"/>
              <a:t>成功</a:t>
            </a:r>
            <a:r>
              <a:rPr lang="zh-CN" altLang="zh-CN" dirty="0"/>
              <a:t>构建</a:t>
            </a:r>
            <a:r>
              <a:rPr lang="en-US" altLang="zh-CN" dirty="0" err="1"/>
              <a:t>DStream</a:t>
            </a:r>
            <a:r>
              <a:rPr lang="zh-CN" altLang="zh-CN" dirty="0"/>
              <a:t>数据流。</a:t>
            </a:r>
            <a:endParaRPr lang="zh-CN" altLang="zh-CN" sz="2200" dirty="0"/>
          </a:p>
          <a:p>
            <a:pPr lvl="1"/>
            <a:r>
              <a:rPr lang="en-US" altLang="zh-CN" dirty="0" smtClean="0"/>
              <a:t>3.</a:t>
            </a:r>
            <a:r>
              <a:rPr lang="zh-CN" altLang="zh-CN" dirty="0" smtClean="0"/>
              <a:t>完成</a:t>
            </a:r>
            <a:r>
              <a:rPr lang="zh-CN" altLang="zh-CN" dirty="0"/>
              <a:t>打标签流程</a:t>
            </a:r>
            <a:endParaRPr lang="zh-CN" altLang="zh-CN" sz="2200" dirty="0"/>
          </a:p>
          <a:p>
            <a:pPr lvl="1"/>
            <a:r>
              <a:rPr lang="en-US" altLang="zh-CN" dirty="0" smtClean="0"/>
              <a:t>4.</a:t>
            </a:r>
            <a:r>
              <a:rPr lang="zh-CN" altLang="zh-CN" dirty="0" smtClean="0"/>
              <a:t>完成</a:t>
            </a:r>
            <a:r>
              <a:rPr lang="zh-CN" altLang="zh-CN" dirty="0"/>
              <a:t>写入</a:t>
            </a:r>
            <a:r>
              <a:rPr lang="en-US" altLang="zh-CN" dirty="0"/>
              <a:t>Kafka </a:t>
            </a:r>
            <a:r>
              <a:rPr lang="en-US" altLang="zh-CN" dirty="0" err="1"/>
              <a:t>weiboLabel</a:t>
            </a:r>
            <a:r>
              <a:rPr lang="en-US" altLang="zh-CN" dirty="0"/>
              <a:t> topic </a:t>
            </a:r>
            <a:r>
              <a:rPr lang="zh-CN" altLang="zh-CN" dirty="0" smtClean="0"/>
              <a:t>。</a:t>
            </a:r>
            <a:r>
              <a:rPr lang="en-US" altLang="zh-CN" dirty="0" smtClean="0"/>
              <a:t>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686134"/>
          </a:xfrm>
        </p:spPr>
        <p:txBody>
          <a:bodyPr/>
          <a:lstStyle/>
          <a:p>
            <a:r>
              <a:rPr lang="zh-CN" altLang="en-US" dirty="0" smtClean="0"/>
              <a:t>修改测试需求说明书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应用功能测试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981968" y="2629725"/>
          <a:ext cx="4827607" cy="3855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6001"/>
                <a:gridCol w="1084552"/>
                <a:gridCol w="2757054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Test Case Specification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数据源产生模块功能测试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Brief 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读取本地微博文本文件，将每一行数据发送至</a:t>
                      </a:r>
                      <a:r>
                        <a:rPr lang="en-US" sz="1100" kern="100">
                          <a:effectLst/>
                        </a:rPr>
                        <a:t>Kafka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Precondition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Kafka</a:t>
                      </a:r>
                      <a:r>
                        <a:rPr lang="zh-CN" sz="1100" kern="100">
                          <a:effectLst/>
                        </a:rPr>
                        <a:t>正常运行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测试员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Dependency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None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 Setup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Name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检查</a:t>
                      </a:r>
                      <a:r>
                        <a:rPr lang="en-US" sz="1100" kern="100" dirty="0">
                          <a:effectLst/>
                        </a:rPr>
                        <a:t>Kafka</a:t>
                      </a:r>
                      <a:r>
                        <a:rPr lang="zh-CN" sz="1100" kern="100" dirty="0">
                          <a:effectLst/>
                        </a:rPr>
                        <a:t>是否处于运行状态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检查</a:t>
                      </a:r>
                      <a:r>
                        <a:rPr lang="en-US" sz="1100" kern="100" dirty="0">
                          <a:effectLst/>
                        </a:rPr>
                        <a:t>Kafka</a:t>
                      </a:r>
                      <a:r>
                        <a:rPr lang="zh-CN" sz="1100" kern="100" dirty="0">
                          <a:effectLst/>
                        </a:rPr>
                        <a:t>是否处于运行状态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Setup)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准备待发送微博文本文件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Kafka</a:t>
                      </a:r>
                      <a:r>
                        <a:rPr lang="zh-CN" sz="1100" kern="100" dirty="0">
                          <a:effectLst/>
                        </a:rPr>
                        <a:t>运行正常，数据准备完毕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435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Sequence)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启动</a:t>
                      </a:r>
                      <a:r>
                        <a:rPr lang="en-US" sz="1100" kern="100" dirty="0">
                          <a:effectLst/>
                        </a:rPr>
                        <a:t>Kafka</a:t>
                      </a:r>
                      <a:r>
                        <a:rPr lang="zh-CN" sz="1100" kern="100" dirty="0">
                          <a:effectLst/>
                        </a:rPr>
                        <a:t>数据发送程序，设置发送数据批数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启动</a:t>
                      </a:r>
                      <a:r>
                        <a:rPr lang="en-US" sz="1100" kern="100" dirty="0">
                          <a:effectLst/>
                        </a:rPr>
                        <a:t>Kafka</a:t>
                      </a:r>
                      <a:r>
                        <a:rPr lang="zh-CN" sz="1100" kern="100" dirty="0">
                          <a:effectLst/>
                        </a:rPr>
                        <a:t>数据消费程序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等待数据处理完毕，下载查看数据接收程序接收到的数据条数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9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Kafka</a:t>
                      </a:r>
                      <a:r>
                        <a:rPr lang="zh-CN" sz="1100" kern="100">
                          <a:effectLst/>
                        </a:rPr>
                        <a:t>数据产生模块功能运行正常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96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Evaluation Criterion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实际结果与预期结果一致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40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>
          <a:xfrm>
            <a:off x="1526125" y="1647701"/>
            <a:ext cx="8915400" cy="499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数据接收</a:t>
            </a:r>
            <a:r>
              <a:rPr lang="zh-CN" altLang="en-US" dirty="0" smtClean="0"/>
              <a:t>模块测试</a:t>
            </a:r>
            <a:endParaRPr lang="en-US" altLang="zh-CN" dirty="0" smtClean="0"/>
          </a:p>
          <a:p>
            <a:pPr lvl="1"/>
            <a:r>
              <a:rPr lang="zh-CN" altLang="en-US" dirty="0"/>
              <a:t>上两个模块的测试已经覆盖了数据接收模块的</a:t>
            </a:r>
            <a:r>
              <a:rPr lang="zh-CN" altLang="en-US" dirty="0" smtClean="0"/>
              <a:t>功能测试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不再</a:t>
            </a:r>
            <a:r>
              <a:rPr lang="zh-CN" altLang="en-US" dirty="0"/>
              <a:t>需要对数据接收模块进行单独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zh-CN" altLang="en-US" dirty="0"/>
              <a:t>分类速度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686134"/>
          </a:xfrm>
        </p:spPr>
        <p:txBody>
          <a:bodyPr/>
          <a:lstStyle/>
          <a:p>
            <a:r>
              <a:rPr lang="zh-CN" altLang="en-US" dirty="0" smtClean="0"/>
              <a:t>修改测试需求说明书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应用功能测试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09311"/>
              </p:ext>
            </p:extLst>
          </p:nvPr>
        </p:nvGraphicFramePr>
        <p:xfrm>
          <a:off x="5623375" y="2698731"/>
          <a:ext cx="5036093" cy="3941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5243"/>
                <a:gridCol w="997527"/>
                <a:gridCol w="3053323"/>
              </a:tblGrid>
              <a:tr h="149469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Test Case Specification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4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Name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Spark</a:t>
                      </a:r>
                      <a:r>
                        <a:rPr lang="zh-CN" sz="900" kern="100">
                          <a:effectLst/>
                        </a:rPr>
                        <a:t>分类模块性能测试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89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Brief Description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启动</a:t>
                      </a:r>
                      <a:r>
                        <a:rPr lang="en-US" sz="1000" kern="100">
                          <a:effectLst/>
                        </a:rPr>
                        <a:t>Spark</a:t>
                      </a:r>
                      <a:r>
                        <a:rPr lang="zh-CN" sz="1000" kern="100">
                          <a:effectLst/>
                        </a:rPr>
                        <a:t>分类程序，检查</a:t>
                      </a:r>
                      <a:r>
                        <a:rPr lang="en-US" sz="1000" kern="100">
                          <a:effectLst/>
                        </a:rPr>
                        <a:t>Kafka</a:t>
                      </a:r>
                      <a:r>
                        <a:rPr lang="zh-CN" sz="1000" kern="100">
                          <a:effectLst/>
                        </a:rPr>
                        <a:t>中一段时间后分类结果的数量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4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Precondition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Kafka</a:t>
                      </a:r>
                      <a:r>
                        <a:rPr lang="zh-CN" sz="1000" kern="100">
                          <a:effectLst/>
                        </a:rPr>
                        <a:t>正常运行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4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Tester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测试员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4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Dependency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None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469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Test Setup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Name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检查</a:t>
                      </a:r>
                      <a:r>
                        <a:rPr lang="en-US" sz="1000" kern="100">
                          <a:effectLst/>
                        </a:rPr>
                        <a:t>Kafka</a:t>
                      </a:r>
                      <a:r>
                        <a:rPr lang="zh-CN" sz="1000" kern="100">
                          <a:effectLst/>
                        </a:rPr>
                        <a:t>和</a:t>
                      </a:r>
                      <a:r>
                        <a:rPr lang="en-US" sz="1000" kern="100">
                          <a:effectLst/>
                        </a:rPr>
                        <a:t>Spark</a:t>
                      </a:r>
                      <a:r>
                        <a:rPr lang="zh-CN" sz="1000" kern="100">
                          <a:effectLst/>
                        </a:rPr>
                        <a:t>是否处于运行状态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</a:tr>
              <a:tr h="1494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Description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检查</a:t>
                      </a:r>
                      <a:r>
                        <a:rPr lang="en-US" sz="1000" kern="100">
                          <a:effectLst/>
                        </a:rPr>
                        <a:t>Kafka</a:t>
                      </a:r>
                      <a:r>
                        <a:rPr lang="zh-CN" sz="1000" kern="100">
                          <a:effectLst/>
                        </a:rPr>
                        <a:t>和</a:t>
                      </a:r>
                      <a:r>
                        <a:rPr lang="en-US" sz="1000" kern="100">
                          <a:effectLst/>
                        </a:rPr>
                        <a:t>Spark</a:t>
                      </a:r>
                      <a:r>
                        <a:rPr lang="zh-CN" sz="1000" kern="100">
                          <a:effectLst/>
                        </a:rPr>
                        <a:t>是否处于运行状态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</a:tr>
              <a:tr h="149469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Basic Flow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(Test Setup)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Steps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4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准备待发送微博文本文件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</a:tr>
              <a:tr h="5978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启动数据产生模块，以最大速率发送数据（根据实际情况可以在多态机器上启动多个数据产生模块，以确保数据产生速度高于分类速度）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</a:tr>
              <a:tr h="1494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启动</a:t>
                      </a:r>
                      <a:r>
                        <a:rPr lang="en-US" sz="1000" kern="100">
                          <a:effectLst/>
                        </a:rPr>
                        <a:t>Spark</a:t>
                      </a:r>
                      <a:r>
                        <a:rPr lang="zh-CN" sz="1000" kern="100">
                          <a:effectLst/>
                        </a:rPr>
                        <a:t>文本分类模块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</a:tr>
              <a:tr h="2989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Postcondition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数据流经过</a:t>
                      </a:r>
                      <a:r>
                        <a:rPr lang="en-US" sz="1000" kern="100">
                          <a:effectLst/>
                        </a:rPr>
                        <a:t>Kafka</a:t>
                      </a:r>
                      <a:r>
                        <a:rPr lang="zh-CN" sz="1000" kern="100">
                          <a:effectLst/>
                        </a:rPr>
                        <a:t>、</a:t>
                      </a:r>
                      <a:r>
                        <a:rPr lang="en-US" sz="1000" kern="100">
                          <a:effectLst/>
                        </a:rPr>
                        <a:t>Spark</a:t>
                      </a:r>
                      <a:r>
                        <a:rPr lang="zh-CN" sz="1000" kern="100">
                          <a:effectLst/>
                        </a:rPr>
                        <a:t>，完成分类打标签工作，写入</a:t>
                      </a:r>
                      <a:r>
                        <a:rPr lang="en-US" sz="1000" kern="100">
                          <a:effectLst/>
                        </a:rPr>
                        <a:t>Kafka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</a:tr>
              <a:tr h="149469"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Basic Flow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(Test Sequence)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Steps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4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启动</a:t>
                      </a:r>
                      <a:r>
                        <a:rPr lang="en-US" sz="1000" kern="100">
                          <a:effectLst/>
                        </a:rPr>
                        <a:t>Kafka</a:t>
                      </a:r>
                      <a:r>
                        <a:rPr lang="zh-CN" sz="1000" kern="100">
                          <a:effectLst/>
                        </a:rPr>
                        <a:t>数据接收模块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</a:tr>
              <a:tr h="4484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查看</a:t>
                      </a:r>
                      <a:r>
                        <a:rPr lang="en-US" sz="1000" kern="100">
                          <a:effectLst/>
                        </a:rPr>
                        <a:t>Spark</a:t>
                      </a:r>
                      <a:r>
                        <a:rPr lang="zh-CN" sz="1000" kern="100">
                          <a:effectLst/>
                        </a:rPr>
                        <a:t>文本分类程序产生的日志，根据两次写日志时间间隔和两次已分类总数进行数据分类速度计算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</a:tr>
              <a:tr h="1494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Postcondition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成功测试出分类模块速度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</a:tr>
              <a:tr h="2989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Evaluation Criterion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实际结果与预期结果一致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10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>
          <a:xfrm>
            <a:off x="1526125" y="1647701"/>
            <a:ext cx="8915400" cy="499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对</a:t>
            </a:r>
            <a:r>
              <a:rPr lang="en-US" altLang="zh-CN" dirty="0" smtClean="0"/>
              <a:t>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组的评审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686134"/>
          </a:xfrm>
        </p:spPr>
        <p:txBody>
          <a:bodyPr/>
          <a:lstStyle/>
          <a:p>
            <a:r>
              <a:rPr lang="zh-CN" altLang="en-US" dirty="0" smtClean="0"/>
              <a:t>测试需求说明书评审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988972"/>
              </p:ext>
            </p:extLst>
          </p:nvPr>
        </p:nvGraphicFramePr>
        <p:xfrm>
          <a:off x="579068" y="2116999"/>
          <a:ext cx="4908764" cy="35762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3304"/>
                <a:gridCol w="280543"/>
                <a:gridCol w="546771"/>
                <a:gridCol w="979876"/>
                <a:gridCol w="723900"/>
                <a:gridCol w="723900"/>
                <a:gridCol w="540385"/>
                <a:gridCol w="680085"/>
              </a:tblGrid>
              <a:tr h="306238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项目名称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基于</a:t>
                      </a:r>
                      <a:r>
                        <a:rPr lang="en-US" sz="1050" kern="100">
                          <a:effectLst/>
                        </a:rPr>
                        <a:t>Node.js</a:t>
                      </a:r>
                      <a:r>
                        <a:rPr lang="zh-CN" sz="1050" kern="100">
                          <a:effectLst/>
                        </a:rPr>
                        <a:t>的分析与应用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799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评审对象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测试需求规格说明书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版本号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799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提交日期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</a:t>
                      </a:r>
                      <a:r>
                        <a:rPr lang="zh-CN" sz="1050" kern="100">
                          <a:effectLst/>
                        </a:rPr>
                        <a:t>年</a:t>
                      </a:r>
                      <a:r>
                        <a:rPr lang="en-US" sz="1050" kern="100">
                          <a:effectLst/>
                        </a:rPr>
                        <a:t>5</a:t>
                      </a:r>
                      <a:r>
                        <a:rPr lang="zh-CN" sz="1050" kern="100">
                          <a:effectLst/>
                        </a:rPr>
                        <a:t>月</a:t>
                      </a:r>
                      <a:r>
                        <a:rPr lang="en-US" sz="1050" kern="100">
                          <a:effectLst/>
                        </a:rPr>
                        <a:t>24</a:t>
                      </a:r>
                      <a:r>
                        <a:rPr lang="zh-CN" sz="1050" kern="100">
                          <a:effectLst/>
                        </a:rPr>
                        <a:t>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编制人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799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评审日期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</a:t>
                      </a:r>
                      <a:r>
                        <a:rPr lang="zh-CN" sz="1050" kern="100">
                          <a:effectLst/>
                        </a:rPr>
                        <a:t>年</a:t>
                      </a:r>
                      <a:r>
                        <a:rPr lang="en-US" sz="1050" kern="100">
                          <a:effectLst/>
                        </a:rPr>
                        <a:t>5</a:t>
                      </a:r>
                      <a:r>
                        <a:rPr lang="zh-CN" sz="1050" kern="100">
                          <a:effectLst/>
                        </a:rPr>
                        <a:t>月</a:t>
                      </a:r>
                      <a:r>
                        <a:rPr lang="en-US" sz="1050" kern="100">
                          <a:effectLst/>
                        </a:rPr>
                        <a:t>24</a:t>
                      </a:r>
                      <a:r>
                        <a:rPr lang="zh-CN" sz="1050" kern="100">
                          <a:effectLst/>
                        </a:rPr>
                        <a:t>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评审方式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组间互评审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7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序号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问题位置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问题描述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问题类别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报告人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严重性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处理意见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5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1.4</a:t>
                      </a:r>
                      <a:r>
                        <a:rPr lang="zh-CN" sz="1050" kern="100">
                          <a:effectLst/>
                        </a:rPr>
                        <a:t>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参照表没有编号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规范性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蒲彦均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轻微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添加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5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所有的测试用例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Tester</a:t>
                      </a:r>
                      <a:r>
                        <a:rPr lang="zh-CN" sz="1050" kern="100">
                          <a:effectLst/>
                        </a:rPr>
                        <a:t>没有给出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完整性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蒲彦均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轻微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添加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19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可考虑对篇章中出现的术语进行统一的解释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完整性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姜鑫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轻微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增加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39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2.8.1</a:t>
                      </a:r>
                      <a:r>
                        <a:rPr lang="zh-CN" sz="1050" kern="100">
                          <a:effectLst/>
                        </a:rPr>
                        <a:t>等处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正文中有中英文逗号混用情况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规范性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姜鑫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轻微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修改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46544"/>
              </p:ext>
            </p:extLst>
          </p:nvPr>
        </p:nvGraphicFramePr>
        <p:xfrm>
          <a:off x="5747656" y="2111826"/>
          <a:ext cx="5769430" cy="35378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400"/>
                <a:gridCol w="207607"/>
                <a:gridCol w="652337"/>
                <a:gridCol w="1273629"/>
                <a:gridCol w="719175"/>
                <a:gridCol w="850823"/>
                <a:gridCol w="635132"/>
                <a:gridCol w="799327"/>
              </a:tblGrid>
              <a:tr h="198216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项目名称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基于</a:t>
                      </a:r>
                      <a:r>
                        <a:rPr lang="en-US" sz="1050" kern="100" dirty="0">
                          <a:effectLst/>
                        </a:rPr>
                        <a:t>Lire</a:t>
                      </a:r>
                      <a:r>
                        <a:rPr lang="zh-CN" sz="1050" kern="100" dirty="0">
                          <a:effectLst/>
                        </a:rPr>
                        <a:t>的分析与改进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8216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评审对象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测试规格说明书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版本号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8216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提交日期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</a:t>
                      </a:r>
                      <a:r>
                        <a:rPr lang="zh-CN" sz="1050" kern="100">
                          <a:effectLst/>
                        </a:rPr>
                        <a:t>年</a:t>
                      </a:r>
                      <a:r>
                        <a:rPr lang="en-US" sz="1050" kern="100">
                          <a:effectLst/>
                        </a:rPr>
                        <a:t>5</a:t>
                      </a:r>
                      <a:r>
                        <a:rPr lang="zh-CN" sz="1050" kern="100">
                          <a:effectLst/>
                        </a:rPr>
                        <a:t>月</a:t>
                      </a:r>
                      <a:r>
                        <a:rPr lang="en-US" sz="1050" kern="100">
                          <a:effectLst/>
                        </a:rPr>
                        <a:t>23</a:t>
                      </a:r>
                      <a:r>
                        <a:rPr lang="zh-CN" sz="1050" kern="100">
                          <a:effectLst/>
                        </a:rPr>
                        <a:t>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编制人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8216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评审日期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</a:t>
                      </a:r>
                      <a:r>
                        <a:rPr lang="zh-CN" sz="1050" kern="100">
                          <a:effectLst/>
                        </a:rPr>
                        <a:t>年</a:t>
                      </a:r>
                      <a:r>
                        <a:rPr lang="en-US" sz="1050" kern="100">
                          <a:effectLst/>
                        </a:rPr>
                        <a:t>5</a:t>
                      </a:r>
                      <a:r>
                        <a:rPr lang="zh-CN" sz="1050" kern="100">
                          <a:effectLst/>
                        </a:rPr>
                        <a:t>月</a:t>
                      </a:r>
                      <a:r>
                        <a:rPr lang="en-US" sz="1050" kern="100">
                          <a:effectLst/>
                        </a:rPr>
                        <a:t>24</a:t>
                      </a:r>
                      <a:r>
                        <a:rPr lang="zh-CN" sz="1050" kern="100">
                          <a:effectLst/>
                        </a:rPr>
                        <a:t>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评审方式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组间互评审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38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序号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问题位置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问题描述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问题类别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报告人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严重性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处理意见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</a:tr>
              <a:tr h="7606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2.2</a:t>
                      </a:r>
                      <a:r>
                        <a:rPr lang="zh-CN" sz="1050" kern="100">
                          <a:effectLst/>
                        </a:rPr>
                        <a:t>节，</a:t>
                      </a:r>
                      <a:r>
                        <a:rPr lang="en-US" sz="1050" kern="100">
                          <a:effectLst/>
                        </a:rPr>
                        <a:t>3.2</a:t>
                      </a:r>
                      <a:r>
                        <a:rPr lang="zh-CN" sz="1050" kern="100">
                          <a:effectLst/>
                        </a:rPr>
                        <a:t>节，</a:t>
                      </a:r>
                      <a:r>
                        <a:rPr lang="en-US" sz="1050" kern="100">
                          <a:effectLst/>
                        </a:rPr>
                        <a:t>4.2</a:t>
                      </a:r>
                      <a:r>
                        <a:rPr lang="zh-CN" sz="1050" kern="100">
                          <a:effectLst/>
                        </a:rPr>
                        <a:t>节，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第</a:t>
                      </a:r>
                      <a:r>
                        <a:rPr lang="en-US" sz="1050" kern="100">
                          <a:effectLst/>
                        </a:rPr>
                        <a:t>5</a:t>
                      </a:r>
                      <a:r>
                        <a:rPr lang="zh-CN" sz="1050" kern="100">
                          <a:effectLst/>
                        </a:rPr>
                        <a:t>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建议每个用例之间隔开一行，用例的标题可以适当换一种字体，比如黑体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规范性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邹嘉欣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轻微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</a:tr>
              <a:tr h="3964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r>
                        <a:rPr lang="zh-CN" sz="1050" kern="100">
                          <a:effectLst/>
                        </a:rPr>
                        <a:t>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缺少可修改性、高效性对应测试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完整性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陈少杰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一般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</a:tr>
              <a:tr h="497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2.1</a:t>
                      </a:r>
                      <a:r>
                        <a:rPr lang="zh-CN" sz="1050" kern="100">
                          <a:effectLst/>
                        </a:rPr>
                        <a:t>节、</a:t>
                      </a:r>
                      <a:r>
                        <a:rPr lang="en-US" sz="1050" kern="100">
                          <a:effectLst/>
                        </a:rPr>
                        <a:t>3.1</a:t>
                      </a:r>
                      <a:r>
                        <a:rPr lang="zh-CN" sz="1050" kern="100">
                          <a:effectLst/>
                        </a:rPr>
                        <a:t>节、</a:t>
                      </a:r>
                      <a:r>
                        <a:rPr lang="en-US" sz="1050" kern="100">
                          <a:effectLst/>
                        </a:rPr>
                        <a:t>4.1</a:t>
                      </a:r>
                      <a:r>
                        <a:rPr lang="zh-CN" sz="1050" kern="100">
                          <a:effectLst/>
                        </a:rPr>
                        <a:t>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测试用例对应关系表缺少编号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规范性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邹嘉欣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一般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</a:tr>
              <a:tr h="5465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4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各用例前提和约束部分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Lire</a:t>
                      </a:r>
                      <a:r>
                        <a:rPr lang="zh-CN" sz="1050" kern="100">
                          <a:effectLst/>
                        </a:rPr>
                        <a:t>库建议改为</a:t>
                      </a:r>
                      <a:r>
                        <a:rPr lang="en-US" sz="1050" kern="100">
                          <a:effectLst/>
                        </a:rPr>
                        <a:t>Lire</a:t>
                      </a:r>
                      <a:r>
                        <a:rPr lang="zh-CN" sz="1050" kern="100">
                          <a:effectLst/>
                        </a:rPr>
                        <a:t>环境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准确性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陈少杰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轻微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7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>
          <a:xfrm>
            <a:off x="1526125" y="1647701"/>
            <a:ext cx="8915400" cy="499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对</a:t>
            </a:r>
            <a:r>
              <a:rPr lang="zh-CN" altLang="en-US" dirty="0"/>
              <a:t>本</a:t>
            </a:r>
            <a:r>
              <a:rPr lang="zh-CN" altLang="en-US" dirty="0" smtClean="0"/>
              <a:t>组的评审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686134"/>
          </a:xfrm>
        </p:spPr>
        <p:txBody>
          <a:bodyPr/>
          <a:lstStyle/>
          <a:p>
            <a:r>
              <a:rPr lang="zh-CN" altLang="en-US" dirty="0" smtClean="0"/>
              <a:t>测试需求说明书评审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115767"/>
              </p:ext>
            </p:extLst>
          </p:nvPr>
        </p:nvGraphicFramePr>
        <p:xfrm>
          <a:off x="403029" y="2165902"/>
          <a:ext cx="5660314" cy="40808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4657"/>
                <a:gridCol w="1064150"/>
                <a:gridCol w="960593"/>
                <a:gridCol w="654241"/>
                <a:gridCol w="967743"/>
                <a:gridCol w="635129"/>
                <a:gridCol w="703801"/>
              </a:tblGrid>
              <a:tr h="2942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项目名称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Spark Streaming</a:t>
                      </a:r>
                      <a:r>
                        <a:rPr lang="zh-CN" sz="1050" kern="0" dirty="0">
                          <a:effectLst/>
                        </a:rPr>
                        <a:t>的分析与</a:t>
                      </a:r>
                      <a:r>
                        <a:rPr lang="zh-CN" sz="1050" kern="0" dirty="0" smtClean="0">
                          <a:effectLst/>
                        </a:rPr>
                        <a:t>应用</a:t>
                      </a:r>
                      <a:endParaRPr lang="zh-CN" sz="1050" kern="100" dirty="0">
                        <a:effectLst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文档名称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F</a:t>
                      </a:r>
                      <a:r>
                        <a:rPr lang="zh-CN" sz="1050" kern="0" dirty="0">
                          <a:effectLst/>
                        </a:rPr>
                        <a:t>组</a:t>
                      </a:r>
                      <a:r>
                        <a:rPr lang="en-US" sz="1050" kern="0" dirty="0">
                          <a:effectLst/>
                        </a:rPr>
                        <a:t>-</a:t>
                      </a:r>
                      <a:r>
                        <a:rPr lang="en-US" sz="1050" kern="0" dirty="0" err="1">
                          <a:effectLst/>
                        </a:rPr>
                        <a:t>SparkStreaming</a:t>
                      </a:r>
                      <a:r>
                        <a:rPr lang="en-US" sz="1050" kern="0" dirty="0">
                          <a:effectLst/>
                        </a:rPr>
                        <a:t>-</a:t>
                      </a:r>
                      <a:r>
                        <a:rPr lang="zh-CN" sz="1050" kern="0" dirty="0">
                          <a:effectLst/>
                        </a:rPr>
                        <a:t>测试需求规格说明书</a:t>
                      </a:r>
                      <a:r>
                        <a:rPr lang="en-US" sz="1050" kern="0" dirty="0">
                          <a:effectLst/>
                        </a:rPr>
                        <a:t>_v1.1.1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版本号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1.1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01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提交日期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2017/5/23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编制人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陈伟民、付强、李恬霖、曹进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01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评审日期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2017/5/24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评审方式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提交检查单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01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序号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问题位置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问题描述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问题类别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报告人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严重性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</a:tr>
              <a:tr h="602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1.3 </a:t>
                      </a:r>
                      <a:r>
                        <a:rPr lang="zh-CN" sz="1050" kern="0">
                          <a:effectLst/>
                        </a:rPr>
                        <a:t>文档概述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主要按照功能需求、非功能需求两个方面进行测试，没有提到应用功能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13 </a:t>
                      </a:r>
                      <a:r>
                        <a:rPr lang="zh-CN" sz="1050" kern="0" dirty="0">
                          <a:effectLst/>
                        </a:rPr>
                        <a:t>准确性（测试项和测试用例）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G</a:t>
                      </a:r>
                      <a:r>
                        <a:rPr lang="zh-CN" sz="1050" kern="0">
                          <a:effectLst/>
                        </a:rPr>
                        <a:t>组陈伟民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初级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</a:tr>
              <a:tr h="602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2.2 Spark Streaming</a:t>
                      </a:r>
                      <a:r>
                        <a:rPr lang="zh-CN" sz="1050" kern="0" dirty="0">
                          <a:effectLst/>
                        </a:rPr>
                        <a:t>的数据流构建测试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提到分别测试正常启动和异常启动两种情况，但用例图仿佛只写了正常情况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13 </a:t>
                      </a:r>
                      <a:r>
                        <a:rPr lang="zh-CN" sz="1050" kern="0">
                          <a:effectLst/>
                        </a:rPr>
                        <a:t>准确性（测试项和测试用例）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G</a:t>
                      </a:r>
                      <a:r>
                        <a:rPr lang="zh-CN" sz="1050" kern="0">
                          <a:effectLst/>
                        </a:rPr>
                        <a:t>组陈伟民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初级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</a:tr>
              <a:tr h="4821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所有测试用例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测试用例中虽然有</a:t>
                      </a:r>
                      <a:r>
                        <a:rPr lang="en-US" sz="1050" kern="0">
                          <a:effectLst/>
                        </a:rPr>
                        <a:t>PostCondition</a:t>
                      </a:r>
                      <a:r>
                        <a:rPr lang="zh-CN" sz="1050" kern="0">
                          <a:effectLst/>
                        </a:rPr>
                        <a:t>，建议加上测试结果的评价准则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 </a:t>
                      </a:r>
                      <a:r>
                        <a:rPr lang="zh-CN" sz="1050" kern="0">
                          <a:effectLst/>
                        </a:rPr>
                        <a:t>完整性（测试是否无缺漏）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G</a:t>
                      </a:r>
                      <a:r>
                        <a:rPr lang="zh-CN" sz="1050" kern="0">
                          <a:effectLst/>
                        </a:rPr>
                        <a:t>组曹进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初级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</a:tr>
              <a:tr h="361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4.1.1</a:t>
                      </a:r>
                      <a:r>
                        <a:rPr lang="zh-CN" sz="1050" kern="0">
                          <a:effectLst/>
                        </a:rPr>
                        <a:t>数据源产生模块功能测试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测试用例描述的文档格式不规范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9 </a:t>
                      </a:r>
                      <a:r>
                        <a:rPr lang="zh-CN" sz="1050" kern="0">
                          <a:effectLst/>
                        </a:rPr>
                        <a:t>规范性（字体）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G</a:t>
                      </a:r>
                      <a:r>
                        <a:rPr lang="zh-CN" sz="1050" kern="0">
                          <a:effectLst/>
                        </a:rPr>
                        <a:t>组曹进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初级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</a:tr>
              <a:tr h="361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4.1.1</a:t>
                      </a:r>
                      <a:r>
                        <a:rPr lang="zh-CN" sz="1050" kern="0">
                          <a:effectLst/>
                        </a:rPr>
                        <a:t>数据源产生模块功能测试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看起来功能在</a:t>
                      </a:r>
                      <a:r>
                        <a:rPr lang="en-US" sz="1050" kern="0">
                          <a:effectLst/>
                        </a:rPr>
                        <a:t>2.1 Kafka</a:t>
                      </a:r>
                      <a:r>
                        <a:rPr lang="zh-CN" sz="1050" kern="0">
                          <a:effectLst/>
                        </a:rPr>
                        <a:t>的发送与接收测试涵盖了啊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13 </a:t>
                      </a:r>
                      <a:r>
                        <a:rPr lang="zh-CN" sz="1050" kern="0">
                          <a:effectLst/>
                        </a:rPr>
                        <a:t>准确性（测试项和测试用例）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G</a:t>
                      </a:r>
                      <a:r>
                        <a:rPr lang="zh-CN" sz="1050" kern="0">
                          <a:effectLst/>
                        </a:rPr>
                        <a:t>组李恬霖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初级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</a:tr>
              <a:tr h="241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版本变更记录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第二行最后一列有错别字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9 </a:t>
                      </a:r>
                      <a:r>
                        <a:rPr lang="zh-CN" sz="1050" kern="0">
                          <a:effectLst/>
                        </a:rPr>
                        <a:t>规范性（字体）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G</a:t>
                      </a:r>
                      <a:r>
                        <a:rPr lang="zh-CN" sz="1050" kern="0">
                          <a:effectLst/>
                        </a:rPr>
                        <a:t>组付强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初级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41750"/>
              </p:ext>
            </p:extLst>
          </p:nvPr>
        </p:nvGraphicFramePr>
        <p:xfrm>
          <a:off x="6208553" y="2242457"/>
          <a:ext cx="5373846" cy="3868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448"/>
                <a:gridCol w="723905"/>
                <a:gridCol w="1234250"/>
                <a:gridCol w="703031"/>
                <a:gridCol w="701430"/>
                <a:gridCol w="556690"/>
                <a:gridCol w="590092"/>
              </a:tblGrid>
              <a:tr h="3058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项目名称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Spark Streaming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文档名称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测试需求规格说明书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版本号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1.1.1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提交日期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2017/5/23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编制人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评审日期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2017/5/24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评审方式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序号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问题位置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问题描述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问题类别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报告人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严重性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2.2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提到分别测试正常和异常两种情况，但是并未写明异常的测试用例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文档内容存在疑问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王文茹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中等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3.5.2</a:t>
                      </a:r>
                      <a:r>
                        <a:rPr lang="zh-CN" sz="1050" kern="0">
                          <a:effectLst/>
                        </a:rPr>
                        <a:t>批处理时间测试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没有说明这个测试用例和性能调优的关系，没有找到可以调试的点在哪里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文档内容存在疑问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王文茹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中等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</a:tr>
              <a:tr h="485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目录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第一章目录前面有空格，别的章节没有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文档版式错误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蒋波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初等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</a:tr>
              <a:tr h="485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1.1</a:t>
                      </a:r>
                      <a:r>
                        <a:rPr lang="zh-CN" sz="1050" kern="0">
                          <a:effectLst/>
                        </a:rPr>
                        <a:t>目的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第一句话过长，意思有些难懂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文档内容存在疑问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蒋波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85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711</TotalTime>
  <Words>2350</Words>
  <Application>Microsoft Office PowerPoint</Application>
  <PresentationFormat>宽屏</PresentationFormat>
  <Paragraphs>642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华文新魏</vt:lpstr>
      <vt:lpstr>宋体</vt:lpstr>
      <vt:lpstr>幼圆</vt:lpstr>
      <vt:lpstr>Arial</vt:lpstr>
      <vt:lpstr>Calibri</vt:lpstr>
      <vt:lpstr>Century Gothic</vt:lpstr>
      <vt:lpstr>Times New Roman</vt:lpstr>
      <vt:lpstr>Wingdings 3</vt:lpstr>
      <vt:lpstr>丝状</vt:lpstr>
      <vt:lpstr> Spark Streaming的分析与应用</vt:lpstr>
      <vt:lpstr>目录</vt:lpstr>
      <vt:lpstr>修改测试需求说明书——长时间容错</vt:lpstr>
      <vt:lpstr>修改测试需求说明书——性能调优</vt:lpstr>
      <vt:lpstr>修改测试需求说明书——应用功能测试</vt:lpstr>
      <vt:lpstr>修改测试需求说明书——应用功能测试</vt:lpstr>
      <vt:lpstr>修改测试需求说明书——应用功能测试</vt:lpstr>
      <vt:lpstr>测试需求说明书评审</vt:lpstr>
      <vt:lpstr>测试需求说明书评审</vt:lpstr>
      <vt:lpstr>软件测试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Streaming的分析与应用 </dc:title>
  <dc:creator>Dell</dc:creator>
  <cp:lastModifiedBy>Alvin</cp:lastModifiedBy>
  <cp:revision>138</cp:revision>
  <dcterms:created xsi:type="dcterms:W3CDTF">2017-03-16T10:16:58Z</dcterms:created>
  <dcterms:modified xsi:type="dcterms:W3CDTF">2017-05-26T06:32:51Z</dcterms:modified>
</cp:coreProperties>
</file>