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2"/>
  </p:notesMasterIdLst>
  <p:sldIdLst>
    <p:sldId id="256" r:id="rId2"/>
    <p:sldId id="257" r:id="rId3"/>
    <p:sldId id="268" r:id="rId4"/>
    <p:sldId id="274" r:id="rId5"/>
    <p:sldId id="275" r:id="rId6"/>
    <p:sldId id="276" r:id="rId7"/>
    <p:sldId id="277" r:id="rId8"/>
    <p:sldId id="278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修改需求规格说明书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汇总问题清单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问题的解决方案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需求规格说明书的评审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4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2" presStyleCnt="4">
        <dgm:presLayoutVars>
          <dgm:bulletEnabled val="1"/>
        </dgm:presLayoutVars>
      </dgm:prSet>
      <dgm:spPr/>
    </dgm:pt>
    <dgm:pt modelId="{91876744-CED8-4B80-B548-A995BCDBC5E7}" type="pres">
      <dgm:prSet presAssocID="{BFB87BF3-A242-4F8B-B8E9-5756C8C7288D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3" presStyleCnt="4" custLinFactNeighborX="14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C5F47C6D-3979-42F4-A15E-D49F4575FA72}" srcId="{F9467B4E-0D0F-4F7A-B70F-C5813BA76CBC}" destId="{E693EF73-931C-49D3-A614-860F5A02ACD1}" srcOrd="2" destOrd="0" parTransId="{51744304-3E5C-420E-ABD1-5862066FD4BC}" sibTransId="{BFB87BF3-A242-4F8B-B8E9-5756C8C7288D}"/>
    <dgm:cxn modelId="{97B64D3F-8580-4A4F-B4BA-32CF2D6864F9}" type="presOf" srcId="{0032B7ED-5ACC-458B-BEF5-74D28A7A3DE6}" destId="{EFB26B66-8638-460B-A26D-D69BA874927B}" srcOrd="0" destOrd="0" presId="urn:microsoft.com/office/officeart/2005/8/layout/list1"/>
    <dgm:cxn modelId="{E8729BF1-718A-4AAC-82BB-1B3CF9028026}" type="presOf" srcId="{10F2CA0A-0DA6-465E-8201-0FD17C779606}" destId="{3BF5E798-EC9A-4514-8402-771A2F0854ED}" srcOrd="1" destOrd="0" presId="urn:microsoft.com/office/officeart/2005/8/layout/list1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8C60BF6B-61B1-48D6-8B16-574BDB503BB6}" type="presOf" srcId="{10F2CA0A-0DA6-465E-8201-0FD17C779606}" destId="{1C477078-8E47-4AF2-965A-B949C1967170}" srcOrd="0" destOrd="0" presId="urn:microsoft.com/office/officeart/2005/8/layout/list1"/>
    <dgm:cxn modelId="{1231FD11-3EF4-4A18-A4FC-A181B559F310}" type="presOf" srcId="{0032B7ED-5ACC-458B-BEF5-74D28A7A3DE6}" destId="{0C298EA9-E32F-4B81-AC5C-239B618F76D1}" srcOrd="1" destOrd="0" presId="urn:microsoft.com/office/officeart/2005/8/layout/list1"/>
    <dgm:cxn modelId="{15693CAC-D3C6-4773-9B3B-17A4AB92AFB6}" srcId="{F9467B4E-0D0F-4F7A-B70F-C5813BA76CBC}" destId="{10F2CA0A-0DA6-465E-8201-0FD17C779606}" srcOrd="3" destOrd="0" parTransId="{F77F5748-056B-41C9-9D79-5990022EA3CC}" sibTransId="{6DE3A707-8E1A-4313-AC59-9812E822BEA0}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B2C99A75-E458-4FBF-9884-EE039E3D8C7B}" type="presParOf" srcId="{75793770-F05D-4D49-A45A-2DC757F4A001}" destId="{5BFA32C8-C436-49CD-BEA5-954C1444D5B0}" srcOrd="4" destOrd="0" presId="urn:microsoft.com/office/officeart/2005/8/layout/list1"/>
    <dgm:cxn modelId="{88CD6601-5DC5-4B2E-8CB6-8D6FDB141B22}" type="presParOf" srcId="{5BFA32C8-C436-49CD-BEA5-954C1444D5B0}" destId="{EFB26B66-8638-460B-A26D-D69BA874927B}" srcOrd="0" destOrd="0" presId="urn:microsoft.com/office/officeart/2005/8/layout/list1"/>
    <dgm:cxn modelId="{1335E6F2-DF04-43C8-A8CD-2BBECA72A19E}" type="presParOf" srcId="{5BFA32C8-C436-49CD-BEA5-954C1444D5B0}" destId="{0C298EA9-E32F-4B81-AC5C-239B618F76D1}" srcOrd="1" destOrd="0" presId="urn:microsoft.com/office/officeart/2005/8/layout/list1"/>
    <dgm:cxn modelId="{52CD3EA7-3A92-4C26-96B9-C9CA1FCEAEE7}" type="presParOf" srcId="{75793770-F05D-4D49-A45A-2DC757F4A001}" destId="{C04411F8-EC2B-40DD-BFB2-9A36E1380D03}" srcOrd="5" destOrd="0" presId="urn:microsoft.com/office/officeart/2005/8/layout/list1"/>
    <dgm:cxn modelId="{64BA5D15-3DEC-4501-8BF4-781A29735E46}" type="presParOf" srcId="{75793770-F05D-4D49-A45A-2DC757F4A001}" destId="{45DC08EC-5F13-4F43-B11E-CABCF355A4D4}" srcOrd="6" destOrd="0" presId="urn:microsoft.com/office/officeart/2005/8/layout/list1"/>
    <dgm:cxn modelId="{D049D4FD-6C28-4B66-B0D1-47D7BF5CF7CC}" type="presParOf" srcId="{75793770-F05D-4D49-A45A-2DC757F4A001}" destId="{A51B2EC1-9445-47CA-9596-950C30368327}" srcOrd="7" destOrd="0" presId="urn:microsoft.com/office/officeart/2005/8/layout/list1"/>
    <dgm:cxn modelId="{32EABB71-A15A-4919-816F-7A342C6A50AC}" type="presParOf" srcId="{75793770-F05D-4D49-A45A-2DC757F4A001}" destId="{E41FE591-C792-41D7-8642-B32BBD8CEEFD}" srcOrd="8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9" destOrd="0" presId="urn:microsoft.com/office/officeart/2005/8/layout/list1"/>
    <dgm:cxn modelId="{39E9225B-EFD6-4963-A5BC-85D7874197A7}" type="presParOf" srcId="{75793770-F05D-4D49-A45A-2DC757F4A001}" destId="{74CA9208-68DF-4049-8DC6-16D6D8EF172F}" srcOrd="10" destOrd="0" presId="urn:microsoft.com/office/officeart/2005/8/layout/list1"/>
    <dgm:cxn modelId="{F43C60A1-E46F-40A2-A9C5-DFE17CC0FCC7}" type="presParOf" srcId="{75793770-F05D-4D49-A45A-2DC757F4A001}" destId="{91876744-CED8-4B80-B548-A995BCDBC5E7}" srcOrd="11" destOrd="0" presId="urn:microsoft.com/office/officeart/2005/8/layout/list1"/>
    <dgm:cxn modelId="{54D03C03-4DA7-4BB3-848E-0E58D45C6CF5}" type="presParOf" srcId="{75793770-F05D-4D49-A45A-2DC757F4A001}" destId="{6F0C17F6-BF10-4D63-B57D-7CBBC1CCBB54}" srcOrd="12" destOrd="0" presId="urn:microsoft.com/office/officeart/2005/8/layout/list1"/>
    <dgm:cxn modelId="{6DE90B2E-E0F9-488E-AFE8-473FC5C51153}" type="presParOf" srcId="{6F0C17F6-BF10-4D63-B57D-7CBBC1CCBB54}" destId="{1C477078-8E47-4AF2-965A-B949C1967170}" srcOrd="0" destOrd="0" presId="urn:microsoft.com/office/officeart/2005/8/layout/list1"/>
    <dgm:cxn modelId="{CC44C33C-5237-4236-A1E6-6B82B4CA9005}" type="presParOf" srcId="{6F0C17F6-BF10-4D63-B57D-7CBBC1CCBB54}" destId="{3BF5E798-EC9A-4514-8402-771A2F0854ED}" srcOrd="1" destOrd="0" presId="urn:microsoft.com/office/officeart/2005/8/layout/list1"/>
    <dgm:cxn modelId="{D09A81EB-8747-455D-8CD5-86371552B0A5}" type="presParOf" srcId="{75793770-F05D-4D49-A45A-2DC757F4A001}" destId="{6232F5E4-A01B-45CD-9065-DED6DE7147E1}" srcOrd="13" destOrd="0" presId="urn:microsoft.com/office/officeart/2005/8/layout/list1"/>
    <dgm:cxn modelId="{41B26F55-318C-4772-9ACD-D47D3CD1D31B}" type="presParOf" srcId="{75793770-F05D-4D49-A45A-2DC757F4A001}" destId="{436A4A38-705D-4B79-B654-DC05C4262D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0703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5279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</a:t>
          </a:r>
          <a:r>
            <a:rPr lang="zh-CN" altLang="en-US" sz="2400" kern="1200" dirty="0" smtClean="0"/>
            <a:t>修改需求规格说明书</a:t>
          </a:r>
          <a:endParaRPr lang="zh-CN" altLang="en-US" sz="2400" kern="1200" dirty="0"/>
        </a:p>
      </dsp:txBody>
      <dsp:txXfrm>
        <a:off x="478997" y="87382"/>
        <a:ext cx="6152603" cy="639310"/>
      </dsp:txXfrm>
    </dsp:sp>
    <dsp:sp modelId="{45DC08EC-5F13-4F43-B11E-CABCF355A4D4}">
      <dsp:nvSpPr>
        <dsp:cNvPr id="0" name=""/>
        <dsp:cNvSpPr/>
      </dsp:nvSpPr>
      <dsp:spPr>
        <a:xfrm>
          <a:off x="0" y="149567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98EA9-E32F-4B81-AC5C-239B618F76D1}">
      <dsp:nvSpPr>
        <dsp:cNvPr id="0" name=""/>
        <dsp:cNvSpPr/>
      </dsp:nvSpPr>
      <dsp:spPr>
        <a:xfrm>
          <a:off x="444412" y="114143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</a:t>
          </a:r>
          <a:r>
            <a:rPr lang="zh-CN" altLang="en-US" sz="2400" kern="1200" dirty="0" smtClean="0"/>
            <a:t>需求规格说明书的评审</a:t>
          </a:r>
          <a:endParaRPr lang="zh-CN" altLang="en-US" sz="2400" kern="1200" dirty="0"/>
        </a:p>
      </dsp:txBody>
      <dsp:txXfrm>
        <a:off x="478997" y="1176022"/>
        <a:ext cx="6152603" cy="639310"/>
      </dsp:txXfrm>
    </dsp:sp>
    <dsp:sp modelId="{74CA9208-68DF-4049-8DC6-16D6D8EF172F}">
      <dsp:nvSpPr>
        <dsp:cNvPr id="0" name=""/>
        <dsp:cNvSpPr/>
      </dsp:nvSpPr>
      <dsp:spPr>
        <a:xfrm>
          <a:off x="0" y="258431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22E4E-A4D3-44EE-8F69-81AC7C798025}">
      <dsp:nvSpPr>
        <dsp:cNvPr id="0" name=""/>
        <dsp:cNvSpPr/>
      </dsp:nvSpPr>
      <dsp:spPr>
        <a:xfrm>
          <a:off x="444412" y="223007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3.</a:t>
          </a:r>
          <a:r>
            <a:rPr lang="zh-CN" altLang="en-US" sz="2400" kern="1200" dirty="0" smtClean="0"/>
            <a:t>汇总问题清单</a:t>
          </a:r>
          <a:endParaRPr lang="zh-CN" altLang="en-US" sz="2400" kern="1200" dirty="0"/>
        </a:p>
      </dsp:txBody>
      <dsp:txXfrm>
        <a:off x="478997" y="2264662"/>
        <a:ext cx="6152603" cy="639310"/>
      </dsp:txXfrm>
    </dsp:sp>
    <dsp:sp modelId="{436A4A38-705D-4B79-B654-DC05C4262D51}">
      <dsp:nvSpPr>
        <dsp:cNvPr id="0" name=""/>
        <dsp:cNvSpPr/>
      </dsp:nvSpPr>
      <dsp:spPr>
        <a:xfrm>
          <a:off x="0" y="3672956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50763" y="331871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4.</a:t>
          </a:r>
          <a:r>
            <a:rPr lang="zh-CN" altLang="en-US" sz="2400" kern="1200" dirty="0" smtClean="0"/>
            <a:t>问题的解决方案</a:t>
          </a:r>
          <a:endParaRPr lang="zh-CN" altLang="en-US" sz="2400" kern="1200" dirty="0"/>
        </a:p>
      </dsp:txBody>
      <dsp:txXfrm>
        <a:off x="485348" y="3353302"/>
        <a:ext cx="615260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</a:t>
            </a:r>
            <a:r>
              <a:rPr lang="zh-CN" altLang="zh-CN" sz="6000" b="1" dirty="0" smtClean="0">
                <a:latin typeface="+mn-ea"/>
                <a:ea typeface="+mn-ea"/>
              </a:rPr>
              <a:t>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89" y="623488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05374500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修改需求规格说明书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212" y="1414234"/>
            <a:ext cx="8915400" cy="499291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000" dirty="0" smtClean="0"/>
              <a:t>添加业务需求模型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dirty="0" smtClean="0"/>
              <a:t>        Spark </a:t>
            </a:r>
            <a:r>
              <a:rPr lang="en-US" altLang="zh-CN" dirty="0"/>
              <a:t>Streaming</a:t>
            </a:r>
            <a:r>
              <a:rPr lang="zh-CN" altLang="en-US" dirty="0"/>
              <a:t>正在变为实现实时数据处理与分析方案的首选平台，这些实时数据往往来源于物联网</a:t>
            </a:r>
            <a:r>
              <a:rPr lang="en-US" altLang="zh-CN" dirty="0"/>
              <a:t>(Internet of Things</a:t>
            </a:r>
            <a:r>
              <a:rPr lang="zh-CN" altLang="en-US" dirty="0"/>
              <a:t>，</a:t>
            </a:r>
            <a:r>
              <a:rPr lang="en-US" altLang="zh-CN" dirty="0" err="1"/>
              <a:t>IoT</a:t>
            </a:r>
            <a:r>
              <a:rPr lang="en-US" altLang="zh-CN" dirty="0"/>
              <a:t>)</a:t>
            </a:r>
            <a:r>
              <a:rPr lang="zh-CN" altLang="en-US" dirty="0"/>
              <a:t>和传感器。它被用于各种用例与商业应用</a:t>
            </a:r>
            <a:r>
              <a:rPr lang="zh-CN" altLang="en-US" dirty="0" smtClean="0"/>
              <a:t>。</a:t>
            </a:r>
            <a:r>
              <a:rPr lang="zh-CN" altLang="zh-CN" dirty="0"/>
              <a:t>下面具体介绍社交媒体数据实时分析和网站流量统计这两种应用</a:t>
            </a:r>
            <a:r>
              <a:rPr lang="zh-CN" altLang="zh-CN" dirty="0" smtClean="0"/>
              <a:t>场景</a:t>
            </a:r>
            <a:r>
              <a:rPr lang="zh-CN" altLang="en-US" dirty="0" smtClean="0"/>
              <a:t>。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社交</a:t>
            </a:r>
            <a:r>
              <a:rPr lang="zh-CN" altLang="zh-CN" dirty="0"/>
              <a:t>媒体数据实时</a:t>
            </a:r>
            <a:r>
              <a:rPr lang="zh-CN" altLang="zh-CN" dirty="0" smtClean="0"/>
              <a:t>分析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zh-CN" dirty="0"/>
              <a:t>网站流量</a:t>
            </a:r>
            <a:r>
              <a:rPr lang="zh-CN" altLang="zh-CN" dirty="0" smtClean="0"/>
              <a:t>统计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暂存：</a:t>
            </a:r>
            <a:r>
              <a:rPr lang="en-US" altLang="zh-CN" dirty="0"/>
              <a:t>Kafka</a:t>
            </a:r>
            <a:r>
              <a:rPr lang="zh-CN" altLang="zh-CN" dirty="0"/>
              <a:t>作为分布式消息队列，既有非常优秀的吞吐量，又有较高的可靠性和扩展性，在这里采用</a:t>
            </a:r>
            <a:r>
              <a:rPr lang="en-US" altLang="zh-CN" dirty="0"/>
              <a:t>Kafka</a:t>
            </a:r>
            <a:r>
              <a:rPr lang="zh-CN" altLang="zh-CN" dirty="0"/>
              <a:t>作为日志传递中间件来接收日志，抓取客户端发送的流量日志，同时接受</a:t>
            </a:r>
            <a:r>
              <a:rPr lang="en-US" altLang="zh-CN" dirty="0"/>
              <a:t>Spark Streaming</a:t>
            </a:r>
            <a:r>
              <a:rPr lang="zh-CN" altLang="zh-CN" dirty="0"/>
              <a:t>的请求，将流量日志按序发送给</a:t>
            </a:r>
            <a:r>
              <a:rPr lang="en-US" altLang="zh-CN" dirty="0"/>
              <a:t>Spark Streaming</a:t>
            </a:r>
            <a:r>
              <a:rPr lang="zh-CN" altLang="zh-CN" dirty="0"/>
              <a:t>集群。</a:t>
            </a:r>
            <a:endParaRPr lang="zh-CN" altLang="zh-CN" sz="2200" dirty="0"/>
          </a:p>
          <a:p>
            <a:pPr lvl="1"/>
            <a:r>
              <a:rPr lang="zh-CN" altLang="zh-CN" dirty="0"/>
              <a:t>数据处理：将</a:t>
            </a:r>
            <a:r>
              <a:rPr lang="en-US" altLang="zh-CN" dirty="0"/>
              <a:t>Spark Streaming</a:t>
            </a:r>
            <a:r>
              <a:rPr lang="zh-CN" altLang="zh-CN" dirty="0"/>
              <a:t>集群与</a:t>
            </a:r>
            <a:r>
              <a:rPr lang="en-US" altLang="zh-CN" dirty="0"/>
              <a:t>Kafka</a:t>
            </a:r>
            <a:r>
              <a:rPr lang="zh-CN" altLang="zh-CN" dirty="0"/>
              <a:t>集群对接，</a:t>
            </a:r>
            <a:r>
              <a:rPr lang="en-US" altLang="zh-CN" dirty="0"/>
              <a:t>Spark Streaming</a:t>
            </a:r>
            <a:r>
              <a:rPr lang="zh-CN" altLang="zh-CN" dirty="0"/>
              <a:t>从</a:t>
            </a:r>
            <a:r>
              <a:rPr lang="en-US" altLang="zh-CN" dirty="0"/>
              <a:t>Kafka</a:t>
            </a:r>
            <a:r>
              <a:rPr lang="zh-CN" altLang="zh-CN" dirty="0"/>
              <a:t>集群中获取流量日志并进行处理。</a:t>
            </a:r>
            <a:r>
              <a:rPr lang="en-US" altLang="zh-CN" dirty="0"/>
              <a:t>Spark Streaming</a:t>
            </a:r>
            <a:r>
              <a:rPr lang="zh-CN" altLang="zh-CN" dirty="0"/>
              <a:t>会实时地从</a:t>
            </a:r>
            <a:r>
              <a:rPr lang="en-US" altLang="zh-CN" dirty="0"/>
              <a:t>Kafka</a:t>
            </a:r>
            <a:r>
              <a:rPr lang="zh-CN" altLang="zh-CN" dirty="0"/>
              <a:t>集群中获取数据并将其存储在内部的可用内存空间中。当每一个</a:t>
            </a:r>
            <a:r>
              <a:rPr lang="en-US" altLang="zh-CN" dirty="0"/>
              <a:t>batch</a:t>
            </a:r>
            <a:r>
              <a:rPr lang="zh-CN" altLang="zh-CN" dirty="0"/>
              <a:t>窗口到来时，便对这些数据进行处理。</a:t>
            </a:r>
            <a:r>
              <a:rPr lang="en-US" altLang="zh-CN" dirty="0"/>
              <a:t> </a:t>
            </a:r>
            <a:endParaRPr lang="zh-CN" altLang="zh-CN" sz="2200" dirty="0"/>
          </a:p>
          <a:p>
            <a:pPr lvl="1"/>
            <a:r>
              <a:rPr lang="zh-CN" altLang="zh-CN" dirty="0"/>
              <a:t>结果存储：为了便于前端展示和页面请求，处理得到的结果将写入到数据库中。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https://www.ibm.com/developerworks/cn/analytics/blog/analyze-social-media-data-real-time/img0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95" y="2772231"/>
            <a:ext cx="2757805" cy="1463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修改需求规格说明书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212" y="1414234"/>
            <a:ext cx="8915400" cy="499291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添加数据集抽象模块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dirty="0" smtClean="0"/>
              <a:t>       RDD</a:t>
            </a:r>
            <a:r>
              <a:rPr lang="zh-CN" altLang="en-US" dirty="0"/>
              <a:t>是一个分布式计算抽象模型，它提供了通用的数据处理方法和高效的分布式容错机制，</a:t>
            </a:r>
            <a:r>
              <a:rPr lang="en-US" altLang="zh-CN" dirty="0"/>
              <a:t>Spark</a:t>
            </a:r>
            <a:r>
              <a:rPr lang="zh-CN" altLang="en-US" dirty="0"/>
              <a:t>是它的一种实现</a:t>
            </a:r>
            <a:r>
              <a:rPr lang="zh-CN" altLang="en-US" dirty="0" smtClean="0"/>
              <a:t>。当初</a:t>
            </a:r>
            <a:r>
              <a:rPr lang="zh-CN" altLang="en-US" dirty="0"/>
              <a:t>设计</a:t>
            </a:r>
            <a:r>
              <a:rPr lang="en-US" altLang="zh-CN" dirty="0"/>
              <a:t>RDD</a:t>
            </a:r>
            <a:r>
              <a:rPr lang="zh-CN" altLang="en-US" dirty="0"/>
              <a:t>主要是为了解决三个问题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Fast: </a:t>
            </a:r>
            <a:r>
              <a:rPr lang="en-US" altLang="zh-CN" dirty="0">
                <a:solidFill>
                  <a:schemeClr val="tx1"/>
                </a:solidFill>
              </a:rPr>
              <a:t>Spark</a:t>
            </a:r>
            <a:r>
              <a:rPr lang="zh-CN" altLang="zh-CN" dirty="0">
                <a:solidFill>
                  <a:schemeClr val="tx1"/>
                </a:solidFill>
              </a:rPr>
              <a:t>之前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zh-CN" dirty="0" smtClean="0">
                <a:solidFill>
                  <a:schemeClr val="tx1"/>
                </a:solidFill>
              </a:rPr>
              <a:t>用</a:t>
            </a:r>
            <a:r>
              <a:rPr lang="zh-CN" altLang="zh-CN" dirty="0">
                <a:solidFill>
                  <a:schemeClr val="tx1"/>
                </a:solidFill>
              </a:rPr>
              <a:t>的是</a:t>
            </a:r>
            <a:r>
              <a:rPr lang="en-US" altLang="zh-CN" dirty="0">
                <a:solidFill>
                  <a:schemeClr val="tx1"/>
                </a:solidFill>
              </a:rPr>
              <a:t>MapReduce</a:t>
            </a:r>
            <a:r>
              <a:rPr lang="zh-CN" altLang="zh-CN" dirty="0">
                <a:solidFill>
                  <a:schemeClr val="tx1"/>
                </a:solidFill>
              </a:rPr>
              <a:t>的编程模型，没有很好的利用分布式内存系统</a:t>
            </a:r>
            <a:r>
              <a:rPr lang="zh-CN" altLang="zh-CN" dirty="0" smtClean="0">
                <a:solidFill>
                  <a:schemeClr val="tx1"/>
                </a:solidFill>
              </a:rPr>
              <a:t>，运行</a:t>
            </a:r>
            <a:r>
              <a:rPr lang="zh-CN" altLang="zh-CN" dirty="0">
                <a:solidFill>
                  <a:schemeClr val="tx1"/>
                </a:solidFill>
              </a:rPr>
              <a:t>效率很低。</a:t>
            </a:r>
            <a:r>
              <a:rPr lang="en-US" altLang="zh-CN" dirty="0">
                <a:solidFill>
                  <a:schemeClr val="tx1"/>
                </a:solidFill>
              </a:rPr>
              <a:t>RDD</a:t>
            </a:r>
            <a:r>
              <a:rPr lang="zh-CN" altLang="zh-CN" dirty="0">
                <a:solidFill>
                  <a:schemeClr val="tx1"/>
                </a:solidFill>
              </a:rPr>
              <a:t>模型是</a:t>
            </a:r>
            <a:r>
              <a:rPr lang="en-US" altLang="zh-CN" dirty="0">
                <a:solidFill>
                  <a:schemeClr val="tx1"/>
                </a:solidFill>
              </a:rPr>
              <a:t>in-memory computing</a:t>
            </a:r>
            <a:r>
              <a:rPr lang="zh-CN" altLang="zh-CN" dirty="0">
                <a:solidFill>
                  <a:schemeClr val="tx1"/>
                </a:solidFill>
              </a:rPr>
              <a:t>的，中间结果不需要被物化（</a:t>
            </a:r>
            <a:r>
              <a:rPr lang="en-US" altLang="zh-CN" dirty="0">
                <a:solidFill>
                  <a:schemeClr val="tx1"/>
                </a:solidFill>
              </a:rPr>
              <a:t>materialized</a:t>
            </a:r>
            <a:r>
              <a:rPr lang="zh-CN" altLang="zh-CN" dirty="0" smtClean="0">
                <a:solidFill>
                  <a:schemeClr val="tx1"/>
                </a:solidFill>
              </a:rPr>
              <a:t>），对</a:t>
            </a:r>
            <a:r>
              <a:rPr lang="zh-CN" altLang="zh-CN" dirty="0">
                <a:solidFill>
                  <a:schemeClr val="tx1"/>
                </a:solidFill>
              </a:rPr>
              <a:t>需要迭代运算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机器学习</a:t>
            </a:r>
            <a:r>
              <a:rPr lang="zh-CN" altLang="zh-CN" dirty="0" smtClean="0">
                <a:solidFill>
                  <a:schemeClr val="tx1"/>
                </a:solidFill>
              </a:rPr>
              <a:t>应用</a:t>
            </a:r>
            <a:r>
              <a:rPr lang="zh-CN" altLang="zh-CN" dirty="0">
                <a:solidFill>
                  <a:schemeClr val="tx1"/>
                </a:solidFill>
              </a:rPr>
              <a:t>和交互式数据挖掘应用，加速显著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/>
              <a:t>General: MapReduce</a:t>
            </a:r>
            <a:r>
              <a:rPr lang="zh-CN" altLang="zh-CN" dirty="0" smtClean="0"/>
              <a:t>编程模型只能提供有限的运算种类（</a:t>
            </a:r>
            <a:r>
              <a:rPr lang="en-US" altLang="zh-CN" dirty="0" smtClean="0"/>
              <a:t>Map</a:t>
            </a:r>
            <a:r>
              <a:rPr lang="zh-CN" altLang="zh-CN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zh-CN" dirty="0" smtClean="0"/>
              <a:t>），</a:t>
            </a:r>
            <a:r>
              <a:rPr lang="en-US" altLang="zh-CN" dirty="0" smtClean="0"/>
              <a:t>RDD</a:t>
            </a:r>
            <a:r>
              <a:rPr lang="zh-CN" altLang="zh-CN" dirty="0" smtClean="0"/>
              <a:t>希望支持更广泛更多样的</a:t>
            </a:r>
            <a:r>
              <a:rPr lang="en-US" altLang="zh-CN" dirty="0" smtClean="0"/>
              <a:t>operators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map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flatMap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等等），然后用户可以任意地组合他们。</a:t>
            </a:r>
          </a:p>
          <a:p>
            <a:pPr lvl="1"/>
            <a:r>
              <a:rPr lang="en-US" altLang="zh-CN" dirty="0" smtClean="0"/>
              <a:t>Fault </a:t>
            </a:r>
            <a:r>
              <a:rPr lang="en-US" altLang="zh-CN" dirty="0"/>
              <a:t>tolerance: </a:t>
            </a:r>
            <a:r>
              <a:rPr lang="zh-CN" altLang="zh-CN" dirty="0" smtClean="0"/>
              <a:t>其他的</a:t>
            </a:r>
            <a:r>
              <a:rPr lang="en-US" altLang="zh-CN" dirty="0" smtClean="0"/>
              <a:t>in-memory storage on clusters</a:t>
            </a:r>
            <a:r>
              <a:rPr lang="zh-CN" altLang="zh-CN" dirty="0" smtClean="0"/>
              <a:t>，基本单元是可变的，这种模型的容错只能通过复制多个数据</a:t>
            </a:r>
            <a:r>
              <a:rPr lang="en-US" altLang="zh-CN" dirty="0" smtClean="0"/>
              <a:t>copy</a:t>
            </a:r>
            <a:r>
              <a:rPr lang="zh-CN" altLang="zh-CN" dirty="0" smtClean="0"/>
              <a:t>，需要传输大量的数据，容错效率低下。而</a:t>
            </a:r>
            <a:r>
              <a:rPr lang="en-US" altLang="zh-CN" dirty="0" smtClean="0"/>
              <a:t>RDD</a:t>
            </a:r>
            <a:r>
              <a:rPr lang="zh-CN" altLang="zh-CN" dirty="0"/>
              <a:t>是</a:t>
            </a:r>
            <a:r>
              <a:rPr lang="en-US" altLang="zh-CN" dirty="0"/>
              <a:t> </a:t>
            </a:r>
            <a:r>
              <a:rPr lang="zh-CN" altLang="zh-CN" dirty="0"/>
              <a:t>不可变的（</a:t>
            </a:r>
            <a:r>
              <a:rPr lang="en-US" altLang="zh-CN" dirty="0"/>
              <a:t>immutable</a:t>
            </a:r>
            <a:r>
              <a:rPr lang="zh-CN" altLang="zh-CN" dirty="0"/>
              <a:t>）</a:t>
            </a:r>
            <a:r>
              <a:rPr lang="en-US" altLang="zh-CN" dirty="0"/>
              <a:t> </a:t>
            </a:r>
            <a:r>
              <a:rPr lang="zh-CN" altLang="zh-CN" dirty="0"/>
              <a:t>，通过粗粒度变换（</a:t>
            </a:r>
            <a:r>
              <a:rPr lang="en-US" altLang="zh-CN" dirty="0"/>
              <a:t> coarse-grained transformations </a:t>
            </a:r>
            <a:r>
              <a:rPr lang="zh-CN" altLang="zh-CN" dirty="0" smtClean="0"/>
              <a:t>），</a:t>
            </a:r>
            <a:r>
              <a:rPr lang="zh-CN" altLang="zh-CN" dirty="0"/>
              <a:t>可以把相同的运算同时作用在许多数据单元上</a:t>
            </a:r>
            <a:r>
              <a:rPr lang="zh-CN" altLang="zh-CN" dirty="0" smtClean="0"/>
              <a:t>，这种</a:t>
            </a:r>
            <a:r>
              <a:rPr lang="zh-CN" altLang="zh-CN" dirty="0"/>
              <a:t>模型可以让</a:t>
            </a:r>
            <a:r>
              <a:rPr lang="en-US" altLang="zh-CN" dirty="0"/>
              <a:t>Spark</a:t>
            </a:r>
            <a:r>
              <a:rPr lang="zh-CN" altLang="zh-CN" dirty="0"/>
              <a:t>用</a:t>
            </a:r>
            <a:r>
              <a:rPr lang="en-US" altLang="zh-CN" dirty="0"/>
              <a:t> Lineage </a:t>
            </a:r>
            <a:r>
              <a:rPr lang="zh-CN" altLang="zh-CN" dirty="0"/>
              <a:t>很高效地容错。</a:t>
            </a:r>
          </a:p>
          <a:p>
            <a:pPr lvl="2"/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修改需求规格说明书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212" y="1414234"/>
            <a:ext cx="8915400" cy="49929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增加了一些</a:t>
            </a:r>
            <a:r>
              <a:rPr lang="zh-CN" altLang="zh-CN" dirty="0" smtClean="0"/>
              <a:t>非</a:t>
            </a:r>
            <a:r>
              <a:rPr lang="zh-CN" altLang="zh-CN" dirty="0"/>
              <a:t>功能性</a:t>
            </a:r>
            <a:r>
              <a:rPr lang="zh-CN" altLang="zh-CN" dirty="0" smtClean="0"/>
              <a:t>需求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zh-CN" dirty="0"/>
              <a:t>实时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：</a:t>
            </a:r>
            <a:r>
              <a:rPr lang="en-US" altLang="zh-CN" dirty="0"/>
              <a:t>Spark Streaming</a:t>
            </a:r>
            <a:r>
              <a:rPr lang="zh-CN" altLang="zh-CN" dirty="0"/>
              <a:t>需要进行大型流数据处理，其系统的实时性有很高要求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扩展性</a:t>
            </a:r>
            <a:r>
              <a:rPr lang="zh-CN" altLang="zh-CN" dirty="0"/>
              <a:t>与</a:t>
            </a:r>
            <a:r>
              <a:rPr lang="zh-CN" altLang="zh-CN" dirty="0" smtClean="0"/>
              <a:t>吞吐量</a:t>
            </a:r>
            <a:r>
              <a:rPr lang="zh-CN" altLang="en-US" dirty="0" smtClean="0"/>
              <a:t>：</a:t>
            </a:r>
            <a:r>
              <a:rPr lang="zh-CN" altLang="zh-CN" dirty="0"/>
              <a:t>可扩展性是软件系统计算处理能力的设计指标，高可伸缩性代表一种弹性，在系统扩展成长过程中，软件能够保证旺盛的生命力，通过很少的改动甚至只是硬件设备的添置，就能实现整个系统处理能力的线性增长，实现高吞吐量和低延迟高性能。对于这里而言，就是</a:t>
            </a:r>
            <a:r>
              <a:rPr lang="en-US" altLang="zh-CN" dirty="0"/>
              <a:t>Spark Streaming</a:t>
            </a:r>
            <a:r>
              <a:rPr lang="zh-CN" altLang="zh-CN" dirty="0"/>
              <a:t>对节点数量的容纳能力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持久</a:t>
            </a:r>
            <a:r>
              <a:rPr lang="zh-CN" altLang="zh-CN" dirty="0" smtClean="0"/>
              <a:t>化</a:t>
            </a:r>
            <a:r>
              <a:rPr lang="zh-CN" altLang="en-US" dirty="0" smtClean="0"/>
              <a:t>：</a:t>
            </a:r>
            <a:r>
              <a:rPr lang="zh-CN" altLang="zh-CN" dirty="0"/>
              <a:t>持久化（</a:t>
            </a:r>
            <a:r>
              <a:rPr lang="en-US" altLang="zh-CN" dirty="0"/>
              <a:t>Persistence</a:t>
            </a:r>
            <a:r>
              <a:rPr lang="zh-CN" altLang="zh-CN" dirty="0"/>
              <a:t>），即把数据（如内存中的对象）保存到可永久保存的存储设备中（如磁盘）。持久化的主要应用是将内存中的对象存储在数据库中，或者存储在磁盘文件中、</a:t>
            </a:r>
            <a:r>
              <a:rPr lang="en-US" altLang="zh-CN" dirty="0"/>
              <a:t>XML</a:t>
            </a:r>
            <a:r>
              <a:rPr lang="zh-CN" altLang="zh-CN" dirty="0"/>
              <a:t>数据文件中等。因为内存运行速度快，而磁盘等可以永久存储，所以对于不同的数据，</a:t>
            </a:r>
            <a:r>
              <a:rPr lang="en-US" altLang="zh-CN" dirty="0"/>
              <a:t>Spark Streaming</a:t>
            </a:r>
            <a:r>
              <a:rPr lang="zh-CN" altLang="zh-CN" dirty="0"/>
              <a:t>需要采用不同的持久化方式，来满足各部分数据不同的需求。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修改需求规格说明书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212" y="1414234"/>
            <a:ext cx="8915400" cy="49929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增加了运行环境的介绍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/>
              <a:t>硬件</a:t>
            </a:r>
            <a:r>
              <a:rPr lang="zh-CN" altLang="zh-CN" dirty="0" smtClean="0"/>
              <a:t>环境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/>
              <a:t>当前实验室拥有</a:t>
            </a:r>
            <a:r>
              <a:rPr lang="en-US" altLang="zh-CN" dirty="0"/>
              <a:t>12</a:t>
            </a:r>
            <a:r>
              <a:rPr lang="zh-CN" altLang="zh-CN" dirty="0"/>
              <a:t>台服务器可供使用，硬件为</a:t>
            </a:r>
            <a:r>
              <a:rPr lang="en-US" altLang="zh-CN" dirty="0"/>
              <a:t>core i7</a:t>
            </a:r>
            <a:r>
              <a:rPr lang="zh-CN" altLang="zh-CN" dirty="0"/>
              <a:t>处理器，</a:t>
            </a:r>
            <a:r>
              <a:rPr lang="en-US" altLang="zh-CN" dirty="0"/>
              <a:t>16G</a:t>
            </a:r>
            <a:r>
              <a:rPr lang="zh-CN" altLang="zh-CN" dirty="0"/>
              <a:t>内存，</a:t>
            </a:r>
            <a:r>
              <a:rPr lang="en-US" altLang="zh-CN" dirty="0"/>
              <a:t>1TB</a:t>
            </a:r>
            <a:r>
              <a:rPr lang="zh-CN" altLang="zh-CN" dirty="0"/>
              <a:t>硬盘。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软件环境：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46405"/>
              </p:ext>
            </p:extLst>
          </p:nvPr>
        </p:nvGraphicFramePr>
        <p:xfrm>
          <a:off x="2320698" y="3999139"/>
          <a:ext cx="5941559" cy="19009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6146">
                  <a:extLst>
                    <a:ext uri="{9D8B030D-6E8A-4147-A177-3AD203B41FA5}">
                      <a16:colId xmlns:a16="http://schemas.microsoft.com/office/drawing/2014/main" val="1600194583"/>
                    </a:ext>
                  </a:extLst>
                </a:gridCol>
                <a:gridCol w="3005413">
                  <a:extLst>
                    <a:ext uri="{9D8B030D-6E8A-4147-A177-3AD203B41FA5}">
                      <a16:colId xmlns:a16="http://schemas.microsoft.com/office/drawing/2014/main" val="371608579"/>
                    </a:ext>
                  </a:extLst>
                </a:gridCol>
              </a:tblGrid>
              <a:tr h="37828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操作系统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centos 6.5</a:t>
                      </a:r>
                      <a:r>
                        <a:rPr lang="zh-CN" sz="1050" kern="100" dirty="0">
                          <a:effectLst/>
                        </a:rPr>
                        <a:t>或</a:t>
                      </a:r>
                      <a:r>
                        <a:rPr lang="en-US" sz="1050" kern="100" dirty="0">
                          <a:effectLst/>
                        </a:rPr>
                        <a:t>Ubuntu16.04</a:t>
                      </a:r>
                      <a:r>
                        <a:rPr lang="zh-CN" sz="1050" kern="100" dirty="0">
                          <a:effectLst/>
                        </a:rPr>
                        <a:t>及以上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971428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开发环境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eclipse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931199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项目管理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Github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581780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Hadoop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r>
                        <a:rPr lang="zh-CN" sz="1050" kern="10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48153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Spark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1.6</a:t>
                      </a:r>
                      <a:r>
                        <a:rPr lang="zh-CN" sz="1050" kern="100" dirty="0">
                          <a:effectLst/>
                        </a:rPr>
                        <a:t>及以上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97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需求规格说明书的评审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4319"/>
          <a:stretch/>
        </p:blipFill>
        <p:spPr>
          <a:xfrm>
            <a:off x="1661322" y="1361225"/>
            <a:ext cx="5275256" cy="52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需求规格说明书的评审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72" y="1536860"/>
            <a:ext cx="5275256" cy="46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34" y="1357468"/>
            <a:ext cx="6606415" cy="53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</TotalTime>
  <Words>558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 Spark Streaming的分析与应用</vt:lpstr>
      <vt:lpstr>目录</vt:lpstr>
      <vt:lpstr>修改需求规格说明书</vt:lpstr>
      <vt:lpstr>修改需求规格说明书</vt:lpstr>
      <vt:lpstr>修改需求规格说明书</vt:lpstr>
      <vt:lpstr>修改需求规格说明书</vt:lpstr>
      <vt:lpstr>需求规格说明书的评审</vt:lpstr>
      <vt:lpstr>需求规格说明书的评审</vt:lpstr>
      <vt:lpstr>问题清单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Windows 用户</cp:lastModifiedBy>
  <cp:revision>122</cp:revision>
  <dcterms:created xsi:type="dcterms:W3CDTF">2017-03-16T10:16:58Z</dcterms:created>
  <dcterms:modified xsi:type="dcterms:W3CDTF">2017-03-31T06:25:40Z</dcterms:modified>
</cp:coreProperties>
</file>