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21"/>
  </p:notesMasterIdLst>
  <p:sldIdLst>
    <p:sldId id="256" r:id="rId2"/>
    <p:sldId id="257" r:id="rId3"/>
    <p:sldId id="275" r:id="rId4"/>
    <p:sldId id="265" r:id="rId5"/>
    <p:sldId id="274" r:id="rId6"/>
    <p:sldId id="287" r:id="rId7"/>
    <p:sldId id="276" r:id="rId8"/>
    <p:sldId id="285" r:id="rId9"/>
    <p:sldId id="286" r:id="rId10"/>
    <p:sldId id="277" r:id="rId11"/>
    <p:sldId id="278" r:id="rId12"/>
    <p:sldId id="288" r:id="rId13"/>
    <p:sldId id="289" r:id="rId14"/>
    <p:sldId id="281" r:id="rId15"/>
    <p:sldId id="279" r:id="rId16"/>
    <p:sldId id="290" r:id="rId17"/>
    <p:sldId id="291" r:id="rId18"/>
    <p:sldId id="292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4" autoAdjust="0"/>
  </p:normalViewPr>
  <p:slideViewPr>
    <p:cSldViewPr snapToGrid="0">
      <p:cViewPr varScale="1">
        <p:scale>
          <a:sx n="76" d="100"/>
          <a:sy n="76" d="100"/>
        </p:scale>
        <p:origin x="-91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17/3/12</c:v>
              </c:pt>
              <c:pt idx="1">
                <c:v>17/3/26</c:v>
              </c:pt>
              <c:pt idx="2">
                <c:v>17/4/9</c:v>
              </c:pt>
              <c:pt idx="3">
                <c:v>17/4/23</c:v>
              </c:pt>
              <c:pt idx="4">
                <c:v>17/5/7</c:v>
              </c:pt>
              <c:pt idx="5">
                <c:v>17/5/21</c:v>
              </c:pt>
              <c:pt idx="6">
                <c:v>17/6/4</c:v>
              </c:pt>
              <c:pt idx="7">
                <c:v>17/6/18</c:v>
              </c:pt>
            </c:strLit>
          </c:cat>
          <c:val>
            <c:numLit>
              <c:formatCode>#,##0_ "工时"</c:formatCode>
              <c:ptCount val="8"/>
              <c:pt idx="0">
                <c:v>554.83333333333337</c:v>
              </c:pt>
              <c:pt idx="1">
                <c:v>479</c:v>
              </c:pt>
              <c:pt idx="2">
                <c:v>398.9</c:v>
              </c:pt>
              <c:pt idx="3">
                <c:v>314.13333333333333</c:v>
              </c:pt>
              <c:pt idx="4">
                <c:v>233.91666666666666</c:v>
              </c:pt>
              <c:pt idx="5">
                <c:v>131.78333333333333</c:v>
              </c:pt>
              <c:pt idx="6">
                <c:v>52.133333333333333</c:v>
              </c:pt>
              <c:pt idx="7">
                <c:v>0</c:v>
              </c:pt>
            </c:numLit>
          </c:val>
          <c:smooth val="0"/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17/3/12</c:v>
              </c:pt>
              <c:pt idx="1">
                <c:v>17/3/26</c:v>
              </c:pt>
              <c:pt idx="2">
                <c:v>17/4/9</c:v>
              </c:pt>
              <c:pt idx="3">
                <c:v>17/4/23</c:v>
              </c:pt>
              <c:pt idx="4">
                <c:v>17/5/7</c:v>
              </c:pt>
              <c:pt idx="5">
                <c:v>17/5/21</c:v>
              </c:pt>
              <c:pt idx="6">
                <c:v>17/6/4</c:v>
              </c:pt>
              <c:pt idx="7">
                <c:v>17/6/18</c:v>
              </c:pt>
            </c:strLit>
          </c:cat>
          <c:val>
            <c:numLit>
              <c:formatCode>#,##0_ "工时"</c:formatCode>
              <c:ptCount val="8"/>
              <c:pt idx="0">
                <c:v>554.83333333333337</c:v>
              </c:pt>
              <c:pt idx="1">
                <c:v>479</c:v>
              </c:pt>
              <c:pt idx="2">
                <c:v>398.9</c:v>
              </c:pt>
              <c:pt idx="3">
                <c:v>314.13333333333333</c:v>
              </c:pt>
              <c:pt idx="4">
                <c:v>233.91666666666666</c:v>
              </c:pt>
              <c:pt idx="5">
                <c:v>131.78333333333333</c:v>
              </c:pt>
              <c:pt idx="6">
                <c:v>65.033333333333331</c:v>
              </c:pt>
              <c:pt idx="7">
                <c:v>65.033333333333331</c:v>
              </c:pt>
            </c:numLit>
          </c:val>
          <c:smooth val="0"/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17/3/12</c:v>
              </c:pt>
              <c:pt idx="1">
                <c:v>17/3/26</c:v>
              </c:pt>
              <c:pt idx="2">
                <c:v>17/4/9</c:v>
              </c:pt>
              <c:pt idx="3">
                <c:v>17/4/23</c:v>
              </c:pt>
              <c:pt idx="4">
                <c:v>17/5/7</c:v>
              </c:pt>
              <c:pt idx="5">
                <c:v>17/5/21</c:v>
              </c:pt>
              <c:pt idx="6">
                <c:v>17/6/4</c:v>
              </c:pt>
              <c:pt idx="7">
                <c:v>17/6/18</c:v>
              </c:pt>
            </c:strLit>
          </c:cat>
          <c:val>
            <c:numLit>
              <c:formatCode>#,##0_ "工时"</c:formatCode>
              <c:ptCount val="8"/>
              <c:pt idx="0">
                <c:v>758.76666666666665</c:v>
              </c:pt>
              <c:pt idx="1">
                <c:v>682.93333333333328</c:v>
              </c:pt>
              <c:pt idx="2">
                <c:v>614.36666666666667</c:v>
              </c:pt>
              <c:pt idx="3">
                <c:v>350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135168"/>
        <c:axId val="199238784"/>
      </c:lineChart>
      <c:catAx>
        <c:axId val="198135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238784"/>
        <c:crosses val="autoZero"/>
        <c:auto val="1"/>
        <c:lblAlgn val="ctr"/>
        <c:lblOffset val="100"/>
        <c:noMultiLvlLbl val="0"/>
      </c:catAx>
      <c:valAx>
        <c:axId val="1992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135168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实际工时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软件项目计划制定</c:v>
              </c:pt>
              <c:pt idx="1">
                <c:v>项目需求分析1</c:v>
              </c:pt>
              <c:pt idx="2">
                <c:v>项目需求分析2</c:v>
              </c:pt>
              <c:pt idx="3">
                <c:v>需求评审</c:v>
              </c:pt>
              <c:pt idx="4">
                <c:v>第一次实验6-8</c:v>
              </c:pt>
              <c:pt idx="5">
                <c:v>需求复评审</c:v>
              </c:pt>
              <c:pt idx="6">
                <c:v>后续设计方案</c:v>
              </c:pt>
              <c:pt idx="7">
                <c:v>设计与实现1</c:v>
              </c:pt>
              <c:pt idx="8">
                <c:v>设计与实现2</c:v>
              </c:pt>
              <c:pt idx="9">
                <c:v>软件测试分析</c:v>
              </c:pt>
              <c:pt idx="10">
                <c:v>软件测试评审</c:v>
              </c:pt>
              <c:pt idx="11">
                <c:v>软件测试复评审</c:v>
              </c:pt>
              <c:pt idx="12">
                <c:v>软件演示与测评</c:v>
              </c:pt>
              <c:pt idx="13">
                <c:v>第二次试验6-8</c:v>
              </c:pt>
              <c:pt idx="14">
                <c:v>综合实验分析与总结</c:v>
              </c:pt>
            </c:strLit>
          </c:cat>
          <c:val>
            <c:numLit>
              <c:formatCode>#,##0_ "工时"</c:formatCode>
              <c:ptCount val="15"/>
              <c:pt idx="0">
                <c:v>35.68333333333333</c:v>
              </c:pt>
              <c:pt idx="1">
                <c:v>51.033333333333331</c:v>
              </c:pt>
              <c:pt idx="2">
                <c:v>40.56666666666667</c:v>
              </c:pt>
              <c:pt idx="3">
                <c:v>33.35</c:v>
              </c:pt>
              <c:pt idx="4">
                <c:v>50.8</c:v>
              </c:pt>
              <c:pt idx="5">
                <c:v>31.7</c:v>
              </c:pt>
              <c:pt idx="6">
                <c:v>35.483333333333334</c:v>
              </c:pt>
              <c:pt idx="7">
                <c:v>53.43333333333333</c:v>
              </c:pt>
              <c:pt idx="8">
                <c:v>41.56666666666667</c:v>
              </c:pt>
              <c:pt idx="9">
                <c:v>38.666666666666664</c:v>
              </c:pt>
              <c:pt idx="10">
                <c:v>48.233333333333334</c:v>
              </c:pt>
              <c:pt idx="11">
                <c:v>53.9</c:v>
              </c:pt>
              <c:pt idx="12">
                <c:v>31.4</c:v>
              </c:pt>
              <c:pt idx="13">
                <c:v>35.333333333333336</c:v>
              </c:pt>
              <c:pt idx="14">
                <c:v>0</c:v>
              </c:pt>
            </c:numLit>
          </c:val>
        </c:ser>
        <c:ser>
          <c:idx val="1"/>
          <c:order val="1"/>
          <c:tx>
            <c:v>剩余工时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软件项目计划制定</c:v>
              </c:pt>
              <c:pt idx="1">
                <c:v>项目需求分析1</c:v>
              </c:pt>
              <c:pt idx="2">
                <c:v>项目需求分析2</c:v>
              </c:pt>
              <c:pt idx="3">
                <c:v>需求评审</c:v>
              </c:pt>
              <c:pt idx="4">
                <c:v>第一次实验6-8</c:v>
              </c:pt>
              <c:pt idx="5">
                <c:v>需求复评审</c:v>
              </c:pt>
              <c:pt idx="6">
                <c:v>后续设计方案</c:v>
              </c:pt>
              <c:pt idx="7">
                <c:v>设计与实现1</c:v>
              </c:pt>
              <c:pt idx="8">
                <c:v>设计与实现2</c:v>
              </c:pt>
              <c:pt idx="9">
                <c:v>软件测试分析</c:v>
              </c:pt>
              <c:pt idx="10">
                <c:v>软件测试评审</c:v>
              </c:pt>
              <c:pt idx="11">
                <c:v>软件测试复评审</c:v>
              </c:pt>
              <c:pt idx="12">
                <c:v>软件演示与测评</c:v>
              </c:pt>
              <c:pt idx="13">
                <c:v>第二次试验6-8</c:v>
              </c:pt>
              <c:pt idx="14">
                <c:v>综合实验分析与总结</c:v>
              </c:pt>
            </c:strLit>
          </c:cat>
          <c:val>
            <c:numLit>
              <c:formatCode>#,##0_ "工时"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9.1166666666666671</c:v>
              </c:pt>
              <c:pt idx="14">
                <c:v>55.916666666666664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9277568"/>
        <c:axId val="199103232"/>
      </c:barChart>
      <c:lineChart>
        <c:grouping val="standard"/>
        <c:varyColors val="0"/>
        <c:ser>
          <c:idx val="2"/>
          <c:order val="2"/>
          <c:tx>
            <c:v>基线工时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15"/>
              <c:pt idx="0">
                <c:v>软件项目计划制定</c:v>
              </c:pt>
              <c:pt idx="1">
                <c:v>项目需求分析1</c:v>
              </c:pt>
              <c:pt idx="2">
                <c:v>项目需求分析2</c:v>
              </c:pt>
              <c:pt idx="3">
                <c:v>需求评审</c:v>
              </c:pt>
              <c:pt idx="4">
                <c:v>第一次实验6-8</c:v>
              </c:pt>
              <c:pt idx="5">
                <c:v>需求复评审</c:v>
              </c:pt>
              <c:pt idx="6">
                <c:v>后续设计方案</c:v>
              </c:pt>
              <c:pt idx="7">
                <c:v>设计与实现1</c:v>
              </c:pt>
              <c:pt idx="8">
                <c:v>设计与实现2</c:v>
              </c:pt>
              <c:pt idx="9">
                <c:v>软件测试分析</c:v>
              </c:pt>
              <c:pt idx="10">
                <c:v>软件测试评审</c:v>
              </c:pt>
              <c:pt idx="11">
                <c:v>软件测试复评审</c:v>
              </c:pt>
              <c:pt idx="12">
                <c:v>软件演示与测评</c:v>
              </c:pt>
              <c:pt idx="13">
                <c:v>第二次试验6-8</c:v>
              </c:pt>
              <c:pt idx="14">
                <c:v>综合实验分析与总结</c:v>
              </c:pt>
            </c:strLit>
          </c:cat>
          <c:val>
            <c:numLit>
              <c:formatCode>#,##0_ "工时"</c:formatCode>
              <c:ptCount val="15"/>
              <c:pt idx="0">
                <c:v>39.5</c:v>
              </c:pt>
              <c:pt idx="1">
                <c:v>48.5</c:v>
              </c:pt>
              <c:pt idx="2">
                <c:v>40</c:v>
              </c:pt>
              <c:pt idx="3">
                <c:v>38.5</c:v>
              </c:pt>
              <c:pt idx="4">
                <c:v>49</c:v>
              </c:pt>
              <c:pt idx="5">
                <c:v>26.5</c:v>
              </c:pt>
              <c:pt idx="6">
                <c:v>27.5</c:v>
              </c:pt>
              <c:pt idx="7">
                <c:v>37.5</c:v>
              </c:pt>
              <c:pt idx="8">
                <c:v>35</c:v>
              </c:pt>
              <c:pt idx="9">
                <c:v>23.5</c:v>
              </c:pt>
              <c:pt idx="10">
                <c:v>38.5</c:v>
              </c:pt>
              <c:pt idx="11">
                <c:v>51</c:v>
              </c:pt>
              <c:pt idx="12">
                <c:v>20</c:v>
              </c:pt>
              <c:pt idx="13">
                <c:v>20</c:v>
              </c:pt>
              <c:pt idx="14">
                <c:v>31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277568"/>
        <c:axId val="199103232"/>
      </c:lineChart>
      <c:catAx>
        <c:axId val="19927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03232"/>
        <c:crosses val="autoZero"/>
        <c:auto val="1"/>
        <c:lblAlgn val="ctr"/>
        <c:lblOffset val="100"/>
        <c:noMultiLvlLbl val="0"/>
      </c:catAx>
      <c:valAx>
        <c:axId val="19910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工作(小时)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277568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基线剩余任务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17/3/12</c:v>
              </c:pt>
              <c:pt idx="1">
                <c:v>17/3/26</c:v>
              </c:pt>
              <c:pt idx="2">
                <c:v>17/4/9</c:v>
              </c:pt>
              <c:pt idx="3">
                <c:v>17/4/23</c:v>
              </c:pt>
              <c:pt idx="4">
                <c:v>17/5/7</c:v>
              </c:pt>
              <c:pt idx="5">
                <c:v>17/5/21</c:v>
              </c:pt>
              <c:pt idx="6">
                <c:v>17/6/4</c:v>
              </c:pt>
              <c:pt idx="7">
                <c:v>17/6/18</c:v>
              </c:pt>
            </c:strLit>
          </c:cat>
          <c:val>
            <c:numLit>
              <c:formatCode>General</c:formatCode>
              <c:ptCount val="8"/>
              <c:pt idx="0">
                <c:v>112</c:v>
              </c:pt>
              <c:pt idx="1">
                <c:v>90</c:v>
              </c:pt>
              <c:pt idx="2">
                <c:v>69</c:v>
              </c:pt>
              <c:pt idx="3">
                <c:v>50</c:v>
              </c:pt>
              <c:pt idx="4">
                <c:v>36</c:v>
              </c:pt>
              <c:pt idx="5">
                <c:v>17</c:v>
              </c:pt>
              <c:pt idx="6">
                <c:v>3</c:v>
              </c:pt>
              <c:pt idx="7">
                <c:v>0</c:v>
              </c:pt>
            </c:numLit>
          </c:val>
          <c:smooth val="0"/>
        </c:ser>
        <c:ser>
          <c:idx val="1"/>
          <c:order val="1"/>
          <c:tx>
            <c:v>其余任务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17/3/12</c:v>
              </c:pt>
              <c:pt idx="1">
                <c:v>17/3/26</c:v>
              </c:pt>
              <c:pt idx="2">
                <c:v>17/4/9</c:v>
              </c:pt>
              <c:pt idx="3">
                <c:v>17/4/23</c:v>
              </c:pt>
              <c:pt idx="4">
                <c:v>17/5/7</c:v>
              </c:pt>
              <c:pt idx="5">
                <c:v>17/5/21</c:v>
              </c:pt>
              <c:pt idx="6">
                <c:v>17/6/4</c:v>
              </c:pt>
              <c:pt idx="7">
                <c:v>17/6/18</c:v>
              </c:pt>
            </c:strLit>
          </c:cat>
          <c:val>
            <c:numLit>
              <c:formatCode>General</c:formatCode>
              <c:ptCount val="8"/>
              <c:pt idx="0">
                <c:v>112</c:v>
              </c:pt>
              <c:pt idx="1">
                <c:v>90</c:v>
              </c:pt>
              <c:pt idx="2">
                <c:v>69</c:v>
              </c:pt>
              <c:pt idx="3">
                <c:v>52</c:v>
              </c:pt>
              <c:pt idx="4">
                <c:v>38</c:v>
              </c:pt>
              <c:pt idx="5">
                <c:v>17</c:v>
              </c:pt>
              <c:pt idx="6">
                <c:v>4</c:v>
              </c:pt>
              <c:pt idx="7">
                <c:v>0</c:v>
              </c:pt>
            </c:numLit>
          </c:val>
          <c:smooth val="0"/>
        </c:ser>
        <c:ser>
          <c:idx val="2"/>
          <c:order val="2"/>
          <c:tx>
            <c:v>剩余实际任务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17/3/12</c:v>
              </c:pt>
              <c:pt idx="1">
                <c:v>17/3/26</c:v>
              </c:pt>
              <c:pt idx="2">
                <c:v>17/4/9</c:v>
              </c:pt>
              <c:pt idx="3">
                <c:v>17/4/23</c:v>
              </c:pt>
              <c:pt idx="4">
                <c:v>17/5/7</c:v>
              </c:pt>
              <c:pt idx="5">
                <c:v>17/5/21</c:v>
              </c:pt>
              <c:pt idx="6">
                <c:v>17/6/4</c:v>
              </c:pt>
              <c:pt idx="7">
                <c:v>17/6/18</c:v>
              </c:pt>
            </c:strLit>
          </c:cat>
          <c:val>
            <c:numLit>
              <c:formatCode>General</c:formatCode>
              <c:ptCount val="8"/>
              <c:pt idx="0">
                <c:v>112</c:v>
              </c:pt>
              <c:pt idx="1">
                <c:v>90</c:v>
              </c:pt>
              <c:pt idx="2">
                <c:v>69</c:v>
              </c:pt>
              <c:pt idx="3">
                <c:v>52</c:v>
              </c:pt>
              <c:pt idx="4">
                <c:v>38</c:v>
              </c:pt>
              <c:pt idx="5">
                <c:v>17</c:v>
              </c:pt>
              <c:pt idx="6">
                <c:v>6</c:v>
              </c:pt>
              <c:pt idx="7">
                <c:v>6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558656"/>
        <c:axId val="199560192"/>
      </c:lineChart>
      <c:catAx>
        <c:axId val="199558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60192"/>
        <c:crosses val="autoZero"/>
        <c:auto val="1"/>
        <c:lblAlgn val="ctr"/>
        <c:lblOffset val="100"/>
        <c:noMultiLvlLbl val="0"/>
      </c:catAx>
      <c:valAx>
        <c:axId val="19956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5865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实际工时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陈少杰</c:v>
              </c:pt>
              <c:pt idx="1">
                <c:v>邹嘉欣</c:v>
              </c:pt>
              <c:pt idx="2">
                <c:v>蒲彦均</c:v>
              </c:pt>
              <c:pt idx="3">
                <c:v>姜鑫</c:v>
              </c:pt>
            </c:strLit>
          </c:cat>
          <c:val>
            <c:numLit>
              <c:formatCode>#,##0_ "工时"</c:formatCode>
              <c:ptCount val="4"/>
              <c:pt idx="0">
                <c:v>152.36666666666667</c:v>
              </c:pt>
              <c:pt idx="1">
                <c:v>142.18333333333334</c:v>
              </c:pt>
              <c:pt idx="2">
                <c:v>136.5</c:v>
              </c:pt>
              <c:pt idx="3">
                <c:v>150.11666666666667</c:v>
              </c:pt>
            </c:numLit>
          </c:val>
        </c:ser>
        <c:ser>
          <c:idx val="1"/>
          <c:order val="1"/>
          <c:tx>
            <c:v>剩余工时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陈少杰</c:v>
              </c:pt>
              <c:pt idx="1">
                <c:v>邹嘉欣</c:v>
              </c:pt>
              <c:pt idx="2">
                <c:v>蒲彦均</c:v>
              </c:pt>
              <c:pt idx="3">
                <c:v>姜鑫</c:v>
              </c:pt>
            </c:strLit>
          </c:cat>
          <c:val>
            <c:numLit>
              <c:formatCode>#,##0_ "工时"</c:formatCode>
              <c:ptCount val="4"/>
              <c:pt idx="0">
                <c:v>19.283333333333335</c:v>
              </c:pt>
              <c:pt idx="1">
                <c:v>13.2</c:v>
              </c:pt>
              <c:pt idx="2">
                <c:v>19.366666666666667</c:v>
              </c:pt>
              <c:pt idx="3">
                <c:v>13.2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9602560"/>
        <c:axId val="199604480"/>
      </c:barChart>
      <c:lineChart>
        <c:grouping val="standard"/>
        <c:varyColors val="0"/>
        <c:ser>
          <c:idx val="2"/>
          <c:order val="2"/>
          <c:tx>
            <c:v>基线工时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4"/>
              <c:pt idx="0">
                <c:v>陈少杰</c:v>
              </c:pt>
              <c:pt idx="1">
                <c:v>邹嘉欣</c:v>
              </c:pt>
              <c:pt idx="2">
                <c:v>蒲彦均</c:v>
              </c:pt>
              <c:pt idx="3">
                <c:v>姜鑫</c:v>
              </c:pt>
            </c:strLit>
          </c:cat>
          <c:val>
            <c:numLit>
              <c:formatCode>#,##0_ "工时"</c:formatCode>
              <c:ptCount val="4"/>
              <c:pt idx="0">
                <c:v>255.36666666666667</c:v>
              </c:pt>
              <c:pt idx="1">
                <c:v>204.93333333333334</c:v>
              </c:pt>
              <c:pt idx="2">
                <c:v>196.66666666666666</c:v>
              </c:pt>
              <c:pt idx="3">
                <c:v>193.16666666666666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602560"/>
        <c:axId val="199604480"/>
      </c:lineChart>
      <c:catAx>
        <c:axId val="19960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04480"/>
        <c:crosses val="autoZero"/>
        <c:auto val="1"/>
        <c:lblAlgn val="ctr"/>
        <c:lblOffset val="100"/>
        <c:noMultiLvlLbl val="0"/>
      </c:catAx>
      <c:valAx>
        <c:axId val="19960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0256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进度控制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配置管理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工作量统计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42D454EF-48B6-4C7D-BBBE-204EFA8A8F96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组内评审报告</a:t>
          </a:r>
          <a:endParaRPr lang="zh-CN" altLang="en-US" dirty="0"/>
        </a:p>
      </dgm:t>
    </dgm:pt>
    <dgm:pt modelId="{446D8F41-182A-4923-B6EC-D7E8D62356B8}" type="parTrans" cxnId="{3509D78E-89F9-40DA-B140-C3FF18B7FAEE}">
      <dgm:prSet/>
      <dgm:spPr/>
      <dgm:t>
        <a:bodyPr/>
        <a:lstStyle/>
        <a:p>
          <a:endParaRPr lang="zh-CN" altLang="en-US"/>
        </a:p>
      </dgm:t>
    </dgm:pt>
    <dgm:pt modelId="{6F5695CA-01B4-4E8B-B5F1-85F0B95CE8F7}" type="sibTrans" cxnId="{3509D78E-89F9-40DA-B140-C3FF18B7FAEE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4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4">
        <dgm:presLayoutVars>
          <dgm:bulletEnabled val="1"/>
        </dgm:presLayoutVars>
      </dgm:prSet>
      <dgm:spPr/>
    </dgm:pt>
    <dgm:pt modelId="{E0C69364-569C-4010-A29D-C9FA8B8C0C14}" type="pres">
      <dgm:prSet presAssocID="{17A36C94-7FC5-4507-82C9-216C3504AECA}" presName="spaceBetweenRectangles" presStyleCnt="0"/>
      <dgm:spPr/>
    </dgm:pt>
    <dgm:pt modelId="{FE35DCD2-B6AB-467B-80D1-A9A5F5690850}" type="pres">
      <dgm:prSet presAssocID="{42D454EF-48B6-4C7D-BBBE-204EFA8A8F96}" presName="parentLin" presStyleCnt="0"/>
      <dgm:spPr/>
    </dgm:pt>
    <dgm:pt modelId="{103ADCD9-A63D-4E77-A39A-D2CA9340B139}" type="pres">
      <dgm:prSet presAssocID="{42D454EF-48B6-4C7D-BBBE-204EFA8A8F9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D4FD7DF5-E695-4B7C-BBDE-E79109A32DE9}" type="pres">
      <dgm:prSet presAssocID="{42D454EF-48B6-4C7D-BBBE-204EFA8A8F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68603-7A44-4791-83F7-775C49970F80}" type="pres">
      <dgm:prSet presAssocID="{42D454EF-48B6-4C7D-BBBE-204EFA8A8F96}" presName="negativeSpace" presStyleCnt="0"/>
      <dgm:spPr/>
    </dgm:pt>
    <dgm:pt modelId="{C8CD2316-5304-4804-94E4-55393D352133}" type="pres">
      <dgm:prSet presAssocID="{42D454EF-48B6-4C7D-BBBE-204EFA8A8F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20AF921D-550E-4A79-A37C-840CB6A4BC5F}" type="presOf" srcId="{42D454EF-48B6-4C7D-BBBE-204EFA8A8F96}" destId="{D4FD7DF5-E695-4B7C-BBDE-E79109A32DE9}" srcOrd="1" destOrd="0" presId="urn:microsoft.com/office/officeart/2005/8/layout/list1"/>
    <dgm:cxn modelId="{3509D78E-89F9-40DA-B140-C3FF18B7FAEE}" srcId="{F9467B4E-0D0F-4F7A-B70F-C5813BA76CBC}" destId="{42D454EF-48B6-4C7D-BBBE-204EFA8A8F96}" srcOrd="3" destOrd="0" parTransId="{446D8F41-182A-4923-B6EC-D7E8D62356B8}" sibTransId="{6F5695CA-01B4-4E8B-B5F1-85F0B95CE8F7}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F2D33A77-12E1-48DB-BE61-D6BE64513CF9}" type="presOf" srcId="{42D454EF-48B6-4C7D-BBBE-204EFA8A8F96}" destId="{103ADCD9-A63D-4E77-A39A-D2CA9340B139}" srcOrd="0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  <dgm:cxn modelId="{38101CDD-70AA-4D53-814D-30243A3A2C4F}" type="presParOf" srcId="{75793770-F05D-4D49-A45A-2DC757F4A001}" destId="{E0C69364-569C-4010-A29D-C9FA8B8C0C14}" srcOrd="11" destOrd="0" presId="urn:microsoft.com/office/officeart/2005/8/layout/list1"/>
    <dgm:cxn modelId="{9B187D6C-F314-411A-A951-C43CD07315C6}" type="presParOf" srcId="{75793770-F05D-4D49-A45A-2DC757F4A001}" destId="{FE35DCD2-B6AB-467B-80D1-A9A5F5690850}" srcOrd="12" destOrd="0" presId="urn:microsoft.com/office/officeart/2005/8/layout/list1"/>
    <dgm:cxn modelId="{D893A183-4BBC-46DF-9664-BE1292A0BB1B}" type="presParOf" srcId="{FE35DCD2-B6AB-467B-80D1-A9A5F5690850}" destId="{103ADCD9-A63D-4E77-A39A-D2CA9340B139}" srcOrd="0" destOrd="0" presId="urn:microsoft.com/office/officeart/2005/8/layout/list1"/>
    <dgm:cxn modelId="{B4A07E42-0E65-462F-8334-48CCA4BE8536}" type="presParOf" srcId="{FE35DCD2-B6AB-467B-80D1-A9A5F5690850}" destId="{D4FD7DF5-E695-4B7C-BBDE-E79109A32DE9}" srcOrd="1" destOrd="0" presId="urn:microsoft.com/office/officeart/2005/8/layout/list1"/>
    <dgm:cxn modelId="{88B01219-6AD3-4443-8495-2E0C3E670146}" type="presParOf" srcId="{75793770-F05D-4D49-A45A-2DC757F4A001}" destId="{3AB68603-7A44-4791-83F7-775C49970F80}" srcOrd="13" destOrd="0" presId="urn:microsoft.com/office/officeart/2005/8/layout/list1"/>
    <dgm:cxn modelId="{908100BD-1F9A-4BE1-B6D1-03CB206239BA}" type="presParOf" srcId="{75793770-F05D-4D49-A45A-2DC757F4A001}" destId="{C8CD2316-5304-4804-94E4-55393D35213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15701"/>
          <a:ext cx="888824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31941"/>
          <a:ext cx="62217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1.</a:t>
          </a:r>
          <a:r>
            <a:rPr lang="zh-CN" altLang="en-US" sz="2600" kern="1200" dirty="0" smtClean="0"/>
            <a:t>进度控制</a:t>
          </a:r>
          <a:endParaRPr lang="zh-CN" altLang="en-US" sz="2600" kern="1200" dirty="0"/>
        </a:p>
      </dsp:txBody>
      <dsp:txXfrm>
        <a:off x="481879" y="69408"/>
        <a:ext cx="6146839" cy="692586"/>
      </dsp:txXfrm>
    </dsp:sp>
    <dsp:sp modelId="{36361881-77C6-4CB9-BE8D-DD3DBAED1EF0}">
      <dsp:nvSpPr>
        <dsp:cNvPr id="0" name=""/>
        <dsp:cNvSpPr/>
      </dsp:nvSpPr>
      <dsp:spPr>
        <a:xfrm>
          <a:off x="0" y="1595061"/>
          <a:ext cx="888824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1211301"/>
          <a:ext cx="62217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2.</a:t>
          </a:r>
          <a:r>
            <a:rPr lang="zh-CN" altLang="en-US" sz="2600" kern="1200" dirty="0" smtClean="0"/>
            <a:t>配置管理</a:t>
          </a:r>
          <a:endParaRPr lang="zh-CN" altLang="en-US" sz="2600" kern="1200" dirty="0"/>
        </a:p>
      </dsp:txBody>
      <dsp:txXfrm>
        <a:off x="481879" y="1248768"/>
        <a:ext cx="6146839" cy="692586"/>
      </dsp:txXfrm>
    </dsp:sp>
    <dsp:sp modelId="{1B2BB12D-74E5-4854-88C3-E7DE7D6340E7}">
      <dsp:nvSpPr>
        <dsp:cNvPr id="0" name=""/>
        <dsp:cNvSpPr/>
      </dsp:nvSpPr>
      <dsp:spPr>
        <a:xfrm>
          <a:off x="0" y="2774422"/>
          <a:ext cx="888824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2390662"/>
          <a:ext cx="62217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3.</a:t>
          </a:r>
          <a:r>
            <a:rPr lang="zh-CN" altLang="en-US" sz="2600" kern="1200" dirty="0" smtClean="0"/>
            <a:t>工作量统计</a:t>
          </a:r>
          <a:endParaRPr lang="zh-CN" altLang="en-US" sz="2600" kern="1200" dirty="0"/>
        </a:p>
      </dsp:txBody>
      <dsp:txXfrm>
        <a:off x="481879" y="2428129"/>
        <a:ext cx="6146839" cy="692586"/>
      </dsp:txXfrm>
    </dsp:sp>
    <dsp:sp modelId="{C8CD2316-5304-4804-94E4-55393D352133}">
      <dsp:nvSpPr>
        <dsp:cNvPr id="0" name=""/>
        <dsp:cNvSpPr/>
      </dsp:nvSpPr>
      <dsp:spPr>
        <a:xfrm>
          <a:off x="0" y="3953782"/>
          <a:ext cx="888824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D7DF5-E695-4B7C-BBDE-E79109A32DE9}">
      <dsp:nvSpPr>
        <dsp:cNvPr id="0" name=""/>
        <dsp:cNvSpPr/>
      </dsp:nvSpPr>
      <dsp:spPr>
        <a:xfrm>
          <a:off x="444412" y="3570022"/>
          <a:ext cx="62217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4.</a:t>
          </a:r>
          <a:r>
            <a:rPr lang="zh-CN" altLang="en-US" sz="2600" kern="1200" dirty="0" smtClean="0"/>
            <a:t>组内评审报告</a:t>
          </a:r>
          <a:endParaRPr lang="zh-CN" altLang="en-US" sz="2600" kern="1200" dirty="0"/>
        </a:p>
      </dsp:txBody>
      <dsp:txXfrm>
        <a:off x="481879" y="3607489"/>
        <a:ext cx="6146839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由于生成工程基线的时候，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日之后的工作没有具体人员分配信息，所以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日之后的基线工时全部为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日期间的任务全部分配了人员信息，但没有填写人员分配工作时间占比，默认值都是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，所以这段时间的基线工时变化非常陡，且造成了基线总工时很大程度上超出了实际工时。而剩余累计实际工时斜率较为稳定，说明每周总工时基本平衡。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0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3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0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AFD2-5405-464D-92C3-DC6B500A83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338942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总体而言，项目进度与预期一致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从燃尽图来看，项目进度与项目计划差别不大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个别任务时间估计不准确</a:t>
            </a:r>
            <a:endParaRPr lang="en-US" altLang="zh-CN" sz="1800" dirty="0" smtClean="0"/>
          </a:p>
          <a:p>
            <a:r>
              <a:rPr lang="zh-CN" altLang="en-US" sz="2000" dirty="0" smtClean="0"/>
              <a:t>工时记录准确程度不太高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本</a:t>
            </a:r>
            <a:r>
              <a:rPr lang="zh-CN" altLang="en-US" sz="1800" dirty="0" smtClean="0"/>
              <a:t>应该每周严格记录本周工作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未严格记录，只能后期补全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对</a:t>
            </a:r>
            <a:r>
              <a:rPr lang="zh-CN" altLang="en-US" sz="1800" dirty="0" smtClean="0"/>
              <a:t>补全的日志进行检查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重新修改</a:t>
            </a:r>
            <a:r>
              <a:rPr lang="en-US" altLang="zh-CN" sz="1800" dirty="0" err="1" smtClean="0"/>
              <a:t>mpp</a:t>
            </a:r>
            <a:r>
              <a:rPr lang="zh-CN" altLang="en-US" sz="1800" dirty="0" smtClean="0"/>
              <a:t>文件记录不准确部分</a:t>
            </a:r>
            <a:endParaRPr lang="en-US" altLang="zh-CN" sz="1800" dirty="0" smtClean="0"/>
          </a:p>
          <a:p>
            <a:r>
              <a:rPr lang="zh-CN" altLang="en-US" sz="2000" dirty="0" smtClean="0"/>
              <a:t>改进方案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本组对实验</a:t>
            </a:r>
            <a:r>
              <a:rPr lang="en-US" altLang="zh-CN" sz="1800" dirty="0" smtClean="0"/>
              <a:t>6-8</a:t>
            </a:r>
            <a:r>
              <a:rPr lang="zh-CN" altLang="en-US" sz="1800" dirty="0" smtClean="0"/>
              <a:t>的重视程度不够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导致时间不准确，统计工作量大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每</a:t>
            </a:r>
            <a:r>
              <a:rPr lang="zh-CN" altLang="en-US" sz="1800" dirty="0" smtClean="0"/>
              <a:t>周必须按时提交本周工作日志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084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632856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实验工具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对项目内容进行管理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每次修改都从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中获取最新的版本来进行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版本控制对象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/>
              <a:t>项目</a:t>
            </a:r>
            <a:r>
              <a:rPr lang="zh-CN" altLang="en-US" dirty="0" smtClean="0"/>
              <a:t>计划书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次修改版本（最后一次修改</a:t>
            </a:r>
            <a:r>
              <a:rPr lang="en-US" altLang="zh-CN" dirty="0" smtClean="0"/>
              <a:t>2017/04/25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需求规格说明书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/>
              <a:t>19</a:t>
            </a:r>
            <a:r>
              <a:rPr lang="zh-CN" altLang="en-US" dirty="0" smtClean="0"/>
              <a:t>次修改版本（最后一次修改</a:t>
            </a:r>
            <a:r>
              <a:rPr lang="en-US" altLang="zh-CN" dirty="0" smtClean="0"/>
              <a:t>2017/06/02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测试需求规格说明书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次修改版本（最后一次修改</a:t>
            </a:r>
            <a:r>
              <a:rPr lang="en-US" altLang="zh-CN" dirty="0" smtClean="0"/>
              <a:t>2017/06/02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9782030" cy="12808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配置管理</a:t>
            </a:r>
            <a:r>
              <a:rPr lang="en-US" altLang="zh-CN" dirty="0"/>
              <a:t>——</a:t>
            </a:r>
            <a:r>
              <a:rPr lang="en-US" altLang="zh-CN" dirty="0" err="1"/>
              <a:t>Git</a:t>
            </a:r>
            <a:r>
              <a:rPr lang="zh-CN" altLang="en-US" dirty="0"/>
              <a:t>管理</a:t>
            </a:r>
            <a:r>
              <a:rPr lang="zh-CN" altLang="en-US" dirty="0" smtClean="0"/>
              <a:t>总结（</a:t>
            </a:r>
            <a:r>
              <a:rPr lang="zh-CN" altLang="en-US" dirty="0"/>
              <a:t>截止</a:t>
            </a:r>
            <a:r>
              <a:rPr lang="en-US" altLang="zh-CN" dirty="0"/>
              <a:t>2017/06/13 17:00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632856"/>
            <a:ext cx="4800788" cy="532311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共</a:t>
            </a:r>
            <a:r>
              <a:rPr lang="en-US" altLang="zh-CN" sz="2400" b="1" dirty="0" smtClean="0"/>
              <a:t>144</a:t>
            </a:r>
            <a:r>
              <a:rPr lang="zh-CN" altLang="en-US" sz="2400" b="1" dirty="0" smtClean="0"/>
              <a:t>次</a:t>
            </a:r>
            <a:r>
              <a:rPr lang="en-US" altLang="zh-CN" sz="2400" b="1" dirty="0" smtClean="0"/>
              <a:t>commit</a:t>
            </a:r>
          </a:p>
          <a:p>
            <a:r>
              <a:rPr lang="zh-CN" altLang="en-US" sz="2000" dirty="0" smtClean="0"/>
              <a:t>会议记录（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次，共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次）</a:t>
            </a:r>
            <a:endParaRPr lang="en-US" altLang="zh-CN" sz="2000" dirty="0" smtClean="0"/>
          </a:p>
          <a:p>
            <a:r>
              <a:rPr lang="zh-CN" altLang="en-US" sz="2000" dirty="0" smtClean="0"/>
              <a:t>评审意见（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次）</a:t>
            </a:r>
            <a:endParaRPr lang="en-US" altLang="zh-CN" sz="2000" dirty="0" smtClean="0"/>
          </a:p>
          <a:p>
            <a:r>
              <a:rPr lang="zh-CN" altLang="en-US" sz="2000" dirty="0" smtClean="0"/>
              <a:t>项目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次）</a:t>
            </a:r>
            <a:endParaRPr lang="en-US" altLang="zh-CN" sz="2000" dirty="0" smtClean="0"/>
          </a:p>
          <a:p>
            <a:r>
              <a:rPr lang="zh-CN" altLang="en-US" sz="2000" dirty="0"/>
              <a:t>相关资料（</a:t>
            </a:r>
            <a:r>
              <a:rPr lang="en-US" altLang="zh-CN" sz="2000" dirty="0"/>
              <a:t>1</a:t>
            </a:r>
            <a:r>
              <a:rPr lang="zh-CN" altLang="en-US" sz="2000" dirty="0"/>
              <a:t>次）</a:t>
            </a:r>
            <a:endParaRPr lang="en-US" altLang="zh-CN" sz="2000" dirty="0"/>
          </a:p>
          <a:p>
            <a:r>
              <a:rPr lang="zh-CN" altLang="en-US" sz="2000" dirty="0"/>
              <a:t>检查单（</a:t>
            </a:r>
            <a:r>
              <a:rPr lang="en-US" altLang="zh-CN" sz="2000" dirty="0"/>
              <a:t>5</a:t>
            </a:r>
            <a:r>
              <a:rPr lang="zh-CN" altLang="en-US" sz="2000" dirty="0"/>
              <a:t>次）</a:t>
            </a:r>
            <a:endParaRPr lang="en-US" altLang="zh-CN" sz="2000" dirty="0"/>
          </a:p>
          <a:p>
            <a:r>
              <a:rPr lang="zh-CN" altLang="en-US" sz="2000" dirty="0"/>
              <a:t>工作日志（</a:t>
            </a:r>
            <a:r>
              <a:rPr lang="en-US" altLang="zh-CN" sz="2000" dirty="0"/>
              <a:t>35</a:t>
            </a:r>
            <a:r>
              <a:rPr lang="zh-CN" altLang="en-US" sz="2000" dirty="0"/>
              <a:t>次）</a:t>
            </a:r>
            <a:endParaRPr lang="en-US" altLang="zh-CN" sz="2000" dirty="0"/>
          </a:p>
          <a:p>
            <a:r>
              <a:rPr lang="zh-CN" altLang="en-US" sz="2000" dirty="0"/>
              <a:t>工作量统计（</a:t>
            </a:r>
            <a:r>
              <a:rPr lang="en-US" altLang="zh-CN" sz="2000" dirty="0"/>
              <a:t>15</a:t>
            </a:r>
            <a:r>
              <a:rPr lang="zh-CN" altLang="en-US" sz="2000" dirty="0"/>
              <a:t>次）</a:t>
            </a:r>
            <a:endParaRPr lang="en-US" altLang="zh-CN" sz="2000" dirty="0"/>
          </a:p>
          <a:p>
            <a:r>
              <a:rPr lang="zh-CN" altLang="en-US" sz="2000" dirty="0"/>
              <a:t>问题清单（</a:t>
            </a:r>
            <a:r>
              <a:rPr lang="en-US" altLang="zh-CN" sz="2000" dirty="0"/>
              <a:t>13</a:t>
            </a:r>
            <a:r>
              <a:rPr lang="zh-CN" altLang="en-US" sz="2000" dirty="0"/>
              <a:t>次）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04393" y="1654807"/>
            <a:ext cx="4800788" cy="532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项目</a:t>
            </a:r>
            <a:r>
              <a:rPr lang="zh-CN" altLang="en-US" sz="2000" dirty="0"/>
              <a:t>提交文档</a:t>
            </a:r>
            <a:endParaRPr lang="en-US" altLang="zh-CN" sz="2000" dirty="0"/>
          </a:p>
          <a:p>
            <a:pPr lvl="1"/>
            <a:r>
              <a:rPr lang="zh-CN" altLang="en-US" sz="1800" dirty="0"/>
              <a:t>项目计划书（</a:t>
            </a:r>
            <a:r>
              <a:rPr lang="en-US" altLang="zh-CN" sz="1800" dirty="0"/>
              <a:t>3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需求规格说明书（</a:t>
            </a:r>
            <a:r>
              <a:rPr lang="en-US" altLang="zh-CN" sz="1800" dirty="0"/>
              <a:t>19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概要设计（</a:t>
            </a:r>
            <a:r>
              <a:rPr lang="en-US" altLang="zh-CN" sz="1800" dirty="0"/>
              <a:t>1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软件测试需求分析（</a:t>
            </a:r>
            <a:r>
              <a:rPr lang="en-US" altLang="zh-CN" sz="1800" dirty="0"/>
              <a:t>13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测试评审（</a:t>
            </a:r>
            <a:r>
              <a:rPr lang="en-US" altLang="zh-CN" sz="1800" dirty="0"/>
              <a:t>1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任务计划（</a:t>
            </a:r>
            <a:r>
              <a:rPr lang="en-US" altLang="zh-CN" sz="1800" dirty="0"/>
              <a:t>1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配置管理（</a:t>
            </a:r>
            <a:r>
              <a:rPr lang="en-US" altLang="zh-CN" sz="1800" dirty="0"/>
              <a:t>2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pPr lvl="1"/>
            <a:r>
              <a:rPr lang="zh-CN" altLang="en-US" sz="1800" dirty="0"/>
              <a:t>实验总结报告（</a:t>
            </a:r>
            <a:r>
              <a:rPr lang="en-US" altLang="zh-CN" sz="1800" dirty="0"/>
              <a:t>1</a:t>
            </a:r>
            <a:r>
              <a:rPr lang="zh-CN" altLang="en-US" sz="1800" dirty="0"/>
              <a:t>次）</a:t>
            </a:r>
            <a:endParaRPr lang="en-US" altLang="zh-CN" sz="18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1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9782030" cy="12808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后续调整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1" y="1632856"/>
            <a:ext cx="9431782" cy="532311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补</a:t>
            </a:r>
            <a:r>
              <a:rPr lang="zh-CN" altLang="en-US" sz="2000" dirty="0" smtClean="0"/>
              <a:t>传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次会议记录</a:t>
            </a:r>
            <a:endParaRPr lang="en-US" altLang="zh-CN" sz="2000" dirty="0" smtClean="0"/>
          </a:p>
          <a:p>
            <a:r>
              <a:rPr lang="zh-CN" altLang="en-US" sz="2000" dirty="0" smtClean="0"/>
              <a:t>补齐全部工作日志</a:t>
            </a:r>
            <a:endParaRPr lang="en-US" altLang="zh-CN" sz="2000" dirty="0" smtClean="0"/>
          </a:p>
          <a:p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mpp</a:t>
            </a:r>
            <a:r>
              <a:rPr lang="zh-CN" altLang="en-US" sz="2000" dirty="0" smtClean="0"/>
              <a:t>文件从“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工作量统计”移动到“</a:t>
            </a:r>
            <a:r>
              <a:rPr lang="en-US" altLang="zh-CN" sz="2000" dirty="0" smtClean="0"/>
              <a:t>4.6 </a:t>
            </a:r>
            <a:r>
              <a:rPr lang="zh-CN" altLang="en-US" sz="2000" dirty="0" smtClean="0"/>
              <a:t>任务计划”</a:t>
            </a:r>
            <a:endParaRPr lang="en-US" altLang="zh-CN" sz="2000" dirty="0" smtClean="0"/>
          </a:p>
          <a:p>
            <a:r>
              <a:rPr lang="zh-CN" altLang="en-US" sz="2000" dirty="0" smtClean="0"/>
              <a:t>上传</a:t>
            </a:r>
            <a:r>
              <a:rPr lang="en-US" altLang="zh-CN" sz="2000" dirty="0" smtClean="0"/>
              <a:t>《</a:t>
            </a:r>
            <a:r>
              <a:rPr lang="zh-CN" altLang="en-US" sz="2000" dirty="0"/>
              <a:t>进度计划与控制分析报告</a:t>
            </a:r>
            <a:r>
              <a:rPr lang="en-US" altLang="zh-CN" sz="2000" dirty="0"/>
              <a:t>_</a:t>
            </a:r>
            <a:r>
              <a:rPr lang="en-US" altLang="zh-CN" sz="2000" dirty="0" smtClean="0"/>
              <a:t>v1.0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docx》</a:t>
            </a:r>
          </a:p>
          <a:p>
            <a:r>
              <a:rPr lang="zh-CN" altLang="en-US" sz="2000" dirty="0"/>
              <a:t>上</a:t>
            </a:r>
            <a:r>
              <a:rPr lang="zh-CN" altLang="en-US" sz="2000" dirty="0" smtClean="0"/>
              <a:t>传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变更与管理</a:t>
            </a:r>
            <a:r>
              <a:rPr lang="zh-CN" altLang="en-US" sz="2000" dirty="0"/>
              <a:t>分析</a:t>
            </a:r>
            <a:r>
              <a:rPr lang="zh-CN" altLang="en-US" sz="2000" dirty="0" smtClean="0"/>
              <a:t>报告</a:t>
            </a:r>
            <a:r>
              <a:rPr lang="en-US" altLang="zh-CN" sz="2000" dirty="0" smtClean="0"/>
              <a:t>-v2.0.docx》</a:t>
            </a:r>
          </a:p>
          <a:p>
            <a:r>
              <a:rPr lang="zh-CN" altLang="en-US" sz="2000" dirty="0"/>
              <a:t>上</a:t>
            </a:r>
            <a:r>
              <a:rPr lang="zh-CN" altLang="en-US" sz="2000" dirty="0" smtClean="0"/>
              <a:t>传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工作量估计与统计分析修订稿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docx</a:t>
            </a:r>
            <a:r>
              <a:rPr lang="en-US" altLang="zh-CN" sz="2000" dirty="0" smtClean="0"/>
              <a:t>》</a:t>
            </a:r>
          </a:p>
          <a:p>
            <a:r>
              <a:rPr lang="zh-CN" altLang="en-US" sz="2000" dirty="0"/>
              <a:t>上</a:t>
            </a:r>
            <a:r>
              <a:rPr lang="zh-CN" altLang="en-US" sz="2000" dirty="0" smtClean="0"/>
              <a:t>传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组内评审报告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docx</a:t>
            </a:r>
            <a:r>
              <a:rPr lang="en-US" altLang="zh-CN" sz="2000" dirty="0" smtClean="0"/>
              <a:t>》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43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工作量估计与统计分析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627103"/>
              </p:ext>
            </p:extLst>
          </p:nvPr>
        </p:nvGraphicFramePr>
        <p:xfrm>
          <a:off x="1692026" y="1763668"/>
          <a:ext cx="8734896" cy="4062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631"/>
                <a:gridCol w="1643423"/>
                <a:gridCol w="2521131"/>
                <a:gridCol w="1254035"/>
                <a:gridCol w="1439676"/>
              </a:tblGrid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组内成员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专业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事先系统了解度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工作分配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陈少杰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软件工程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较少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组长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管控总体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蒲彦均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有一定经验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侧重开发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姜鑫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有一定经验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侧重开发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4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邹嘉欣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较少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侧重文档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769261"/>
          </a:xfrm>
        </p:spPr>
        <p:txBody>
          <a:bodyPr/>
          <a:lstStyle/>
          <a:p>
            <a:r>
              <a:rPr lang="zh-CN" altLang="en-US" dirty="0" smtClean="0"/>
              <a:t>工作量统计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5235" y="1600200"/>
            <a:ext cx="3366481" cy="503657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 smtClean="0"/>
              <a:t>需求分析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需求个数：</a:t>
            </a:r>
            <a:r>
              <a:rPr lang="en-US" altLang="zh-CN" sz="2100" dirty="0" smtClean="0"/>
              <a:t>14</a:t>
            </a:r>
          </a:p>
          <a:p>
            <a:pPr lvl="1"/>
            <a:r>
              <a:rPr lang="zh-CN" altLang="en-US" sz="2100" dirty="0" smtClean="0"/>
              <a:t>报告字数：</a:t>
            </a:r>
            <a:r>
              <a:rPr lang="en-US" altLang="zh-CN" sz="2100" dirty="0" smtClean="0"/>
              <a:t>12196</a:t>
            </a:r>
          </a:p>
          <a:p>
            <a:r>
              <a:rPr lang="zh-CN" altLang="en-US" sz="2400" dirty="0" smtClean="0"/>
              <a:t>需求评审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意见个数：</a:t>
            </a:r>
            <a:r>
              <a:rPr lang="en-US" altLang="zh-CN" sz="2100" dirty="0" smtClean="0"/>
              <a:t>14</a:t>
            </a:r>
            <a:r>
              <a:rPr lang="zh-CN" altLang="en-US" sz="2100" dirty="0" smtClean="0"/>
              <a:t>个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修改个数：</a:t>
            </a:r>
            <a:r>
              <a:rPr lang="en-US" altLang="zh-CN" sz="2100" dirty="0" smtClean="0"/>
              <a:t>14</a:t>
            </a:r>
            <a:r>
              <a:rPr lang="zh-CN" altLang="en-US" sz="2100" dirty="0" smtClean="0"/>
              <a:t>个</a:t>
            </a:r>
            <a:endParaRPr lang="en-US" altLang="zh-CN" sz="2100" dirty="0" smtClean="0"/>
          </a:p>
          <a:p>
            <a:r>
              <a:rPr lang="zh-CN" altLang="en-US" sz="2400" dirty="0" smtClean="0"/>
              <a:t>改进与展示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代码行数：</a:t>
            </a:r>
            <a:r>
              <a:rPr lang="en-US" altLang="zh-CN" sz="2100" dirty="0" smtClean="0"/>
              <a:t>1500</a:t>
            </a:r>
            <a:r>
              <a:rPr lang="zh-CN" altLang="en-US" sz="2100" dirty="0" smtClean="0"/>
              <a:t>行</a:t>
            </a:r>
            <a:endParaRPr lang="en-US" altLang="zh-CN" sz="2100" dirty="0" smtClean="0"/>
          </a:p>
          <a:p>
            <a:pPr lvl="1"/>
            <a:r>
              <a:rPr lang="zh-CN" altLang="en-US" sz="2100" dirty="0"/>
              <a:t>总</a:t>
            </a:r>
            <a:r>
              <a:rPr lang="zh-CN" altLang="en-US" sz="2100" dirty="0" smtClean="0"/>
              <a:t>耗时</a:t>
            </a:r>
            <a:r>
              <a:rPr lang="en-US" altLang="zh-CN" sz="2100" dirty="0" smtClean="0"/>
              <a:t>60</a:t>
            </a:r>
            <a:r>
              <a:rPr lang="zh-CN" altLang="en-US" sz="2100" dirty="0" smtClean="0"/>
              <a:t>余小时</a:t>
            </a:r>
            <a:endParaRPr lang="en-US" altLang="zh-CN" sz="2100" dirty="0" smtClean="0"/>
          </a:p>
          <a:p>
            <a:r>
              <a:rPr lang="zh-CN" altLang="en-US" sz="2400" dirty="0" smtClean="0"/>
              <a:t>测试需求分析</a:t>
            </a:r>
            <a:endParaRPr lang="en-US" altLang="zh-CN" sz="2400" dirty="0"/>
          </a:p>
          <a:p>
            <a:pPr lvl="1"/>
            <a:r>
              <a:rPr lang="zh-CN" altLang="en-US" sz="2100" dirty="0" smtClean="0"/>
              <a:t>需求个数：</a:t>
            </a:r>
            <a:r>
              <a:rPr lang="en-US" altLang="zh-CN" sz="2100" dirty="0" smtClean="0"/>
              <a:t>13</a:t>
            </a:r>
          </a:p>
          <a:p>
            <a:pPr lvl="1"/>
            <a:r>
              <a:rPr lang="zh-CN" altLang="en-US" sz="2100" dirty="0" smtClean="0"/>
              <a:t>报告字数：</a:t>
            </a:r>
            <a:r>
              <a:rPr lang="en-US" altLang="zh-CN" sz="2100" dirty="0" smtClean="0"/>
              <a:t>7190</a:t>
            </a:r>
          </a:p>
          <a:p>
            <a:r>
              <a:rPr lang="zh-CN" altLang="en-US" sz="2400" dirty="0"/>
              <a:t>测试评审</a:t>
            </a:r>
            <a:endParaRPr lang="en-US" altLang="zh-CN" sz="2400" dirty="0"/>
          </a:p>
          <a:p>
            <a:pPr lvl="1"/>
            <a:r>
              <a:rPr lang="zh-CN" altLang="en-US" sz="2100" dirty="0"/>
              <a:t>意见个数：</a:t>
            </a:r>
            <a:r>
              <a:rPr lang="en-US" altLang="zh-CN" sz="2100" dirty="0"/>
              <a:t>12</a:t>
            </a:r>
            <a:r>
              <a:rPr lang="zh-CN" altLang="en-US" sz="2100" dirty="0"/>
              <a:t>个</a:t>
            </a:r>
            <a:endParaRPr lang="en-US" altLang="zh-CN" sz="2100" dirty="0"/>
          </a:p>
          <a:p>
            <a:pPr lvl="1"/>
            <a:r>
              <a:rPr lang="zh-CN" altLang="en-US" sz="2100" dirty="0"/>
              <a:t>修改个数：</a:t>
            </a:r>
            <a:r>
              <a:rPr lang="en-US" altLang="zh-CN" sz="2100" dirty="0"/>
              <a:t>12</a:t>
            </a:r>
            <a:r>
              <a:rPr lang="zh-CN" altLang="en-US" sz="2100" dirty="0" smtClean="0"/>
              <a:t>个</a:t>
            </a:r>
            <a:endParaRPr lang="en-US" altLang="zh-CN" sz="2100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52937" y="1371600"/>
            <a:ext cx="4438197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项目计划与控制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MPP</a:t>
            </a:r>
            <a:r>
              <a:rPr lang="zh-CN" altLang="en-US" dirty="0" smtClean="0"/>
              <a:t>文件管理：</a:t>
            </a:r>
            <a:r>
              <a:rPr lang="en-US" altLang="zh-CN" dirty="0" smtClean="0"/>
              <a:t>26.5h</a:t>
            </a:r>
          </a:p>
          <a:p>
            <a:pPr lvl="1"/>
            <a:r>
              <a:rPr lang="zh-CN" altLang="en-US" dirty="0" smtClean="0"/>
              <a:t>项目计划书：耗时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余小时</a:t>
            </a:r>
            <a:endParaRPr lang="en-US" altLang="zh-CN" dirty="0" smtClean="0"/>
          </a:p>
          <a:p>
            <a:r>
              <a:rPr lang="zh-CN" altLang="en-US" dirty="0" smtClean="0"/>
              <a:t>配置管理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任务统计和修改情况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计划任务个数：</a:t>
            </a:r>
            <a:r>
              <a:rPr lang="en-US" altLang="zh-CN" dirty="0" smtClean="0"/>
              <a:t>15</a:t>
            </a:r>
          </a:p>
          <a:p>
            <a:pPr lvl="2"/>
            <a:r>
              <a:rPr lang="zh-CN" altLang="en-US" dirty="0" smtClean="0"/>
              <a:t>变更次数：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提交情况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144</a:t>
            </a:r>
            <a:r>
              <a:rPr lang="zh-CN" altLang="en-US" dirty="0" smtClean="0"/>
              <a:t>次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 smtClean="0"/>
              <a:t>工作量估计与统计分析报告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工作量估计与统计报告（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字左右）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进度计划与控制报告（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字左右）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变更与配置管理分析（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字左右）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43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769261"/>
          </a:xfrm>
        </p:spPr>
        <p:txBody>
          <a:bodyPr/>
          <a:lstStyle/>
          <a:p>
            <a:r>
              <a:rPr lang="zh-CN" altLang="en-US" dirty="0" smtClean="0"/>
              <a:t>工作分配表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001909"/>
              </p:ext>
            </p:extLst>
          </p:nvPr>
        </p:nvGraphicFramePr>
        <p:xfrm>
          <a:off x="1356851" y="1536147"/>
          <a:ext cx="8141109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7136"/>
                <a:gridCol w="693174"/>
                <a:gridCol w="1578078"/>
                <a:gridCol w="3716593"/>
                <a:gridCol w="1106128"/>
              </a:tblGrid>
              <a:tr h="171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性别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擅长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分工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</a:tr>
              <a:tr h="1030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姜鑫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对项目较为熟悉，工程能力强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负责搜集相关资料，并协助其他成员完成环境搭建，技术相关文档撰写，工程代码编写，部分</a:t>
                      </a:r>
                      <a:r>
                        <a:rPr lang="en-US" sz="1600" kern="100">
                          <a:effectLst/>
                        </a:rPr>
                        <a:t>ppt</a:t>
                      </a:r>
                      <a:r>
                        <a:rPr lang="zh-CN" sz="1600" kern="100">
                          <a:effectLst/>
                        </a:rPr>
                        <a:t>制作等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</a:tr>
              <a:tr h="1030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蒲彦均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</a:t>
                      </a:r>
                      <a:r>
                        <a:rPr lang="en-US" sz="1600" kern="100">
                          <a:effectLst/>
                        </a:rPr>
                        <a:t>github</a:t>
                      </a:r>
                      <a:r>
                        <a:rPr lang="zh-CN" sz="1600" kern="100">
                          <a:effectLst/>
                        </a:rPr>
                        <a:t>较为熟悉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项目计划需求分析阶段的文档工作、需求评审文档工作、改进与展示阶段文档和少量代码工作、项目统计分析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</a:tr>
              <a:tr h="85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陈少杰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管理能力强，认真负责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需求分析阶段文档工作、改进与展示阶段主要代码工作和文档工作、会议记录，部分</a:t>
                      </a:r>
                      <a:r>
                        <a:rPr lang="en-US" sz="1600" kern="100">
                          <a:effectLst/>
                        </a:rPr>
                        <a:t>ppt</a:t>
                      </a:r>
                      <a:r>
                        <a:rPr lang="zh-CN" sz="1600" kern="100">
                          <a:effectLst/>
                        </a:rPr>
                        <a:t>制作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组长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</a:tr>
              <a:tr h="6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邹嘉欣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女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项目方向把控，文档撰写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需求分析阶段的文档工作、配置管理、测试阶段文档和测试工作，部分</a:t>
                      </a:r>
                      <a:r>
                        <a:rPr lang="en-US" sz="1600" kern="100">
                          <a:effectLst/>
                        </a:rPr>
                        <a:t>ppt</a:t>
                      </a:r>
                      <a:r>
                        <a:rPr lang="zh-CN" sz="1600" kern="100">
                          <a:effectLst/>
                        </a:rPr>
                        <a:t>制作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组员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935" marR="429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769261"/>
          </a:xfrm>
        </p:spPr>
        <p:txBody>
          <a:bodyPr/>
          <a:lstStyle/>
          <a:p>
            <a:r>
              <a:rPr lang="zh-CN" altLang="en-US" dirty="0" smtClean="0"/>
              <a:t>工作量分析与总结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4812" y="2002971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多数子任务小组成员共同完成，少数任务由一个同学单独完成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项目协助有助于小组人员共同进步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项目后期的一些任务依赖于前期的一些细节任务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前期的人员特点分析很重要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项目计划有助于合理安排项目进度</a:t>
            </a:r>
            <a:endParaRPr lang="en-US" altLang="zh-CN" dirty="0"/>
          </a:p>
          <a:p>
            <a:pPr lvl="1"/>
            <a:r>
              <a:rPr lang="zh-CN" altLang="en-US" dirty="0" smtClean="0"/>
              <a:t>项目互评审有助于学习他人经验和看到自己的不足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47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769261"/>
          </a:xfrm>
        </p:spPr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内评审报告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83" y="201831"/>
            <a:ext cx="4187534" cy="3152615"/>
          </a:xfr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9" y="1456825"/>
            <a:ext cx="5311600" cy="525063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44" y="3461059"/>
            <a:ext cx="5464013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269" y="584299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479371"/>
              </p:ext>
            </p:extLst>
          </p:nvPr>
        </p:nvGraphicFramePr>
        <p:xfrm>
          <a:off x="1720544" y="1430594"/>
          <a:ext cx="8888248" cy="4640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447799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实验方法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MS project</a:t>
            </a:r>
            <a:r>
              <a:rPr lang="zh-CN" altLang="en-US" dirty="0"/>
              <a:t>对项目进行计划安排和追踪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完成一项任务，用</a:t>
            </a:r>
            <a:r>
              <a:rPr lang="en-US" altLang="zh-CN" dirty="0"/>
              <a:t>MS project</a:t>
            </a:r>
            <a:r>
              <a:rPr lang="zh-CN" altLang="en-US" dirty="0"/>
              <a:t>进行记录，并随时补充新任务</a:t>
            </a:r>
          </a:p>
          <a:p>
            <a:pPr lvl="1"/>
            <a:r>
              <a:rPr lang="zh-CN" altLang="en-US" dirty="0" smtClean="0"/>
              <a:t>对比</a:t>
            </a:r>
            <a:r>
              <a:rPr lang="zh-CN" altLang="en-US" dirty="0"/>
              <a:t>任务计划与实际情况的出入情况，进行分析。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进度情况进行分析，最终生成进度计划与控制报告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软件进度计划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进度的总体安排按照老师的要求以周为单位来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周开始时针对老师布置的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</a:t>
            </a:r>
            <a:r>
              <a:rPr lang="zh-CN" altLang="en-US" dirty="0"/>
              <a:t>开会确定本周任务分工和计划</a:t>
            </a:r>
            <a:r>
              <a:rPr lang="zh-CN" altLang="en-US" dirty="0" smtClean="0"/>
              <a:t>安排</a:t>
            </a:r>
            <a:endParaRPr lang="en-US" altLang="zh-CN" dirty="0" smtClean="0"/>
          </a:p>
          <a:p>
            <a:pPr lvl="1"/>
            <a:r>
              <a:rPr lang="zh-CN" altLang="en-US" dirty="0"/>
              <a:t>按计划来完成本周</a:t>
            </a:r>
            <a:r>
              <a:rPr lang="zh-CN" altLang="en-US" dirty="0" smtClean="0"/>
              <a:t>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4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project</a:t>
            </a:r>
            <a:endParaRPr lang="zh-CN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3" y="1806111"/>
            <a:ext cx="10549310" cy="4065879"/>
          </a:xfrm>
        </p:spPr>
      </p:pic>
    </p:spTree>
    <p:extLst>
      <p:ext uri="{BB962C8B-B14F-4D97-AF65-F5344CB8AC3E}">
        <p14:creationId xmlns:p14="http://schemas.microsoft.com/office/powerpoint/2010/main" val="542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/>
              <a:t>——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project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732192"/>
              </p:ext>
            </p:extLst>
          </p:nvPr>
        </p:nvGraphicFramePr>
        <p:xfrm>
          <a:off x="1222871" y="1355075"/>
          <a:ext cx="9793996" cy="5149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678"/>
                <a:gridCol w="852002"/>
                <a:gridCol w="4517728"/>
                <a:gridCol w="2996588"/>
              </a:tblGrid>
              <a:tr h="2422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变更日期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版本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变更内容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变更原因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3944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2017.3.26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确定</a:t>
                      </a:r>
                      <a:r>
                        <a:rPr lang="en-US" sz="1600" kern="100">
                          <a:effectLst/>
                        </a:rPr>
                        <a:t>3-5</a:t>
                      </a:r>
                      <a:r>
                        <a:rPr lang="zh-CN" sz="1600" kern="100">
                          <a:effectLst/>
                        </a:rPr>
                        <a:t>周工作内容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细化前三周内容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4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2017.4.1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更新第</a:t>
                      </a: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周工作内容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890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2017.4.9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将</a:t>
                      </a:r>
                      <a:r>
                        <a:rPr lang="en-US" sz="1600" kern="100">
                          <a:effectLst/>
                        </a:rPr>
                        <a:t>3-7</a:t>
                      </a:r>
                      <a:r>
                        <a:rPr lang="zh-CN" sz="1600" kern="100">
                          <a:effectLst/>
                        </a:rPr>
                        <a:t>周工作进一步细化，添加资源工作时间比例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老师要求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864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2017.4.17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zh-CN" sz="1600" kern="100">
                          <a:effectLst/>
                        </a:rPr>
                        <a:t>周工作，大致细化</a:t>
                      </a:r>
                      <a:r>
                        <a:rPr lang="en-US" sz="1600" kern="100">
                          <a:effectLst/>
                        </a:rPr>
                        <a:t>9-17</a:t>
                      </a:r>
                      <a:r>
                        <a:rPr lang="zh-CN" sz="1600" kern="100">
                          <a:effectLst/>
                        </a:rPr>
                        <a:t>周工作内容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老师要求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974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2017.4.22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9</a:t>
                      </a:r>
                      <a:r>
                        <a:rPr lang="zh-CN" sz="1600" kern="100">
                          <a:effectLst/>
                        </a:rPr>
                        <a:t>周工作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4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2017.5.1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10</a:t>
                      </a:r>
                      <a:r>
                        <a:rPr lang="zh-CN" sz="1600" kern="100">
                          <a:effectLst/>
                        </a:rPr>
                        <a:t>周工作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4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2017.5.7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11</a:t>
                      </a:r>
                      <a:r>
                        <a:rPr lang="zh-CN" sz="1600" kern="100">
                          <a:effectLst/>
                        </a:rPr>
                        <a:t>周工作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866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2017.5.15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12</a:t>
                      </a:r>
                      <a:r>
                        <a:rPr lang="zh-CN" sz="1600" kern="100">
                          <a:effectLst/>
                        </a:rPr>
                        <a:t>周工作，修正过度分配资源问题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319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2017.5.22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13</a:t>
                      </a:r>
                      <a:r>
                        <a:rPr lang="zh-CN" sz="1600" kern="100">
                          <a:effectLst/>
                        </a:rPr>
                        <a:t>周工作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341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2017.5.27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14</a:t>
                      </a:r>
                      <a:r>
                        <a:rPr lang="zh-CN" sz="1600" kern="100">
                          <a:effectLst/>
                        </a:rPr>
                        <a:t>周工作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24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2017.6.4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15</a:t>
                      </a:r>
                      <a:r>
                        <a:rPr lang="zh-CN" sz="1600" kern="100">
                          <a:effectLst/>
                        </a:rPr>
                        <a:t>周工作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日常更新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  <a:tr h="484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2017.6.15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细化第</a:t>
                      </a:r>
                      <a:r>
                        <a:rPr lang="en-US" sz="1600" kern="100">
                          <a:effectLst/>
                        </a:rPr>
                        <a:t>16</a:t>
                      </a:r>
                      <a:r>
                        <a:rPr lang="zh-CN" sz="1600" kern="100">
                          <a:effectLst/>
                        </a:rPr>
                        <a:t>周工作、根据补充的前几周日志修改不准确的工时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日常更新，补齐</a:t>
                      </a:r>
                      <a:r>
                        <a:rPr lang="en-US" sz="1600" kern="100" dirty="0">
                          <a:effectLst/>
                        </a:rPr>
                        <a:t>8-15</a:t>
                      </a:r>
                      <a:r>
                        <a:rPr lang="zh-CN" sz="1600" kern="100" dirty="0">
                          <a:effectLst/>
                        </a:rPr>
                        <a:t>周工作日志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62" marR="5556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80782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会议记录、工作日志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20" y="1637571"/>
            <a:ext cx="2772935" cy="3474261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74" y="1410159"/>
            <a:ext cx="2238687" cy="522042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44" y="1433974"/>
            <a:ext cx="210531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80782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——MPP</a:t>
            </a:r>
            <a:r>
              <a:rPr lang="zh-CN" altLang="en-US" dirty="0" smtClean="0"/>
              <a:t>文件更新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5235" y="1725320"/>
            <a:ext cx="8915400" cy="4400057"/>
          </a:xfrm>
        </p:spPr>
        <p:txBody>
          <a:bodyPr>
            <a:normAutofit/>
          </a:bodyPr>
          <a:lstStyle/>
          <a:p>
            <a:r>
              <a:rPr lang="zh-CN" altLang="zh-CN" sz="2000" dirty="0" smtClean="0"/>
              <a:t>版本号</a:t>
            </a:r>
            <a:r>
              <a:rPr lang="zh-CN" altLang="zh-CN" sz="2000" dirty="0"/>
              <a:t>第二位的数字的增加，表示细化本周工作</a:t>
            </a:r>
            <a:r>
              <a:rPr lang="zh-CN" altLang="zh-CN" sz="2000" dirty="0" smtClean="0"/>
              <a:t>计划</a:t>
            </a:r>
            <a:endParaRPr lang="en-US" altLang="zh-CN" sz="2000" dirty="0" smtClean="0"/>
          </a:p>
          <a:p>
            <a:r>
              <a:rPr lang="zh-CN" altLang="zh-CN" sz="2000" dirty="0" smtClean="0"/>
              <a:t>版本号</a:t>
            </a:r>
            <a:r>
              <a:rPr lang="zh-CN" altLang="zh-CN" sz="2000" dirty="0"/>
              <a:t>第一位数字的增加，表示一次较大的</a:t>
            </a:r>
            <a:r>
              <a:rPr lang="zh-CN" altLang="zh-CN" sz="2000" dirty="0" smtClean="0"/>
              <a:t>变动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版本</a:t>
            </a:r>
            <a:r>
              <a:rPr lang="en-US" altLang="zh-CN" sz="1800" dirty="0"/>
              <a:t>1.0</a:t>
            </a:r>
            <a:r>
              <a:rPr lang="zh-CN" altLang="zh-CN" sz="1800" dirty="0"/>
              <a:t>是第一次的上传的项目计划，这个版本包含了第</a:t>
            </a:r>
            <a:r>
              <a:rPr lang="en-US" altLang="zh-CN" sz="1800" dirty="0"/>
              <a:t>3</a:t>
            </a:r>
            <a:r>
              <a:rPr lang="zh-CN" altLang="zh-CN" sz="1800" dirty="0"/>
              <a:t>、</a:t>
            </a: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/>
              <a:t>5</a:t>
            </a:r>
            <a:r>
              <a:rPr lang="zh-CN" altLang="zh-CN" sz="1800" dirty="0"/>
              <a:t>周的工作内容，但任务分解不够细致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版本</a:t>
            </a:r>
            <a:r>
              <a:rPr lang="en-US" altLang="zh-CN" sz="1800" dirty="0"/>
              <a:t>2.0</a:t>
            </a:r>
            <a:r>
              <a:rPr lang="zh-CN" altLang="zh-CN" sz="1800" dirty="0"/>
              <a:t>将</a:t>
            </a:r>
            <a:r>
              <a:rPr lang="en-US" altLang="zh-CN" sz="1800" dirty="0"/>
              <a:t>3-7</a:t>
            </a:r>
            <a:r>
              <a:rPr lang="zh-CN" altLang="zh-CN" sz="1800" dirty="0"/>
              <a:t>周的工作全部进行了细化，并按照老师提供的方案，给每个人增加了人员工作时间比例，使得记录时间更准确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版本</a:t>
            </a:r>
            <a:r>
              <a:rPr lang="en-US" altLang="zh-CN" sz="1800" dirty="0"/>
              <a:t>3.0</a:t>
            </a:r>
            <a:r>
              <a:rPr lang="zh-CN" altLang="zh-CN" sz="1800" dirty="0"/>
              <a:t>按照老师的要求，将后续</a:t>
            </a:r>
            <a:r>
              <a:rPr lang="en-US" altLang="zh-CN" sz="1800" dirty="0"/>
              <a:t>9-16</a:t>
            </a:r>
            <a:r>
              <a:rPr lang="zh-CN" altLang="zh-CN" sz="1800" dirty="0"/>
              <a:t>周的工作进行了大致分配。而由于之前组员未能每周按时提交各自的工作日志，所以导致了工时记录的不准确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所以</a:t>
            </a:r>
            <a:r>
              <a:rPr lang="zh-CN" altLang="zh-CN" sz="1800" dirty="0"/>
              <a:t>版本</a:t>
            </a:r>
            <a:r>
              <a:rPr lang="en-US" altLang="zh-CN" sz="1800" dirty="0"/>
              <a:t>4.0</a:t>
            </a:r>
            <a:r>
              <a:rPr lang="zh-CN" altLang="zh-CN" sz="1800" dirty="0"/>
              <a:t>在大家全部补齐</a:t>
            </a:r>
            <a:r>
              <a:rPr lang="en-US" altLang="zh-CN" sz="1800" dirty="0"/>
              <a:t>8-16</a:t>
            </a:r>
            <a:r>
              <a:rPr lang="zh-CN" altLang="zh-CN" sz="1800" dirty="0"/>
              <a:t>周的日志之后，对</a:t>
            </a:r>
            <a:r>
              <a:rPr lang="en-US" altLang="zh-CN" sz="1800" dirty="0"/>
              <a:t>MPP</a:t>
            </a:r>
            <a:r>
              <a:rPr lang="zh-CN" altLang="zh-CN" sz="1800" dirty="0"/>
              <a:t>文件中记录不准确的时间进行了修正。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8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工时、进度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468" y="1898711"/>
            <a:ext cx="2737758" cy="440005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工时进度图</a:t>
            </a:r>
            <a:endParaRPr lang="zh-CN" altLang="en-US" sz="1800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31609730"/>
              </p:ext>
            </p:extLst>
          </p:nvPr>
        </p:nvGraphicFramePr>
        <p:xfrm>
          <a:off x="1197428" y="2588821"/>
          <a:ext cx="5060868" cy="3709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89902278"/>
              </p:ext>
            </p:extLst>
          </p:nvPr>
        </p:nvGraphicFramePr>
        <p:xfrm>
          <a:off x="6500256" y="2588821"/>
          <a:ext cx="5114295" cy="343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6796149" y="1898711"/>
            <a:ext cx="2737758" cy="440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工时统计图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进度控制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工时、进度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468" y="1898711"/>
            <a:ext cx="2737758" cy="440005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工时进度图</a:t>
            </a:r>
            <a:endParaRPr lang="zh-CN" altLang="en-US" sz="18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05205698"/>
              </p:ext>
            </p:extLst>
          </p:nvPr>
        </p:nvGraphicFramePr>
        <p:xfrm>
          <a:off x="955468" y="27271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273137478"/>
              </p:ext>
            </p:extLst>
          </p:nvPr>
        </p:nvGraphicFramePr>
        <p:xfrm>
          <a:off x="6220691" y="2727139"/>
          <a:ext cx="4942114" cy="2878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6220691" y="1883229"/>
            <a:ext cx="2737758" cy="440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成员工时统计图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0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1316</Words>
  <Application>Microsoft Office PowerPoint</Application>
  <PresentationFormat>自定义</PresentationFormat>
  <Paragraphs>240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丝状</vt:lpstr>
      <vt:lpstr> Spark Streaming的分析与应用</vt:lpstr>
      <vt:lpstr>目录</vt:lpstr>
      <vt:lpstr>进度控制</vt:lpstr>
      <vt:lpstr>进度控制——project</vt:lpstr>
      <vt:lpstr>进度控制——project</vt:lpstr>
      <vt:lpstr>进度控制——会议记录、工作日志</vt:lpstr>
      <vt:lpstr>进度控制——MPP文件更新</vt:lpstr>
      <vt:lpstr>进度控制——工时、进度</vt:lpstr>
      <vt:lpstr>进度控制——工时、进度</vt:lpstr>
      <vt:lpstr>进度控制</vt:lpstr>
      <vt:lpstr>配置管理</vt:lpstr>
      <vt:lpstr>配置管理——Git管理总结（截止2017/06/13 17:00） </vt:lpstr>
      <vt:lpstr>配置管理——后续调整 </vt:lpstr>
      <vt:lpstr>工作量估计与统计分析</vt:lpstr>
      <vt:lpstr>工作量统计</vt:lpstr>
      <vt:lpstr>工作分配表</vt:lpstr>
      <vt:lpstr>工作量分析与总结</vt:lpstr>
      <vt:lpstr>组内评审报告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Microsoft</cp:lastModifiedBy>
  <cp:revision>147</cp:revision>
  <dcterms:created xsi:type="dcterms:W3CDTF">2017-03-16T10:16:58Z</dcterms:created>
  <dcterms:modified xsi:type="dcterms:W3CDTF">2017-06-16T10:43:54Z</dcterms:modified>
</cp:coreProperties>
</file>