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29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/>
    <p:restoredTop sz="90094" autoAdjust="0"/>
  </p:normalViewPr>
  <p:slideViewPr>
    <p:cSldViewPr snapToObjects="1">
      <p:cViewPr varScale="1">
        <p:scale>
          <a:sx n="102" d="100"/>
          <a:sy n="102" d="100"/>
        </p:scale>
        <p:origin x="222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3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7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930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82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7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4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1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2017.06.09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编写各种表</a:t>
            </a:r>
            <a:endParaRPr lang="en-US" altLang="zh-CN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软件需求分析汇总表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设计与实现汇总表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软件测试需求及测试用例汇总表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（修改）测试覆盖表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修改测试需求规格说明书</a:t>
            </a:r>
            <a:endParaRPr lang="en-US" altLang="zh-CN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修改文档格式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修改导入工具包测试用例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修改非功能测试用例描述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扩展功能：压缩神经网络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原理再次阐述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演示视频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7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软件需求分析汇总表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23046"/>
              </p:ext>
            </p:extLst>
          </p:nvPr>
        </p:nvGraphicFramePr>
        <p:xfrm>
          <a:off x="498525" y="1052736"/>
          <a:ext cx="8249940" cy="5762089"/>
        </p:xfrm>
        <a:graphic>
          <a:graphicData uri="http://schemas.openxmlformats.org/drawingml/2006/table">
            <a:tbl>
              <a:tblPr/>
              <a:tblGrid>
                <a:gridCol w="586256">
                  <a:extLst>
                    <a:ext uri="{9D8B030D-6E8A-4147-A177-3AD203B41FA5}">
                      <a16:colId xmlns:a16="http://schemas.microsoft.com/office/drawing/2014/main" val="2441339199"/>
                    </a:ext>
                  </a:extLst>
                </a:gridCol>
                <a:gridCol w="547279">
                  <a:extLst>
                    <a:ext uri="{9D8B030D-6E8A-4147-A177-3AD203B41FA5}">
                      <a16:colId xmlns:a16="http://schemas.microsoft.com/office/drawing/2014/main" val="4164269473"/>
                    </a:ext>
                  </a:extLst>
                </a:gridCol>
                <a:gridCol w="1026148">
                  <a:extLst>
                    <a:ext uri="{9D8B030D-6E8A-4147-A177-3AD203B41FA5}">
                      <a16:colId xmlns:a16="http://schemas.microsoft.com/office/drawing/2014/main" val="3611687561"/>
                    </a:ext>
                  </a:extLst>
                </a:gridCol>
                <a:gridCol w="2562553">
                  <a:extLst>
                    <a:ext uri="{9D8B030D-6E8A-4147-A177-3AD203B41FA5}">
                      <a16:colId xmlns:a16="http://schemas.microsoft.com/office/drawing/2014/main" val="13734027"/>
                    </a:ext>
                  </a:extLst>
                </a:gridCol>
                <a:gridCol w="575765">
                  <a:extLst>
                    <a:ext uri="{9D8B030D-6E8A-4147-A177-3AD203B41FA5}">
                      <a16:colId xmlns:a16="http://schemas.microsoft.com/office/drawing/2014/main" val="2836399557"/>
                    </a:ext>
                  </a:extLst>
                </a:gridCol>
                <a:gridCol w="2951939">
                  <a:extLst>
                    <a:ext uri="{9D8B030D-6E8A-4147-A177-3AD203B41FA5}">
                      <a16:colId xmlns:a16="http://schemas.microsoft.com/office/drawing/2014/main" val="1444366655"/>
                    </a:ext>
                  </a:extLst>
                </a:gridCol>
              </a:tblGrid>
              <a:tr h="52972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软件需求编号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软件需求类别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软件需求（项）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说明章节（页号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行号）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描述方式（数量）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简述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90618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SR1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业务需求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初学者使用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v2.3-3.1.1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分析使用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的一类用户，分析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的业务需求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37339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SR2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科研人员使用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v2.3-3.1.1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分析使用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的一类用户，分析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的业务需求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419853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SR3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深度学习领域中使用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v2.3-3.1.1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分析使用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的一类用户，分析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的业务需求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293256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SR4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功能需求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功能需求分析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878242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SR401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文件数据读取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v2.3-3.6.1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RUCM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平台上从文件读取数据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408632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SR402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导入工具包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v2.3-3.6.2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RUCM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平台上导入自己需要的工具包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858940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SR403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搭建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MLP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神经网络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v2.3-3.6.3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RUCM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平台上搭建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MLP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神经网络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287187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SR404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搭建卷积神经网络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v2.3-3.6.4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RUCM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平台上搭建卷积神经网络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965342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SR405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训练神经网络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v2.3-3.6.5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RUCM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平台上搭建好神经网络后，对神经网络进行训练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452634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SR406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测试神经网络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v2.3-3.6.6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RUCM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平台上训练好神经网络后，对神经网络进行测试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462156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SR5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扩展功能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扩展功能需求分析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403450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SR501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修改卷积层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v2.3-3.3.1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RUCM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的功能，对卷积层进行修改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598423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SR502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修改全连接层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v2.3-3.3.2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文字说明和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RUCM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的功能，对全连接层进行修改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789546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SR6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非功能需求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非功能需求分析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636421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SR601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高效性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v2.3-3.4.1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以具有轻量级系统、高效底层语言支持、支持并发运行等特性，使其具有运行时非常高效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414220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SR602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用户友好型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v2.3-3.4.2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拥有更简洁易懂的操作界面，具有用户友好性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008302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SR603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可修改性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v2.3-3.4.3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平台拥有丰富的工具包，开发员可以修改工具包来扩展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16321"/>
                  </a:ext>
                </a:extLst>
              </a:tr>
              <a:tr h="238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SR604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鲁棒性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平台的神经网络压缩研究与应用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》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需求文档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v2.3-3.4.4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平台为了保证异常和危险情况下都能保持健壮的表现和稳定的性能，要具有鲁棒性</a:t>
                      </a:r>
                    </a:p>
                  </a:txBody>
                  <a:tcPr marL="4621" marR="4621" marT="4621" marB="221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51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设计与实现汇总表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5898"/>
              </p:ext>
            </p:extLst>
          </p:nvPr>
        </p:nvGraphicFramePr>
        <p:xfrm>
          <a:off x="611560" y="1196753"/>
          <a:ext cx="7920881" cy="521291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401183757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25288784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9439378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72304678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50165302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194931780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3993372028"/>
                    </a:ext>
                  </a:extLst>
                </a:gridCol>
              </a:tblGrid>
              <a:tr h="2037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编号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子系统名称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构件名称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构件成员（语句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分支数量）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说明章节（页号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行号）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描述方式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简述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备注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773090"/>
                  </a:ext>
                </a:extLst>
              </a:tr>
              <a:tr h="378659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随机投影去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全连接层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RPLinear.lua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用随机矩阵对输入与权重进行投影，修改前向计算和求导计算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856112"/>
                  </a:ext>
                </a:extLst>
              </a:tr>
              <a:tr h="291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卷积层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RPSpatialConvolution.lua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增加变量，主要计算过程在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文件中修改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957770"/>
                  </a:ext>
                </a:extLst>
              </a:tr>
              <a:tr h="378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RPSpatialConvolution.c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用随机矩阵对输入与权重进行投影，修改前向计算和求导计算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351450"/>
                  </a:ext>
                </a:extLst>
              </a:tr>
              <a:tr h="378659">
                <a:tc rowSpan="3"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随机投影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Htanh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全连接层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RPLinear.lua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用随机矩阵对输入与权重进行投影，修改前向计算和求导计算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52060"/>
                  </a:ext>
                </a:extLst>
              </a:tr>
              <a:tr h="291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卷积层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RPSpatialConvolution.lua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增加变量，主要计算过程在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文件中修改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063710"/>
                  </a:ext>
                </a:extLst>
              </a:tr>
              <a:tr h="378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RPSpatialConvolution.c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用随机矩阵对输入与权重进行投影，修改前向计算和求导计算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184896"/>
                  </a:ext>
                </a:extLst>
              </a:tr>
              <a:tr h="378659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训练投影去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全连接层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TRPLinear.lua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用受训练的矩阵对输入与权重进行投影，修改前向计算和求导计算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71101"/>
                  </a:ext>
                </a:extLst>
              </a:tr>
              <a:tr h="291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卷积层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TRPSpatialConvolution.lua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增加变量，主要计算过程在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文件中修改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83509"/>
                  </a:ext>
                </a:extLst>
              </a:tr>
              <a:tr h="378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TRPSpatialConvolution.c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用受训练的矩阵对输入与权重进行投影，修改前向计算和求导计算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056202"/>
                  </a:ext>
                </a:extLst>
              </a:tr>
              <a:tr h="291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模块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Module.lua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增加训练过程中需要更新的变量（投影矩阵）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762816"/>
                  </a:ext>
                </a:extLst>
              </a:tr>
              <a:tr h="378659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训练投影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Htanh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全连接层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TRPLinear.lua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用受训练的矩阵对输入与权重进行投影，修改前向计算和求导计算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311237"/>
                  </a:ext>
                </a:extLst>
              </a:tr>
              <a:tr h="291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卷积层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TRPSpatialConvolution.lua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增加变量，主要计算过程在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文件中修改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435334"/>
                  </a:ext>
                </a:extLst>
              </a:tr>
              <a:tr h="37865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TRPSpatialConvolution.c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用受训练的矩阵对输入与权重进行投影，修改前向计算和求导计算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001277"/>
                  </a:ext>
                </a:extLst>
              </a:tr>
              <a:tr h="291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模块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Module.lua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Torch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平台的扩展：神经网络压缩算法研究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》2.1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文字说明、算法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增加训练过程中需要更新的变量（投影矩阵）</a:t>
                      </a:r>
                    </a:p>
                  </a:txBody>
                  <a:tcPr marL="4342" marR="4342" marT="4342" marB="2084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5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03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164004"/>
            <a:ext cx="493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软件测试需求及测试用例汇总表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34355"/>
              </p:ext>
            </p:extLst>
          </p:nvPr>
        </p:nvGraphicFramePr>
        <p:xfrm>
          <a:off x="467544" y="973739"/>
          <a:ext cx="8136904" cy="5620730"/>
        </p:xfrm>
        <a:graphic>
          <a:graphicData uri="http://schemas.openxmlformats.org/drawingml/2006/table">
            <a:tbl>
              <a:tblPr/>
              <a:tblGrid>
                <a:gridCol w="431766">
                  <a:extLst>
                    <a:ext uri="{9D8B030D-6E8A-4147-A177-3AD203B41FA5}">
                      <a16:colId xmlns:a16="http://schemas.microsoft.com/office/drawing/2014/main" val="3350555419"/>
                    </a:ext>
                  </a:extLst>
                </a:gridCol>
                <a:gridCol w="557509">
                  <a:extLst>
                    <a:ext uri="{9D8B030D-6E8A-4147-A177-3AD203B41FA5}">
                      <a16:colId xmlns:a16="http://schemas.microsoft.com/office/drawing/2014/main" val="720671871"/>
                    </a:ext>
                  </a:extLst>
                </a:gridCol>
                <a:gridCol w="951402">
                  <a:extLst>
                    <a:ext uri="{9D8B030D-6E8A-4147-A177-3AD203B41FA5}">
                      <a16:colId xmlns:a16="http://schemas.microsoft.com/office/drawing/2014/main" val="1484705690"/>
                    </a:ext>
                  </a:extLst>
                </a:gridCol>
                <a:gridCol w="1078658">
                  <a:extLst>
                    <a:ext uri="{9D8B030D-6E8A-4147-A177-3AD203B41FA5}">
                      <a16:colId xmlns:a16="http://schemas.microsoft.com/office/drawing/2014/main" val="4108886566"/>
                    </a:ext>
                  </a:extLst>
                </a:gridCol>
                <a:gridCol w="1227125">
                  <a:extLst>
                    <a:ext uri="{9D8B030D-6E8A-4147-A177-3AD203B41FA5}">
                      <a16:colId xmlns:a16="http://schemas.microsoft.com/office/drawing/2014/main" val="2938677209"/>
                    </a:ext>
                  </a:extLst>
                </a:gridCol>
                <a:gridCol w="1945222">
                  <a:extLst>
                    <a:ext uri="{9D8B030D-6E8A-4147-A177-3AD203B41FA5}">
                      <a16:colId xmlns:a16="http://schemas.microsoft.com/office/drawing/2014/main" val="2038235397"/>
                    </a:ext>
                  </a:extLst>
                </a:gridCol>
                <a:gridCol w="1945222">
                  <a:extLst>
                    <a:ext uri="{9D8B030D-6E8A-4147-A177-3AD203B41FA5}">
                      <a16:colId xmlns:a16="http://schemas.microsoft.com/office/drawing/2014/main" val="2557003012"/>
                    </a:ext>
                  </a:extLst>
                </a:gridCol>
              </a:tblGrid>
              <a:tr h="23321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软件测试需求及测试用例汇总表（</a:t>
                      </a:r>
                      <a:r>
                        <a:rPr lang="en-US" altLang="zh-CN" sz="900" b="1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V1.0</a:t>
                      </a:r>
                      <a:r>
                        <a:rPr lang="zh-CN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80249"/>
                  </a:ext>
                </a:extLst>
              </a:tr>
              <a:tr h="2619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测试需求类别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测试需求（测试项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子项）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测试用例（数量）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说明章节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页号）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描述方式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88433"/>
                  </a:ext>
                </a:extLst>
              </a:tr>
              <a:tr h="231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TR0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运行要求测试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运行需求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多操作系统下安装测试（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V1.2》-3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4-6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确定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在多种操作系统（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Linux/MacOS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）中都能够被正常编译，安装。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43449"/>
                  </a:ext>
                </a:extLst>
              </a:tr>
              <a:tr h="2318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TR001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系统运行软件需求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Linux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下安装测试（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V1.2》-3.2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Linux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操作系统中能否被正常编译，安装。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720474"/>
                  </a:ext>
                </a:extLst>
              </a:tr>
              <a:tr h="231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Mac OS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下安装测试用例（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V1.2》-3.2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5-6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Mac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操作系统中能否被正常编译，安装。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207895"/>
                  </a:ext>
                </a:extLst>
              </a:tr>
              <a:tr h="224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TR4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功能测试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功能需求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V1.2》-4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7-11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458084"/>
                  </a:ext>
                </a:extLst>
              </a:tr>
              <a:tr h="231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TR401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导入工具包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导入工具包测试（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V1.2》-4.2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验证是否可以在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平台上导入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path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nn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783950"/>
                  </a:ext>
                </a:extLst>
              </a:tr>
              <a:tr h="231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TR402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文件数据读取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文件数据读取测试（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V1.2》-4.3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7-8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验证是否可以在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平台上成功读取本地文件中的数据。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017489"/>
                  </a:ext>
                </a:extLst>
              </a:tr>
              <a:tr h="231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TR403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搭建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MLP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神经网络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搭建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MLP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神经网络测试（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V1.2》-4.4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8-9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验证是否可以在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平台上成功搭建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MLP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神经网络模型。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905035"/>
                  </a:ext>
                </a:extLst>
              </a:tr>
              <a:tr h="231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TR404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搭建卷积神经网络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搭建卷积神经网络测试（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V1.2》-4.5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9-10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验证是否可以在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平台上成功搭建卷积神经网络模型。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220200"/>
                  </a:ext>
                </a:extLst>
              </a:tr>
              <a:tr h="231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TR405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训练神经网络模型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训练神经网络模型测试（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V1.2》-4.6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10-11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验证是否可以在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平台上成功训练神经网络模型，以得到模型的各个参数。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670791"/>
                  </a:ext>
                </a:extLst>
              </a:tr>
              <a:tr h="231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TR406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测试神经网络模型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测试神经网络模型测试（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V1.2》-4.7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验证在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平台上成功训练得到的神经网络模型是否有理想的输出结果。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641332"/>
                  </a:ext>
                </a:extLst>
              </a:tr>
              <a:tr h="224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TR5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扩展功能测试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扩展功能需求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11-13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593582"/>
                  </a:ext>
                </a:extLst>
              </a:tr>
              <a:tr h="231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TR501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压缩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MLP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网络模型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压缩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MLP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网络模型测试（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V1.2》-5.1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11-12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验证在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平台上扩展的压缩神经网络算法在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MNIST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数据集上的时间和准确度的表现。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43923"/>
                  </a:ext>
                </a:extLst>
              </a:tr>
              <a:tr h="231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TR502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压缩卷积网络模型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压缩卷积网络模型测试（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V1.2》-5.2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12-13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验证在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平台上扩展的压缩神经网络算法在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MNIST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数据集上的时间和准确度的表现。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584255"/>
                  </a:ext>
                </a:extLst>
              </a:tr>
              <a:tr h="224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TR6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非功能测试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非功能需求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13-17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327496"/>
                  </a:ext>
                </a:extLst>
              </a:tr>
              <a:tr h="33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TR601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高效性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高效性测试（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V1.2》-6.1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13-14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在相同的硬件条件下，使用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tensorflow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两种主流深度学习系统架构实现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LeNet-5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神经网络，比较两者的计算效率。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70302"/>
                  </a:ext>
                </a:extLst>
              </a:tr>
              <a:tr h="337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TR602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用户友好性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用户友好性测试（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V1.2》-6.2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14-15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用户（初学者）打开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平台之后，能够结合相关教程和自身知识储备，通过图形操作界面，完成简单的神经网络搭建。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68955"/>
                  </a:ext>
                </a:extLst>
              </a:tr>
              <a:tr h="231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TR603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可修改性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可修改性测试（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V1.2》-6.3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15-16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本测试通过测试扩展需求是否成功运行，验证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的用户友好性。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452899"/>
                  </a:ext>
                </a:extLst>
              </a:tr>
              <a:tr h="23189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TR604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鲁棒性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鲁棒性测试                 （输入边界信息和错误信息：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；运行大规模神经网络：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；运行其他程序：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；强行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Kill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运行程序：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V1.2》-6.4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16-17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通过向平台输入边界信息和错误信息验证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的鲁棒性。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4565"/>
                  </a:ext>
                </a:extLst>
              </a:tr>
              <a:tr h="231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V1.2》-6.4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16-17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通过运行大规模深度神经网络验证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的鲁棒性。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861074"/>
                  </a:ext>
                </a:extLst>
              </a:tr>
              <a:tr h="231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V1.2》-6.4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16-17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通过运行其他程序抢占资源验证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的鲁棒性。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764248"/>
                  </a:ext>
                </a:extLst>
              </a:tr>
              <a:tr h="2318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《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测试说明书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V1.2》-6.4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16-17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文字说明，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RTUM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Kill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当前程序运行进程验证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torch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的鲁棒性。</a:t>
                      </a:r>
                    </a:p>
                  </a:txBody>
                  <a:tcPr marL="3790" marR="3790" marT="3790" marB="18191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72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1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测试覆盖表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50604"/>
              </p:ext>
            </p:extLst>
          </p:nvPr>
        </p:nvGraphicFramePr>
        <p:xfrm>
          <a:off x="971600" y="1484784"/>
          <a:ext cx="7056784" cy="4752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1710">
                  <a:extLst>
                    <a:ext uri="{9D8B030D-6E8A-4147-A177-3AD203B41FA5}">
                      <a16:colId xmlns:a16="http://schemas.microsoft.com/office/drawing/2014/main" val="199581932"/>
                    </a:ext>
                  </a:extLst>
                </a:gridCol>
                <a:gridCol w="1464022">
                  <a:extLst>
                    <a:ext uri="{9D8B030D-6E8A-4147-A177-3AD203B41FA5}">
                      <a16:colId xmlns:a16="http://schemas.microsoft.com/office/drawing/2014/main" val="243908081"/>
                    </a:ext>
                  </a:extLst>
                </a:gridCol>
                <a:gridCol w="3241052">
                  <a:extLst>
                    <a:ext uri="{9D8B030D-6E8A-4147-A177-3AD203B41FA5}">
                      <a16:colId xmlns:a16="http://schemas.microsoft.com/office/drawing/2014/main" val="3911200321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测试用例名称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测试用例标识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对应需求文档的需求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75282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Linux</a:t>
                      </a:r>
                      <a:r>
                        <a:rPr lang="zh-CN" sz="1600" kern="100">
                          <a:effectLst/>
                        </a:rPr>
                        <a:t>下安装测试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TC001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FF0000"/>
                          </a:solidFill>
                          <a:effectLst/>
                        </a:rPr>
                        <a:t>需求文档</a:t>
                      </a: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</a:rPr>
                        <a:t>v2.2</a:t>
                      </a:r>
                      <a:r>
                        <a:rPr lang="zh-CN" sz="1600" kern="100">
                          <a:solidFill>
                            <a:srgbClr val="FF0000"/>
                          </a:solidFill>
                          <a:effectLst/>
                        </a:rPr>
                        <a:t>中的</a:t>
                      </a: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zh-CN" sz="1600" kern="100">
                          <a:solidFill>
                            <a:srgbClr val="FF0000"/>
                          </a:solidFill>
                          <a:effectLst/>
                        </a:rPr>
                        <a:t>运行要求 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906628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Mac OS</a:t>
                      </a:r>
                      <a:r>
                        <a:rPr lang="zh-CN" sz="1600" kern="100">
                          <a:effectLst/>
                        </a:rPr>
                        <a:t>下安装测试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TC002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FF0000"/>
                          </a:solidFill>
                          <a:effectLst/>
                        </a:rPr>
                        <a:t>需求文档</a:t>
                      </a: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</a:rPr>
                        <a:t>v2.2</a:t>
                      </a:r>
                      <a:r>
                        <a:rPr lang="zh-CN" sz="1600" kern="100">
                          <a:solidFill>
                            <a:srgbClr val="FF0000"/>
                          </a:solidFill>
                          <a:effectLst/>
                        </a:rPr>
                        <a:t>中的</a:t>
                      </a: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lang="zh-CN" sz="1600" kern="100">
                          <a:solidFill>
                            <a:srgbClr val="FF0000"/>
                          </a:solidFill>
                          <a:effectLst/>
                        </a:rPr>
                        <a:t>运行要求 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69849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文件数据读取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TC401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FF0000"/>
                          </a:solidFill>
                          <a:effectLst/>
                        </a:rPr>
                        <a:t>需求文档</a:t>
                      </a: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</a:rPr>
                        <a:t>v2.2</a:t>
                      </a:r>
                      <a:r>
                        <a:rPr lang="zh-CN" sz="1600" kern="100">
                          <a:solidFill>
                            <a:srgbClr val="FF0000"/>
                          </a:solidFill>
                          <a:effectLst/>
                        </a:rPr>
                        <a:t>中的</a:t>
                      </a:r>
                      <a:r>
                        <a:rPr lang="en-US" sz="1600" kern="100">
                          <a:solidFill>
                            <a:srgbClr val="FF0000"/>
                          </a:solidFill>
                          <a:effectLst/>
                        </a:rPr>
                        <a:t>3.6.1</a:t>
                      </a:r>
                      <a:r>
                        <a:rPr lang="zh-CN" sz="1600" kern="100">
                          <a:solidFill>
                            <a:srgbClr val="FF0000"/>
                          </a:solidFill>
                          <a:effectLst/>
                        </a:rPr>
                        <a:t>节</a:t>
                      </a:r>
                      <a:endParaRPr lang="zh-CN" sz="16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274594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导入工具包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TC402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</a:rPr>
                        <a:t>需求文档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v2.2</a:t>
                      </a: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</a:rPr>
                        <a:t>中的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</a:rPr>
                        <a:t>3.6.2</a:t>
                      </a: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</a:rPr>
                        <a:t>节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66962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搭建</a:t>
                      </a:r>
                      <a:r>
                        <a:rPr lang="en-US" sz="1600" kern="100">
                          <a:effectLst/>
                        </a:rPr>
                        <a:t>MLP</a:t>
                      </a:r>
                      <a:r>
                        <a:rPr lang="zh-CN" sz="1600" kern="100">
                          <a:effectLst/>
                        </a:rPr>
                        <a:t>神经网络</a:t>
                      </a:r>
                      <a:r>
                        <a:rPr lang="en-US" sz="1600" kern="100">
                          <a:effectLst/>
                        </a:rPr>
                        <a:t>	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TC403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需求文档</a:t>
                      </a:r>
                      <a:r>
                        <a:rPr lang="en-US" sz="1600" kern="100">
                          <a:effectLst/>
                        </a:rPr>
                        <a:t>v2.2</a:t>
                      </a:r>
                      <a:r>
                        <a:rPr lang="zh-CN" sz="1600" kern="100">
                          <a:effectLst/>
                        </a:rPr>
                        <a:t>中的</a:t>
                      </a:r>
                      <a:r>
                        <a:rPr lang="en-US" sz="1600" kern="100">
                          <a:effectLst/>
                        </a:rPr>
                        <a:t>3.6.3</a:t>
                      </a:r>
                      <a:r>
                        <a:rPr lang="zh-CN" sz="1600" kern="100">
                          <a:effectLst/>
                        </a:rPr>
                        <a:t>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3092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搭建卷积神经网络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TC404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需求文档</a:t>
                      </a:r>
                      <a:r>
                        <a:rPr lang="en-US" sz="1600" kern="100">
                          <a:effectLst/>
                        </a:rPr>
                        <a:t>v2.2</a:t>
                      </a:r>
                      <a:r>
                        <a:rPr lang="zh-CN" sz="1600" kern="100">
                          <a:effectLst/>
                        </a:rPr>
                        <a:t>中的</a:t>
                      </a:r>
                      <a:r>
                        <a:rPr lang="en-US" sz="1600" kern="100">
                          <a:effectLst/>
                        </a:rPr>
                        <a:t>3.6.4</a:t>
                      </a:r>
                      <a:r>
                        <a:rPr lang="zh-CN" sz="1600" kern="100">
                          <a:effectLst/>
                        </a:rPr>
                        <a:t>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298297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训练神经网络模型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TC405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需求文档</a:t>
                      </a:r>
                      <a:r>
                        <a:rPr lang="en-US" sz="1600" kern="100" dirty="0">
                          <a:effectLst/>
                        </a:rPr>
                        <a:t>v2.2</a:t>
                      </a:r>
                      <a:r>
                        <a:rPr lang="zh-CN" sz="1600" kern="100" dirty="0">
                          <a:effectLst/>
                        </a:rPr>
                        <a:t>中的</a:t>
                      </a:r>
                      <a:r>
                        <a:rPr lang="en-US" sz="1600" kern="100" dirty="0">
                          <a:effectLst/>
                        </a:rPr>
                        <a:t>3.6.5</a:t>
                      </a:r>
                      <a:r>
                        <a:rPr lang="zh-CN" sz="1600" kern="100" dirty="0">
                          <a:effectLst/>
                        </a:rPr>
                        <a:t>节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448588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测试神经网络模型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TC406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需求文档</a:t>
                      </a:r>
                      <a:r>
                        <a:rPr lang="en-US" sz="1600" kern="100">
                          <a:effectLst/>
                        </a:rPr>
                        <a:t>v2.2</a:t>
                      </a:r>
                      <a:r>
                        <a:rPr lang="zh-CN" sz="1600" kern="100">
                          <a:effectLst/>
                        </a:rPr>
                        <a:t>中的</a:t>
                      </a:r>
                      <a:r>
                        <a:rPr lang="en-US" sz="1600" kern="100">
                          <a:effectLst/>
                        </a:rPr>
                        <a:t>3.6.7</a:t>
                      </a:r>
                      <a:r>
                        <a:rPr lang="zh-CN" sz="1600" kern="100">
                          <a:effectLst/>
                        </a:rPr>
                        <a:t>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33238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压缩</a:t>
                      </a:r>
                      <a:r>
                        <a:rPr lang="en-US" sz="1600" kern="100">
                          <a:effectLst/>
                        </a:rPr>
                        <a:t>MLP</a:t>
                      </a:r>
                      <a:r>
                        <a:rPr lang="zh-CN" sz="1600" kern="100">
                          <a:effectLst/>
                        </a:rPr>
                        <a:t>神经网络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TC501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需求文档</a:t>
                      </a:r>
                      <a:r>
                        <a:rPr lang="en-US" sz="1600" kern="100">
                          <a:effectLst/>
                        </a:rPr>
                        <a:t>v2.2</a:t>
                      </a:r>
                      <a:r>
                        <a:rPr lang="zh-CN" sz="1600" kern="100">
                          <a:effectLst/>
                        </a:rPr>
                        <a:t>中的</a:t>
                      </a:r>
                      <a:r>
                        <a:rPr lang="en-US" sz="1600" kern="100">
                          <a:effectLst/>
                        </a:rPr>
                        <a:t>3.3.2</a:t>
                      </a:r>
                      <a:r>
                        <a:rPr lang="zh-CN" sz="1600" kern="100">
                          <a:effectLst/>
                        </a:rPr>
                        <a:t>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064677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压缩卷积神经网络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TC502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需求文档</a:t>
                      </a:r>
                      <a:r>
                        <a:rPr lang="en-US" sz="1600" kern="100">
                          <a:effectLst/>
                        </a:rPr>
                        <a:t>v2.2</a:t>
                      </a:r>
                      <a:r>
                        <a:rPr lang="zh-CN" sz="1600" kern="100">
                          <a:effectLst/>
                        </a:rPr>
                        <a:t>中的</a:t>
                      </a:r>
                      <a:r>
                        <a:rPr lang="en-US" sz="1600" kern="100">
                          <a:effectLst/>
                        </a:rPr>
                        <a:t>3.3</a:t>
                      </a:r>
                      <a:r>
                        <a:rPr lang="zh-CN" sz="1600" kern="100">
                          <a:effectLst/>
                        </a:rPr>
                        <a:t>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320898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高效性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TC601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需求文档</a:t>
                      </a:r>
                      <a:r>
                        <a:rPr lang="en-US" sz="1600" kern="100">
                          <a:effectLst/>
                        </a:rPr>
                        <a:t>v2.2</a:t>
                      </a:r>
                      <a:r>
                        <a:rPr lang="zh-CN" sz="1600" kern="100">
                          <a:effectLst/>
                        </a:rPr>
                        <a:t>中的</a:t>
                      </a:r>
                      <a:r>
                        <a:rPr lang="en-US" sz="1600" kern="100">
                          <a:effectLst/>
                        </a:rPr>
                        <a:t>3.4.1</a:t>
                      </a:r>
                      <a:r>
                        <a:rPr lang="zh-CN" sz="1600" kern="100">
                          <a:effectLst/>
                        </a:rPr>
                        <a:t>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5334464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用户友好性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TC602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需求文档</a:t>
                      </a:r>
                      <a:r>
                        <a:rPr lang="en-US" sz="1600" kern="100">
                          <a:effectLst/>
                        </a:rPr>
                        <a:t>v2.2</a:t>
                      </a:r>
                      <a:r>
                        <a:rPr lang="zh-CN" sz="1600" kern="100">
                          <a:effectLst/>
                        </a:rPr>
                        <a:t>中的</a:t>
                      </a:r>
                      <a:r>
                        <a:rPr lang="en-US" sz="1600" kern="100">
                          <a:effectLst/>
                        </a:rPr>
                        <a:t>3.4.2</a:t>
                      </a:r>
                      <a:r>
                        <a:rPr lang="zh-CN" sz="1600" kern="100">
                          <a:effectLst/>
                        </a:rPr>
                        <a:t>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167914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可修改性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TC603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需求文档</a:t>
                      </a:r>
                      <a:r>
                        <a:rPr lang="en-US" sz="1600" kern="100">
                          <a:effectLst/>
                        </a:rPr>
                        <a:t>v2.2</a:t>
                      </a:r>
                      <a:r>
                        <a:rPr lang="zh-CN" sz="1600" kern="100">
                          <a:effectLst/>
                        </a:rPr>
                        <a:t>中的</a:t>
                      </a:r>
                      <a:r>
                        <a:rPr lang="en-US" sz="1600" kern="100">
                          <a:effectLst/>
                        </a:rPr>
                        <a:t>3.4.3</a:t>
                      </a:r>
                      <a:r>
                        <a:rPr lang="zh-CN" sz="1600" kern="100">
                          <a:effectLst/>
                        </a:rPr>
                        <a:t>节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33243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鲁棒性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用例</a:t>
                      </a:r>
                      <a:r>
                        <a:rPr lang="en-US" sz="1600" kern="100">
                          <a:effectLst/>
                        </a:rPr>
                        <a:t>TC604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需求文档</a:t>
                      </a:r>
                      <a:r>
                        <a:rPr lang="en-US" sz="1600" kern="100" dirty="0">
                          <a:effectLst/>
                        </a:rPr>
                        <a:t>v2.2</a:t>
                      </a:r>
                      <a:r>
                        <a:rPr lang="zh-CN" sz="1600" kern="100" dirty="0">
                          <a:effectLst/>
                        </a:rPr>
                        <a:t>中的</a:t>
                      </a:r>
                      <a:r>
                        <a:rPr lang="en-US" sz="1600" kern="100" dirty="0">
                          <a:effectLst/>
                        </a:rPr>
                        <a:t>3.4.4</a:t>
                      </a:r>
                      <a:r>
                        <a:rPr lang="zh-CN" sz="1600" kern="100" dirty="0">
                          <a:effectLst/>
                        </a:rPr>
                        <a:t>节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984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压缩神经网络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0989" y="1135114"/>
            <a:ext cx="834179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背景</a:t>
            </a:r>
            <a:endParaRPr lang="en-US" altLang="zh-CN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神经网络：</a:t>
            </a:r>
            <a:r>
              <a:rPr lang="en-US" altLang="zh-CN" b="1" dirty="0">
                <a:latin typeface="+mn-ea"/>
              </a:rPr>
              <a:t>Y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b="1" dirty="0">
                <a:latin typeface="+mn-ea"/>
              </a:rPr>
              <a:t>W</a:t>
            </a:r>
            <a:r>
              <a:rPr lang="en-US" altLang="zh-CN" baseline="30000" dirty="0">
                <a:latin typeface="+mn-ea"/>
              </a:rPr>
              <a:t>T</a:t>
            </a:r>
            <a:r>
              <a:rPr lang="en-US" altLang="zh-CN" b="1" dirty="0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 + </a:t>
            </a:r>
            <a:r>
              <a:rPr lang="en-US" altLang="zh-CN" b="1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，其中</a:t>
            </a:r>
            <a:r>
              <a:rPr lang="en-US" altLang="zh-CN" b="1" dirty="0" err="1">
                <a:latin typeface="+mn-ea"/>
              </a:rPr>
              <a:t>W</a:t>
            </a:r>
            <a:r>
              <a:rPr lang="en-US" altLang="zh-CN" dirty="0" err="1">
                <a:latin typeface="+mn-ea"/>
              </a:rPr>
              <a:t>∈</a:t>
            </a:r>
            <a:r>
              <a:rPr lang="en-US" altLang="zh-CN" b="1" dirty="0" err="1">
                <a:latin typeface="+mn-ea"/>
              </a:rPr>
              <a:t>C</a:t>
            </a:r>
            <a:r>
              <a:rPr lang="en-US" altLang="zh-CN" b="1" baseline="-25000" dirty="0" err="1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*</a:t>
            </a:r>
            <a:r>
              <a:rPr lang="en-US" altLang="zh-CN" b="1" dirty="0">
                <a:latin typeface="+mn-ea"/>
              </a:rPr>
              <a:t>C</a:t>
            </a:r>
            <a:r>
              <a:rPr lang="en-US" altLang="zh-CN" b="1" baseline="-25000" dirty="0">
                <a:latin typeface="+mn-ea"/>
              </a:rPr>
              <a:t>y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b="1" dirty="0" err="1">
                <a:latin typeface="+mn-ea"/>
              </a:rPr>
              <a:t>X</a:t>
            </a:r>
            <a:r>
              <a:rPr lang="en-US" altLang="zh-CN" dirty="0" err="1">
                <a:latin typeface="+mn-ea"/>
              </a:rPr>
              <a:t>∈</a:t>
            </a:r>
            <a:r>
              <a:rPr lang="en-US" altLang="zh-CN" b="1" dirty="0" err="1">
                <a:latin typeface="+mn-ea"/>
              </a:rPr>
              <a:t>C</a:t>
            </a:r>
            <a:r>
              <a:rPr lang="en-US" altLang="zh-CN" b="1" baseline="-25000" dirty="0" err="1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*1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需求越高，神经网络层数越多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W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b="1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变大，增加存储和计算压力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压缩神经网络</a:t>
            </a:r>
            <a:endParaRPr lang="en-US" altLang="zh-CN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投影矩阵</a:t>
            </a:r>
            <a:r>
              <a:rPr lang="en-US" altLang="zh-CN" b="1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，其中</a:t>
            </a:r>
            <a:r>
              <a:rPr lang="en-US" altLang="zh-CN" b="1" dirty="0" err="1">
                <a:latin typeface="+mn-ea"/>
              </a:rPr>
              <a:t>P</a:t>
            </a:r>
            <a:r>
              <a:rPr lang="en-US" altLang="zh-CN" dirty="0" err="1">
                <a:latin typeface="+mn-ea"/>
              </a:rPr>
              <a:t>∈</a:t>
            </a:r>
            <a:r>
              <a:rPr lang="en-US" altLang="zh-CN" b="1" dirty="0" err="1">
                <a:latin typeface="+mn-ea"/>
              </a:rPr>
              <a:t>C</a:t>
            </a:r>
            <a:r>
              <a:rPr lang="en-US" altLang="zh-CN" b="1" baseline="-25000" dirty="0" err="1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*b</a:t>
            </a:r>
            <a:endParaRPr lang="zh-CN" altLang="en-US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令</a:t>
            </a:r>
            <a:r>
              <a:rPr lang="en-US" altLang="zh-CN" b="1" dirty="0">
                <a:latin typeface="+mn-ea"/>
              </a:rPr>
              <a:t>WB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sgn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b="1" dirty="0">
                <a:latin typeface="+mn-ea"/>
              </a:rPr>
              <a:t>P</a:t>
            </a:r>
            <a:r>
              <a:rPr lang="en-US" altLang="zh-CN" baseline="30000" dirty="0">
                <a:latin typeface="+mn-ea"/>
              </a:rPr>
              <a:t>T</a:t>
            </a:r>
            <a:r>
              <a:rPr lang="en-US" altLang="zh-CN" b="1" dirty="0">
                <a:latin typeface="+mn-ea"/>
              </a:rPr>
              <a:t>W</a:t>
            </a:r>
            <a:r>
              <a:rPr lang="en-US" altLang="zh-CN" dirty="0">
                <a:latin typeface="+mn-ea"/>
              </a:rPr>
              <a:t>),</a:t>
            </a:r>
            <a:r>
              <a:rPr lang="en-US" altLang="zh-CN" b="1" dirty="0">
                <a:latin typeface="+mn-ea"/>
              </a:rPr>
              <a:t>XB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sgn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b="1" dirty="0">
                <a:latin typeface="+mn-ea"/>
              </a:rPr>
              <a:t>P</a:t>
            </a:r>
            <a:r>
              <a:rPr lang="en-US" altLang="zh-CN" baseline="30000" dirty="0">
                <a:latin typeface="+mn-ea"/>
              </a:rPr>
              <a:t>T</a:t>
            </a:r>
            <a:r>
              <a:rPr lang="en-US" altLang="zh-CN" b="1" dirty="0">
                <a:latin typeface="+mn-ea"/>
              </a:rPr>
              <a:t>X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保证输入输出维度不变，改变内部计算公式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降低存储（</a:t>
            </a:r>
            <a:r>
              <a:rPr lang="en-US" altLang="zh-CN" b="1" dirty="0">
                <a:latin typeface="+mn-ea"/>
              </a:rPr>
              <a:t>WB</a:t>
            </a:r>
            <a:r>
              <a:rPr lang="zh-CN" altLang="en-US" dirty="0">
                <a:latin typeface="+mn-ea"/>
              </a:rPr>
              <a:t>）和计算压力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实现方案</a:t>
            </a:r>
            <a:endParaRPr lang="en-US" altLang="zh-CN" b="1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前向过程：修改计算方式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后向过程：修改梯度计算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训练投影矩阵（</a:t>
            </a:r>
            <a:r>
              <a:rPr lang="en-US" altLang="zh-CN" dirty="0">
                <a:latin typeface="+mn-ea"/>
              </a:rPr>
              <a:t>TRP</a:t>
            </a:r>
            <a:r>
              <a:rPr lang="zh-CN" altLang="en-US" dirty="0">
                <a:latin typeface="+mn-ea"/>
              </a:rPr>
              <a:t>）：在后向过程中迭代更新</a:t>
            </a:r>
            <a:r>
              <a:rPr lang="en-US" altLang="zh-CN" b="1" dirty="0">
                <a:latin typeface="+mn-ea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19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压缩神经网络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数据处理</a:t>
            </a:r>
            <a:endParaRPr lang="en-US" altLang="zh-CN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全连接层四种实现对比结果</a:t>
            </a:r>
            <a:r>
              <a:rPr lang="en-US" altLang="zh-CN" dirty="0">
                <a:latin typeface="+mn-ea"/>
              </a:rPr>
              <a:t>——MLP</a:t>
            </a:r>
            <a:r>
              <a:rPr lang="zh-CN" altLang="en-US" dirty="0">
                <a:latin typeface="+mn-ea"/>
              </a:rPr>
              <a:t>网络</a:t>
            </a:r>
            <a:endParaRPr lang="en-US" altLang="zh-CN" dirty="0">
              <a:latin typeface="+mn-ea"/>
            </a:endParaRPr>
          </a:p>
        </p:txBody>
      </p:sp>
      <p:pic>
        <p:nvPicPr>
          <p:cNvPr id="6" name="图片 27" descr="C:\Users\windows\Downloads\ML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" y="2052758"/>
            <a:ext cx="4389438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050" y="2179721"/>
            <a:ext cx="4481512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53389" y="5217704"/>
            <a:ext cx="8341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结论：</a:t>
            </a:r>
            <a:r>
              <a:rPr lang="en-US" altLang="zh-CN" dirty="0" err="1">
                <a:latin typeface="+mn-ea"/>
              </a:rPr>
              <a:t>TRPHtanh</a:t>
            </a:r>
            <a:r>
              <a:rPr lang="zh-CN" altLang="en-US" dirty="0">
                <a:latin typeface="+mn-ea"/>
              </a:rPr>
              <a:t>（受训练的投影矩阵</a:t>
            </a:r>
            <a:r>
              <a:rPr lang="en-US" altLang="zh-CN" dirty="0">
                <a:latin typeface="+mn-ea"/>
              </a:rPr>
              <a:t>+</a:t>
            </a:r>
            <a:r>
              <a:rPr lang="en-US" altLang="zh-CN" dirty="0" err="1">
                <a:latin typeface="+mn-ea"/>
              </a:rPr>
              <a:t>Htanh</a:t>
            </a:r>
            <a:r>
              <a:rPr lang="zh-CN" altLang="en-US" dirty="0">
                <a:latin typeface="+mn-ea"/>
              </a:rPr>
              <a:t>）方法明显较好，准确率损失小于</a:t>
            </a:r>
            <a:r>
              <a:rPr lang="en-US" altLang="zh-CN" dirty="0">
                <a:latin typeface="+mn-ea"/>
              </a:rPr>
              <a:t>2%</a:t>
            </a:r>
            <a:r>
              <a:rPr lang="zh-CN" altLang="en-US" dirty="0">
                <a:latin typeface="+mn-ea"/>
              </a:rPr>
              <a:t>，在多种压缩比下表现稳定（四种方法均随着压缩倍数增大而趋向平稳）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6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2370</Words>
  <Application>Microsoft Office PowerPoint</Application>
  <PresentationFormat>全屏显示(4:3)</PresentationFormat>
  <Paragraphs>393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黑体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162</cp:revision>
  <dcterms:created xsi:type="dcterms:W3CDTF">2016-10-19T08:51:53Z</dcterms:created>
  <dcterms:modified xsi:type="dcterms:W3CDTF">2017-06-09T08:10:01Z</dcterms:modified>
</cp:coreProperties>
</file>