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29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9"/>
    <p:restoredTop sz="90094" autoAdjust="0"/>
  </p:normalViewPr>
  <p:slideViewPr>
    <p:cSldViewPr snapToObjects="1">
      <p:cViewPr varScale="1">
        <p:scale>
          <a:sx n="102" d="100"/>
          <a:sy n="102" d="100"/>
        </p:scale>
        <p:origin x="222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1E1EC-8DE7-4E03-8808-8B9B5E4D312E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D0BBA-6B8E-4AEE-A56F-3B96F51060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28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05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537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735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591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354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016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476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776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“”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1CB9-2A99-4E62-866E-331BEDBC45C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39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1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70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29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80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14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5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48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49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00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7206-4968-46CE-8029-E296139CCA8A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21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97206-4968-46CE-8029-E296139CCA8A}" type="datetimeFigureOut">
              <a:rPr lang="zh-CN" altLang="en-US" smtClean="0"/>
              <a:pPr/>
              <a:t>2017/5/26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5706B-12E6-4E01-8BCC-DA1FF757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6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846275" y="2705726"/>
            <a:ext cx="5451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我们毕业啦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其实是答辩的标题地方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80683" y="2006714"/>
            <a:ext cx="9305365" cy="1947066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Torch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平台的神经网络压缩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7000"/>
              </a:lnSpc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研究与应用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144" y="490945"/>
            <a:ext cx="4081673" cy="79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副标题 2"/>
          <p:cNvSpPr txBox="1">
            <a:spLocks/>
          </p:cNvSpPr>
          <p:nvPr/>
        </p:nvSpPr>
        <p:spPr>
          <a:xfrm>
            <a:off x="0" y="4670684"/>
            <a:ext cx="9144000" cy="1565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SY1506116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付   强   </a:t>
            </a: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SY1606113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陈伟民</a:t>
            </a:r>
          </a:p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SY1606323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李恬霖   </a:t>
            </a:r>
            <a:r>
              <a:rPr lang="en-US" altLang="zh-CN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SY1606411 </a:t>
            </a:r>
            <a:r>
              <a:rPr lang="zh-CN" altLang="en-US" sz="2600" b="1" dirty="0">
                <a:solidFill>
                  <a:srgbClr val="006699"/>
                </a:solidFill>
                <a:latin typeface="Microsoft YaHei" charset="0"/>
                <a:ea typeface="Microsoft YaHei" charset="0"/>
                <a:cs typeface="Microsoft YaHei" charset="0"/>
              </a:rPr>
              <a:t>曹   进</a:t>
            </a:r>
          </a:p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endParaRPr lang="en-US" altLang="zh-CN" sz="2600" b="1" dirty="0">
              <a:solidFill>
                <a:srgbClr val="006699"/>
              </a:solidFill>
              <a:latin typeface="+mj-ea"/>
              <a:ea typeface="+mj-ea"/>
            </a:endParaRPr>
          </a:p>
          <a:p>
            <a:pPr marL="0" indent="0" algn="ctr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6699"/>
                </a:solidFill>
                <a:latin typeface="+mj-ea"/>
                <a:ea typeface="+mj-ea"/>
              </a:rPr>
              <a:t>2017.05.26</a:t>
            </a:r>
          </a:p>
          <a:p>
            <a:pPr marL="0" indent="0">
              <a:buNone/>
            </a:pPr>
            <a:endParaRPr lang="zh-CN" altLang="en-US" b="1" dirty="0">
              <a:solidFill>
                <a:srgbClr val="00669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37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上周工作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编写软件测试规格说明书</a:t>
            </a:r>
            <a:endParaRPr lang="en-US" altLang="zh-CN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测试计划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安装测试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功能测试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扩展功能测试：压缩</a:t>
            </a:r>
            <a:r>
              <a:rPr lang="en-US" altLang="zh-CN" dirty="0">
                <a:latin typeface="+mn-ea"/>
              </a:rPr>
              <a:t>MLP/</a:t>
            </a:r>
            <a:r>
              <a:rPr lang="zh-CN" altLang="en-US" dirty="0">
                <a:latin typeface="+mn-ea"/>
              </a:rPr>
              <a:t>卷积网络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非功能测试：高效性、用户友好性、可修改性、鲁棒性</a:t>
            </a:r>
            <a:endParaRPr lang="en-US" altLang="zh-CN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测试评审</a:t>
            </a:r>
            <a:endParaRPr lang="en-US" altLang="zh-CN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测试覆盖表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测试检查单</a:t>
            </a:r>
            <a:endParaRPr lang="en-US" altLang="zh-CN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对</a:t>
            </a:r>
            <a:r>
              <a:rPr lang="en-US" altLang="zh-CN" dirty="0">
                <a:latin typeface="+mn-ea"/>
              </a:rPr>
              <a:t>E/F</a:t>
            </a:r>
            <a:r>
              <a:rPr lang="zh-CN" altLang="en-US" dirty="0">
                <a:latin typeface="+mn-ea"/>
              </a:rPr>
              <a:t>组评审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871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扩展功能测试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压缩</a:t>
            </a:r>
            <a:r>
              <a:rPr lang="en-US" altLang="zh-CN" b="1" dirty="0">
                <a:latin typeface="+mn-ea"/>
              </a:rPr>
              <a:t>MLP</a:t>
            </a:r>
            <a:r>
              <a:rPr lang="zh-CN" altLang="en-US" b="1" dirty="0">
                <a:latin typeface="+mn-ea"/>
              </a:rPr>
              <a:t>网络</a:t>
            </a:r>
            <a:endParaRPr lang="en-US" altLang="zh-CN" b="1" dirty="0">
              <a:latin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788404"/>
              </p:ext>
            </p:extLst>
          </p:nvPr>
        </p:nvGraphicFramePr>
        <p:xfrm>
          <a:off x="400990" y="1577992"/>
          <a:ext cx="8341797" cy="48033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9045">
                  <a:extLst>
                    <a:ext uri="{9D8B030D-6E8A-4147-A177-3AD203B41FA5}">
                      <a16:colId xmlns:a16="http://schemas.microsoft.com/office/drawing/2014/main" val="10427835"/>
                    </a:ext>
                  </a:extLst>
                </a:gridCol>
                <a:gridCol w="146695">
                  <a:extLst>
                    <a:ext uri="{9D8B030D-6E8A-4147-A177-3AD203B41FA5}">
                      <a16:colId xmlns:a16="http://schemas.microsoft.com/office/drawing/2014/main" val="3356871493"/>
                    </a:ext>
                  </a:extLst>
                </a:gridCol>
                <a:gridCol w="1783139">
                  <a:extLst>
                    <a:ext uri="{9D8B030D-6E8A-4147-A177-3AD203B41FA5}">
                      <a16:colId xmlns:a16="http://schemas.microsoft.com/office/drawing/2014/main" val="3657165588"/>
                    </a:ext>
                  </a:extLst>
                </a:gridCol>
                <a:gridCol w="1031822">
                  <a:extLst>
                    <a:ext uri="{9D8B030D-6E8A-4147-A177-3AD203B41FA5}">
                      <a16:colId xmlns:a16="http://schemas.microsoft.com/office/drawing/2014/main" val="1931997053"/>
                    </a:ext>
                  </a:extLst>
                </a:gridCol>
                <a:gridCol w="1604725">
                  <a:extLst>
                    <a:ext uri="{9D8B030D-6E8A-4147-A177-3AD203B41FA5}">
                      <a16:colId xmlns:a16="http://schemas.microsoft.com/office/drawing/2014/main" val="1202070308"/>
                    </a:ext>
                  </a:extLst>
                </a:gridCol>
                <a:gridCol w="1254838">
                  <a:extLst>
                    <a:ext uri="{9D8B030D-6E8A-4147-A177-3AD203B41FA5}">
                      <a16:colId xmlns:a16="http://schemas.microsoft.com/office/drawing/2014/main" val="4278997081"/>
                    </a:ext>
                  </a:extLst>
                </a:gridCol>
                <a:gridCol w="146695">
                  <a:extLst>
                    <a:ext uri="{9D8B030D-6E8A-4147-A177-3AD203B41FA5}">
                      <a16:colId xmlns:a16="http://schemas.microsoft.com/office/drawing/2014/main" val="1761272508"/>
                    </a:ext>
                  </a:extLst>
                </a:gridCol>
                <a:gridCol w="1254838">
                  <a:extLst>
                    <a:ext uri="{9D8B030D-6E8A-4147-A177-3AD203B41FA5}">
                      <a16:colId xmlns:a16="http://schemas.microsoft.com/office/drawing/2014/main" val="3404192357"/>
                    </a:ext>
                  </a:extLst>
                </a:gridCol>
              </a:tblGrid>
              <a:tr h="530474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测试用例名称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压缩</a:t>
                      </a:r>
                      <a:r>
                        <a:rPr lang="en-US" sz="1050" kern="100">
                          <a:effectLst/>
                        </a:rPr>
                        <a:t>MLP</a:t>
                      </a:r>
                      <a:r>
                        <a:rPr lang="zh-CN" sz="1050" kern="100">
                          <a:effectLst/>
                        </a:rPr>
                        <a:t>神经网络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测试用例标识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用例</a:t>
                      </a:r>
                      <a:r>
                        <a:rPr lang="en-US" sz="1050" kern="100">
                          <a:effectLst/>
                        </a:rPr>
                        <a:t>TC501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测试需求标识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TR501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375269"/>
                  </a:ext>
                </a:extLst>
              </a:tr>
              <a:tr h="530474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简要描述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本测试验证在</a:t>
                      </a:r>
                      <a:r>
                        <a:rPr lang="en-US" sz="1050" kern="100">
                          <a:effectLst/>
                        </a:rPr>
                        <a:t>Torch</a:t>
                      </a:r>
                      <a:r>
                        <a:rPr lang="zh-CN" sz="1050" kern="100">
                          <a:effectLst/>
                        </a:rPr>
                        <a:t>平台上扩展的压缩神经网络算法在</a:t>
                      </a:r>
                      <a:r>
                        <a:rPr lang="en-US" sz="1050" kern="100">
                          <a:effectLst/>
                        </a:rPr>
                        <a:t>MNIST</a:t>
                      </a:r>
                      <a:r>
                        <a:rPr lang="zh-CN" sz="1050" kern="100">
                          <a:effectLst/>
                        </a:rPr>
                        <a:t>数据集上的时间和准确度的表现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932288"/>
                  </a:ext>
                </a:extLst>
              </a:tr>
              <a:tr h="262713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前提和约束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50" kern="100">
                          <a:effectLst/>
                        </a:rPr>
                        <a:t>Torch</a:t>
                      </a:r>
                      <a:r>
                        <a:rPr lang="zh-CN" sz="1050" kern="100">
                          <a:effectLst/>
                        </a:rPr>
                        <a:t>平台正常运行；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765900"/>
                  </a:ext>
                </a:extLst>
              </a:tr>
              <a:tr h="262713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测试方法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黑盒测试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20794"/>
                  </a:ext>
                </a:extLst>
              </a:tr>
              <a:tr h="300243">
                <a:tc gridSpan="8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测试过程描述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107074"/>
                  </a:ext>
                </a:extLst>
              </a:tr>
              <a:tr h="262713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序号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测试步骤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测试结果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评价准则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89117398"/>
                  </a:ext>
                </a:extLst>
              </a:tr>
              <a:tr h="2627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预期结果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2971385"/>
                  </a:ext>
                </a:extLst>
              </a:tr>
              <a:tr h="233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导入</a:t>
                      </a:r>
                      <a:r>
                        <a:rPr lang="en-US" sz="1050" kern="100">
                          <a:effectLst/>
                        </a:rPr>
                        <a:t>torch</a:t>
                      </a:r>
                      <a:r>
                        <a:rPr lang="zh-CN" sz="1050" kern="100">
                          <a:effectLst/>
                        </a:rPr>
                        <a:t>、</a:t>
                      </a:r>
                      <a:r>
                        <a:rPr lang="en-US" sz="1050" kern="100">
                          <a:effectLst/>
                        </a:rPr>
                        <a:t>nn</a:t>
                      </a:r>
                      <a:r>
                        <a:rPr lang="zh-CN" sz="1050" kern="100">
                          <a:effectLst/>
                        </a:rPr>
                        <a:t>包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0733462"/>
                  </a:ext>
                </a:extLst>
              </a:tr>
              <a:tr h="233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建立线性容器</a:t>
                      </a:r>
                      <a:r>
                        <a:rPr lang="en-US" sz="1050" kern="100">
                          <a:effectLst/>
                        </a:rPr>
                        <a:t>nn.sequential()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0903542"/>
                  </a:ext>
                </a:extLst>
              </a:tr>
              <a:tr h="233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添加修改线性层</a:t>
                      </a:r>
                      <a:r>
                        <a:rPr lang="en-US" sz="1050" kern="100">
                          <a:effectLst/>
                        </a:rPr>
                        <a:t>nn.RPLinear()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8394284"/>
                  </a:ext>
                </a:extLst>
              </a:tr>
              <a:tr h="233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添加激活函数</a:t>
                      </a:r>
                      <a:r>
                        <a:rPr lang="en-US" sz="1050" kern="100">
                          <a:effectLst/>
                        </a:rPr>
                        <a:t>y = x / y = Htan(x)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5716826"/>
                  </a:ext>
                </a:extLst>
              </a:tr>
              <a:tr h="233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添加分类器</a:t>
                      </a:r>
                      <a:r>
                        <a:rPr lang="en-US" sz="1050" kern="100">
                          <a:effectLst/>
                        </a:rPr>
                        <a:t>nn.LogSoftMax()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1402002"/>
                  </a:ext>
                </a:extLst>
              </a:tr>
              <a:tr h="233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添加代价函数</a:t>
                      </a:r>
                      <a:r>
                        <a:rPr lang="en-US" sz="1050" kern="100">
                          <a:effectLst/>
                        </a:rPr>
                        <a:t>nn.ClassNLLCriterion()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4685709"/>
                  </a:ext>
                </a:extLst>
              </a:tr>
              <a:tr h="233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7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按照用例</a:t>
                      </a:r>
                      <a:r>
                        <a:rPr lang="en-US" sz="1050" kern="100">
                          <a:effectLst/>
                        </a:rPr>
                        <a:t>TC405</a:t>
                      </a:r>
                      <a:r>
                        <a:rPr lang="zh-CN" sz="1050" kern="100">
                          <a:effectLst/>
                        </a:rPr>
                        <a:t>训练网络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2351424"/>
                  </a:ext>
                </a:extLst>
              </a:tr>
              <a:tr h="7551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按照用例</a:t>
                      </a:r>
                      <a:r>
                        <a:rPr lang="en-US" sz="1050" kern="100" dirty="0">
                          <a:effectLst/>
                        </a:rPr>
                        <a:t>TC406</a:t>
                      </a:r>
                      <a:r>
                        <a:rPr lang="zh-CN" sz="1050" kern="100" dirty="0">
                          <a:effectLst/>
                        </a:rPr>
                        <a:t>测试网络并求得准确率与时间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得到网络对所求问题的预测准确率和时间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在基本不损失准确率的情况下所用时间减少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9586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64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扩展功能测试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压缩卷积网络</a:t>
            </a:r>
            <a:endParaRPr lang="en-US" altLang="zh-CN" b="1" dirty="0">
              <a:latin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810951"/>
              </p:ext>
            </p:extLst>
          </p:nvPr>
        </p:nvGraphicFramePr>
        <p:xfrm>
          <a:off x="400989" y="1577992"/>
          <a:ext cx="8341796" cy="48033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8882">
                  <a:extLst>
                    <a:ext uri="{9D8B030D-6E8A-4147-A177-3AD203B41FA5}">
                      <a16:colId xmlns:a16="http://schemas.microsoft.com/office/drawing/2014/main" val="3952687564"/>
                    </a:ext>
                  </a:extLst>
                </a:gridCol>
                <a:gridCol w="147280">
                  <a:extLst>
                    <a:ext uri="{9D8B030D-6E8A-4147-A177-3AD203B41FA5}">
                      <a16:colId xmlns:a16="http://schemas.microsoft.com/office/drawing/2014/main" val="260681378"/>
                    </a:ext>
                  </a:extLst>
                </a:gridCol>
                <a:gridCol w="1782880">
                  <a:extLst>
                    <a:ext uri="{9D8B030D-6E8A-4147-A177-3AD203B41FA5}">
                      <a16:colId xmlns:a16="http://schemas.microsoft.com/office/drawing/2014/main" val="434524204"/>
                    </a:ext>
                  </a:extLst>
                </a:gridCol>
                <a:gridCol w="1031673">
                  <a:extLst>
                    <a:ext uri="{9D8B030D-6E8A-4147-A177-3AD203B41FA5}">
                      <a16:colId xmlns:a16="http://schemas.microsoft.com/office/drawing/2014/main" val="3849503264"/>
                    </a:ext>
                  </a:extLst>
                </a:gridCol>
                <a:gridCol w="1604491">
                  <a:extLst>
                    <a:ext uri="{9D8B030D-6E8A-4147-A177-3AD203B41FA5}">
                      <a16:colId xmlns:a16="http://schemas.microsoft.com/office/drawing/2014/main" val="1787093081"/>
                    </a:ext>
                  </a:extLst>
                </a:gridCol>
                <a:gridCol w="1254655">
                  <a:extLst>
                    <a:ext uri="{9D8B030D-6E8A-4147-A177-3AD203B41FA5}">
                      <a16:colId xmlns:a16="http://schemas.microsoft.com/office/drawing/2014/main" val="4121143594"/>
                    </a:ext>
                  </a:extLst>
                </a:gridCol>
                <a:gridCol w="147280">
                  <a:extLst>
                    <a:ext uri="{9D8B030D-6E8A-4147-A177-3AD203B41FA5}">
                      <a16:colId xmlns:a16="http://schemas.microsoft.com/office/drawing/2014/main" val="1407708416"/>
                    </a:ext>
                  </a:extLst>
                </a:gridCol>
                <a:gridCol w="1254655">
                  <a:extLst>
                    <a:ext uri="{9D8B030D-6E8A-4147-A177-3AD203B41FA5}">
                      <a16:colId xmlns:a16="http://schemas.microsoft.com/office/drawing/2014/main" val="3097652933"/>
                    </a:ext>
                  </a:extLst>
                </a:gridCol>
              </a:tblGrid>
              <a:tr h="513568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测试用例名称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压缩卷积神经网络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测试用例标识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用例</a:t>
                      </a:r>
                      <a:r>
                        <a:rPr lang="en-US" sz="1000" kern="100">
                          <a:effectLst/>
                        </a:rPr>
                        <a:t>TC502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测试需求标识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TR502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369541"/>
                  </a:ext>
                </a:extLst>
              </a:tr>
              <a:tr h="513568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简要描述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本测试验证在</a:t>
                      </a:r>
                      <a:r>
                        <a:rPr lang="en-US" sz="1000" kern="100">
                          <a:effectLst/>
                        </a:rPr>
                        <a:t>Torch</a:t>
                      </a:r>
                      <a:r>
                        <a:rPr lang="zh-CN" sz="1000" kern="100">
                          <a:effectLst/>
                        </a:rPr>
                        <a:t>平台上扩展的压缩神经网络算法在</a:t>
                      </a:r>
                      <a:r>
                        <a:rPr lang="en-US" sz="1000" kern="100">
                          <a:effectLst/>
                        </a:rPr>
                        <a:t>MNIST</a:t>
                      </a:r>
                      <a:r>
                        <a:rPr lang="zh-CN" sz="1000" kern="100">
                          <a:effectLst/>
                        </a:rPr>
                        <a:t>数据集上的时间和准确度的表现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63188"/>
                  </a:ext>
                </a:extLst>
              </a:tr>
              <a:tr h="256784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前提和约束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kern="100">
                          <a:effectLst/>
                        </a:rPr>
                        <a:t>Torch</a:t>
                      </a:r>
                      <a:r>
                        <a:rPr lang="zh-CN" sz="1000" kern="100">
                          <a:effectLst/>
                        </a:rPr>
                        <a:t>平台正常运行； 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094065"/>
                  </a:ext>
                </a:extLst>
              </a:tr>
              <a:tr h="256784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测试方法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黑盒测试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096137"/>
                  </a:ext>
                </a:extLst>
              </a:tr>
              <a:tr h="293467">
                <a:tc gridSpan="8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测试过程描述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196228"/>
                  </a:ext>
                </a:extLst>
              </a:tr>
              <a:tr h="256784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序号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tc rowSpan="2"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测试步骤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测试结果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评价准则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extLst>
                  <a:ext uri="{0D108BD9-81ED-4DB2-BD59-A6C34878D82A}">
                    <a16:rowId xmlns:a16="http://schemas.microsoft.com/office/drawing/2014/main" val="1208326018"/>
                  </a:ext>
                </a:extLst>
              </a:tr>
              <a:tr h="2567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预期结果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extLst>
                  <a:ext uri="{0D108BD9-81ED-4DB2-BD59-A6C34878D82A}">
                    <a16:rowId xmlns:a16="http://schemas.microsoft.com/office/drawing/2014/main" val="1690702097"/>
                  </a:ext>
                </a:extLst>
              </a:tr>
              <a:tr h="2119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导入</a:t>
                      </a:r>
                      <a:r>
                        <a:rPr lang="en-US" sz="1000" kern="100">
                          <a:effectLst/>
                        </a:rPr>
                        <a:t>torch</a:t>
                      </a:r>
                      <a:r>
                        <a:rPr lang="zh-CN" sz="1000" kern="100">
                          <a:effectLst/>
                        </a:rPr>
                        <a:t>、</a:t>
                      </a:r>
                      <a:r>
                        <a:rPr lang="en-US" sz="1000" kern="100">
                          <a:effectLst/>
                        </a:rPr>
                        <a:t>nn</a:t>
                      </a:r>
                      <a:r>
                        <a:rPr lang="zh-CN" sz="1000" kern="100">
                          <a:effectLst/>
                        </a:rPr>
                        <a:t>包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extLst>
                  <a:ext uri="{0D108BD9-81ED-4DB2-BD59-A6C34878D82A}">
                    <a16:rowId xmlns:a16="http://schemas.microsoft.com/office/drawing/2014/main" val="3096036052"/>
                  </a:ext>
                </a:extLst>
              </a:tr>
              <a:tr h="2119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建立线性容器</a:t>
                      </a:r>
                      <a:r>
                        <a:rPr lang="en-US" sz="1000" kern="100">
                          <a:effectLst/>
                        </a:rPr>
                        <a:t>nn.sequential()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extLst>
                  <a:ext uri="{0D108BD9-81ED-4DB2-BD59-A6C34878D82A}">
                    <a16:rowId xmlns:a16="http://schemas.microsoft.com/office/drawing/2014/main" val="1277227645"/>
                  </a:ext>
                </a:extLst>
              </a:tr>
              <a:tr h="2119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添加修改线性层</a:t>
                      </a:r>
                      <a:r>
                        <a:rPr lang="en-US" sz="1000" kern="100">
                          <a:effectLst/>
                        </a:rPr>
                        <a:t>nn.RPSpatialConvolution()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extLst>
                  <a:ext uri="{0D108BD9-81ED-4DB2-BD59-A6C34878D82A}">
                    <a16:rowId xmlns:a16="http://schemas.microsoft.com/office/drawing/2014/main" val="4081329390"/>
                  </a:ext>
                </a:extLst>
              </a:tr>
              <a:tr h="2119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添加池化层</a:t>
                      </a:r>
                      <a:r>
                        <a:rPr lang="en-US" sz="1000" kern="100" dirty="0" err="1">
                          <a:effectLst/>
                        </a:rPr>
                        <a:t>nn.SpatialMaxPooling</a:t>
                      </a:r>
                      <a:r>
                        <a:rPr lang="en-US" sz="1000" kern="100" dirty="0">
                          <a:effectLst/>
                        </a:rPr>
                        <a:t>()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extLst>
                  <a:ext uri="{0D108BD9-81ED-4DB2-BD59-A6C34878D82A}">
                    <a16:rowId xmlns:a16="http://schemas.microsoft.com/office/drawing/2014/main" val="548708396"/>
                  </a:ext>
                </a:extLst>
              </a:tr>
              <a:tr h="2119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添加激活函数</a:t>
                      </a:r>
                      <a:r>
                        <a:rPr lang="en-US" sz="1000" kern="100">
                          <a:effectLst/>
                        </a:rPr>
                        <a:t>y = x / y = Htan(x)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extLst>
                  <a:ext uri="{0D108BD9-81ED-4DB2-BD59-A6C34878D82A}">
                    <a16:rowId xmlns:a16="http://schemas.microsoft.com/office/drawing/2014/main" val="4074272472"/>
                  </a:ext>
                </a:extLst>
              </a:tr>
              <a:tr h="2119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6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添加修改全连接层</a:t>
                      </a:r>
                      <a:r>
                        <a:rPr lang="en-US" sz="1000" kern="100">
                          <a:effectLst/>
                        </a:rPr>
                        <a:t>nn.RPLinear()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extLst>
                  <a:ext uri="{0D108BD9-81ED-4DB2-BD59-A6C34878D82A}">
                    <a16:rowId xmlns:a16="http://schemas.microsoft.com/office/drawing/2014/main" val="1058311764"/>
                  </a:ext>
                </a:extLst>
              </a:tr>
              <a:tr h="2119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7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添加分类器</a:t>
                      </a:r>
                      <a:r>
                        <a:rPr lang="en-US" sz="1000" kern="100">
                          <a:effectLst/>
                        </a:rPr>
                        <a:t>nn.LogSoftMax()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extLst>
                  <a:ext uri="{0D108BD9-81ED-4DB2-BD59-A6C34878D82A}">
                    <a16:rowId xmlns:a16="http://schemas.microsoft.com/office/drawing/2014/main" val="2433245147"/>
                  </a:ext>
                </a:extLst>
              </a:tr>
              <a:tr h="2119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添加代价函数</a:t>
                      </a:r>
                      <a:r>
                        <a:rPr lang="en-US" sz="1000" kern="100">
                          <a:effectLst/>
                        </a:rPr>
                        <a:t>nn.ClassNLLCriterion()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extLst>
                  <a:ext uri="{0D108BD9-81ED-4DB2-BD59-A6C34878D82A}">
                    <a16:rowId xmlns:a16="http://schemas.microsoft.com/office/drawing/2014/main" val="760023056"/>
                  </a:ext>
                </a:extLst>
              </a:tr>
              <a:tr h="2119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9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按照用例</a:t>
                      </a:r>
                      <a:r>
                        <a:rPr lang="en-US" sz="1000" kern="100">
                          <a:effectLst/>
                        </a:rPr>
                        <a:t>TC405</a:t>
                      </a:r>
                      <a:r>
                        <a:rPr lang="zh-CN" sz="1000" kern="100">
                          <a:effectLst/>
                        </a:rPr>
                        <a:t>训练网络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extLst>
                  <a:ext uri="{0D108BD9-81ED-4DB2-BD59-A6C34878D82A}">
                    <a16:rowId xmlns:a16="http://schemas.microsoft.com/office/drawing/2014/main" val="608229303"/>
                  </a:ext>
                </a:extLst>
              </a:tr>
              <a:tr h="548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10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按照用例</a:t>
                      </a:r>
                      <a:r>
                        <a:rPr lang="en-US" sz="1000" kern="100" dirty="0">
                          <a:effectLst/>
                        </a:rPr>
                        <a:t>TC406</a:t>
                      </a:r>
                      <a:r>
                        <a:rPr lang="zh-CN" sz="1000" kern="100" dirty="0">
                          <a:effectLst/>
                        </a:rPr>
                        <a:t>测试网络并求得准确率与时间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得到网络对所求问题的预测准确率和时间</a:t>
                      </a:r>
                      <a:endParaRPr lang="zh-CN" sz="11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在基本不损失准确率的情况下所用时间减少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 anchor="ctr"/>
                </a:tc>
                <a:extLst>
                  <a:ext uri="{0D108BD9-81ED-4DB2-BD59-A6C34878D82A}">
                    <a16:rowId xmlns:a16="http://schemas.microsoft.com/office/drawing/2014/main" val="2504186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52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非功能测试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可修改性</a:t>
            </a:r>
            <a:endParaRPr lang="en-US" altLang="zh-CN" b="1" dirty="0">
              <a:latin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65926"/>
              </p:ext>
            </p:extLst>
          </p:nvPr>
        </p:nvGraphicFramePr>
        <p:xfrm>
          <a:off x="400989" y="1577992"/>
          <a:ext cx="8341796" cy="48033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2335">
                  <a:extLst>
                    <a:ext uri="{9D8B030D-6E8A-4147-A177-3AD203B41FA5}">
                      <a16:colId xmlns:a16="http://schemas.microsoft.com/office/drawing/2014/main" val="51029957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4146777182"/>
                    </a:ext>
                  </a:extLst>
                </a:gridCol>
                <a:gridCol w="1852474">
                  <a:extLst>
                    <a:ext uri="{9D8B030D-6E8A-4147-A177-3AD203B41FA5}">
                      <a16:colId xmlns:a16="http://schemas.microsoft.com/office/drawing/2014/main" val="3247204398"/>
                    </a:ext>
                  </a:extLst>
                </a:gridCol>
                <a:gridCol w="1071943">
                  <a:extLst>
                    <a:ext uri="{9D8B030D-6E8A-4147-A177-3AD203B41FA5}">
                      <a16:colId xmlns:a16="http://schemas.microsoft.com/office/drawing/2014/main" val="4269868247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129744134"/>
                    </a:ext>
                  </a:extLst>
                </a:gridCol>
                <a:gridCol w="1388068">
                  <a:extLst>
                    <a:ext uri="{9D8B030D-6E8A-4147-A177-3AD203B41FA5}">
                      <a16:colId xmlns:a16="http://schemas.microsoft.com/office/drawing/2014/main" val="2911158831"/>
                    </a:ext>
                  </a:extLst>
                </a:gridCol>
                <a:gridCol w="1271711">
                  <a:extLst>
                    <a:ext uri="{9D8B030D-6E8A-4147-A177-3AD203B41FA5}">
                      <a16:colId xmlns:a16="http://schemas.microsoft.com/office/drawing/2014/main" val="625853242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157687766"/>
                    </a:ext>
                  </a:extLst>
                </a:gridCol>
                <a:gridCol w="1388068">
                  <a:extLst>
                    <a:ext uri="{9D8B030D-6E8A-4147-A177-3AD203B41FA5}">
                      <a16:colId xmlns:a16="http://schemas.microsoft.com/office/drawing/2014/main" val="3522531797"/>
                    </a:ext>
                  </a:extLst>
                </a:gridCol>
              </a:tblGrid>
              <a:tr h="732585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测试用例名称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可修改性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测试用例标识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用例</a:t>
                      </a:r>
                      <a:r>
                        <a:rPr lang="en-US" sz="1050" kern="100">
                          <a:effectLst/>
                        </a:rPr>
                        <a:t>TC603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测试需求标识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TR603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20834"/>
                  </a:ext>
                </a:extLst>
              </a:tr>
              <a:tr h="346377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简要描述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本测试通过测试扩展需求是否成功运行，验证</a:t>
                      </a:r>
                      <a:r>
                        <a:rPr lang="en-US" sz="1050" kern="100">
                          <a:effectLst/>
                        </a:rPr>
                        <a:t>torch</a:t>
                      </a:r>
                      <a:r>
                        <a:rPr lang="zh-CN" sz="1050" kern="100">
                          <a:effectLst/>
                        </a:rPr>
                        <a:t>的用户友好性。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798938"/>
                  </a:ext>
                </a:extLst>
              </a:tr>
              <a:tr h="737447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前提和约束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50" kern="100">
                          <a:effectLst/>
                        </a:rPr>
                        <a:t>Torch</a:t>
                      </a:r>
                      <a:r>
                        <a:rPr lang="zh-CN" sz="1050" kern="100">
                          <a:effectLst/>
                        </a:rPr>
                        <a:t>平台正常运行；</a:t>
                      </a:r>
                      <a:endParaRPr lang="zh-CN" sz="1200" kern="1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50" kern="100">
                          <a:effectLst/>
                        </a:rPr>
                        <a:t>Torch</a:t>
                      </a:r>
                      <a:r>
                        <a:rPr lang="zh-CN" sz="1050" kern="100">
                          <a:effectLst/>
                        </a:rPr>
                        <a:t>平台神经网络搭建成功，并在</a:t>
                      </a:r>
                      <a:r>
                        <a:rPr lang="en-US" sz="1050" kern="100">
                          <a:effectLst/>
                        </a:rPr>
                        <a:t>Torch</a:t>
                      </a:r>
                      <a:r>
                        <a:rPr lang="zh-CN" sz="1050" kern="100">
                          <a:effectLst/>
                        </a:rPr>
                        <a:t>平台上成功加载数据。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973733"/>
                  </a:ext>
                </a:extLst>
              </a:tr>
              <a:tr h="341514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测试方法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黑盒测试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579561"/>
                  </a:ext>
                </a:extLst>
              </a:tr>
              <a:tr h="390347">
                <a:tc gridSpan="9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测试过程描述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56105"/>
                  </a:ext>
                </a:extLst>
              </a:tr>
              <a:tr h="341514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序号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测试步骤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测试结果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评价准则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8906038"/>
                  </a:ext>
                </a:extLst>
              </a:tr>
              <a:tr h="3492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预期结果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4957396"/>
                  </a:ext>
                </a:extLst>
              </a:tr>
              <a:tr h="7821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根据扩展需求修改</a:t>
                      </a:r>
                      <a:r>
                        <a:rPr lang="en-US" sz="1050" kern="100">
                          <a:effectLst/>
                        </a:rPr>
                        <a:t>Torch</a:t>
                      </a:r>
                      <a:r>
                        <a:rPr lang="zh-CN" sz="1050" kern="100">
                          <a:effectLst/>
                        </a:rPr>
                        <a:t>平台卷积层、线性层代码（具体修改见第</a:t>
                      </a:r>
                      <a:r>
                        <a:rPr lang="en-US" sz="1050" kern="100">
                          <a:effectLst/>
                        </a:rPr>
                        <a:t>5</a:t>
                      </a:r>
                      <a:r>
                        <a:rPr lang="zh-CN" sz="1050" kern="100">
                          <a:effectLst/>
                        </a:rPr>
                        <a:t>章）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5231085"/>
                  </a:ext>
                </a:extLst>
              </a:tr>
              <a:tr h="7821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effectLst/>
                        </a:rPr>
                        <a:t>编译</a:t>
                      </a:r>
                      <a:r>
                        <a:rPr lang="zh-CN" sz="1050" kern="100" dirty="0">
                          <a:effectLst/>
                        </a:rPr>
                        <a:t>运行修改代码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代码可运行，网络修改成功。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实际结果与预期结果一致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1558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40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测试评审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测试覆盖表</a:t>
            </a:r>
            <a:endParaRPr lang="en-US" altLang="zh-CN" b="1" dirty="0">
              <a:latin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27419"/>
              </p:ext>
            </p:extLst>
          </p:nvPr>
        </p:nvGraphicFramePr>
        <p:xfrm>
          <a:off x="1835696" y="1889998"/>
          <a:ext cx="5472609" cy="41100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3775">
                  <a:extLst>
                    <a:ext uri="{9D8B030D-6E8A-4147-A177-3AD203B41FA5}">
                      <a16:colId xmlns:a16="http://schemas.microsoft.com/office/drawing/2014/main" val="2373477349"/>
                    </a:ext>
                  </a:extLst>
                </a:gridCol>
                <a:gridCol w="1135364">
                  <a:extLst>
                    <a:ext uri="{9D8B030D-6E8A-4147-A177-3AD203B41FA5}">
                      <a16:colId xmlns:a16="http://schemas.microsoft.com/office/drawing/2014/main" val="3976369082"/>
                    </a:ext>
                  </a:extLst>
                </a:gridCol>
                <a:gridCol w="2513470">
                  <a:extLst>
                    <a:ext uri="{9D8B030D-6E8A-4147-A177-3AD203B41FA5}">
                      <a16:colId xmlns:a16="http://schemas.microsoft.com/office/drawing/2014/main" val="2663078649"/>
                    </a:ext>
                  </a:extLst>
                </a:gridCol>
              </a:tblGrid>
              <a:tr h="2740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测试用例名称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测试用例标识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对应需求文档的需求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1537158"/>
                  </a:ext>
                </a:extLst>
              </a:tr>
              <a:tr h="2740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Linux</a:t>
                      </a:r>
                      <a:r>
                        <a:rPr lang="zh-CN" sz="1050" kern="100">
                          <a:effectLst/>
                        </a:rPr>
                        <a:t>下安装测试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TC001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3298100"/>
                  </a:ext>
                </a:extLst>
              </a:tr>
              <a:tr h="2740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Mac OS</a:t>
                      </a:r>
                      <a:r>
                        <a:rPr lang="zh-CN" sz="1050" kern="100">
                          <a:effectLst/>
                        </a:rPr>
                        <a:t>下安装测试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TC002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3027690"/>
                  </a:ext>
                </a:extLst>
              </a:tr>
              <a:tr h="2740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导入工具包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用例</a:t>
                      </a:r>
                      <a:r>
                        <a:rPr lang="en-US" sz="1050" kern="100">
                          <a:effectLst/>
                        </a:rPr>
                        <a:t>TC401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需求文档</a:t>
                      </a:r>
                      <a:r>
                        <a:rPr lang="en-US" sz="1050" kern="100">
                          <a:effectLst/>
                        </a:rPr>
                        <a:t>v2.2</a:t>
                      </a:r>
                      <a:r>
                        <a:rPr lang="zh-CN" sz="1050" kern="100">
                          <a:effectLst/>
                        </a:rPr>
                        <a:t>中的</a:t>
                      </a:r>
                      <a:r>
                        <a:rPr lang="en-US" sz="1050" kern="100">
                          <a:effectLst/>
                        </a:rPr>
                        <a:t>3.5.1</a:t>
                      </a:r>
                      <a:r>
                        <a:rPr lang="zh-CN" sz="1050" kern="100">
                          <a:effectLst/>
                        </a:rPr>
                        <a:t>节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2516408"/>
                  </a:ext>
                </a:extLst>
              </a:tr>
              <a:tr h="2740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文件数据读取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用例</a:t>
                      </a:r>
                      <a:r>
                        <a:rPr lang="en-US" sz="1050" kern="100">
                          <a:effectLst/>
                        </a:rPr>
                        <a:t>TC402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需求文档</a:t>
                      </a:r>
                      <a:r>
                        <a:rPr lang="en-US" sz="1050" kern="100">
                          <a:effectLst/>
                        </a:rPr>
                        <a:t>v2.2</a:t>
                      </a:r>
                      <a:r>
                        <a:rPr lang="zh-CN" sz="1050" kern="100">
                          <a:effectLst/>
                        </a:rPr>
                        <a:t>中的</a:t>
                      </a:r>
                      <a:r>
                        <a:rPr lang="en-US" sz="1050" kern="100">
                          <a:effectLst/>
                        </a:rPr>
                        <a:t>3.6.2</a:t>
                      </a:r>
                      <a:r>
                        <a:rPr lang="zh-CN" sz="1050" kern="100">
                          <a:effectLst/>
                        </a:rPr>
                        <a:t>节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548184"/>
                  </a:ext>
                </a:extLst>
              </a:tr>
              <a:tr h="2740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搭建</a:t>
                      </a:r>
                      <a:r>
                        <a:rPr lang="en-US" sz="1050" kern="100">
                          <a:effectLst/>
                        </a:rPr>
                        <a:t>MLP</a:t>
                      </a:r>
                      <a:r>
                        <a:rPr lang="zh-CN" sz="1050" kern="100">
                          <a:effectLst/>
                        </a:rPr>
                        <a:t>神经网络</a:t>
                      </a:r>
                      <a:r>
                        <a:rPr lang="en-US" sz="1050" kern="100">
                          <a:effectLst/>
                        </a:rPr>
                        <a:t>	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用例</a:t>
                      </a:r>
                      <a:r>
                        <a:rPr lang="en-US" sz="1050" kern="100">
                          <a:effectLst/>
                        </a:rPr>
                        <a:t>TC403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需求文档</a:t>
                      </a:r>
                      <a:r>
                        <a:rPr lang="en-US" sz="1050" kern="100">
                          <a:effectLst/>
                        </a:rPr>
                        <a:t>v2.2</a:t>
                      </a:r>
                      <a:r>
                        <a:rPr lang="zh-CN" sz="1050" kern="100">
                          <a:effectLst/>
                        </a:rPr>
                        <a:t>中的</a:t>
                      </a:r>
                      <a:r>
                        <a:rPr lang="en-US" sz="1050" kern="100">
                          <a:effectLst/>
                        </a:rPr>
                        <a:t>3.6.3</a:t>
                      </a:r>
                      <a:r>
                        <a:rPr lang="zh-CN" sz="1050" kern="100">
                          <a:effectLst/>
                        </a:rPr>
                        <a:t>节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1095341"/>
                  </a:ext>
                </a:extLst>
              </a:tr>
              <a:tr h="2740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搭建卷积神经网络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用例</a:t>
                      </a:r>
                      <a:r>
                        <a:rPr lang="en-US" sz="1050" kern="100">
                          <a:effectLst/>
                        </a:rPr>
                        <a:t>TC404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需求文档</a:t>
                      </a:r>
                      <a:r>
                        <a:rPr lang="en-US" sz="1050" kern="100">
                          <a:effectLst/>
                        </a:rPr>
                        <a:t>v2.2</a:t>
                      </a:r>
                      <a:r>
                        <a:rPr lang="zh-CN" sz="1050" kern="100">
                          <a:effectLst/>
                        </a:rPr>
                        <a:t>中的</a:t>
                      </a:r>
                      <a:r>
                        <a:rPr lang="en-US" sz="1050" kern="100">
                          <a:effectLst/>
                        </a:rPr>
                        <a:t>3.6.4</a:t>
                      </a:r>
                      <a:r>
                        <a:rPr lang="zh-CN" sz="1050" kern="100">
                          <a:effectLst/>
                        </a:rPr>
                        <a:t>节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1541949"/>
                  </a:ext>
                </a:extLst>
              </a:tr>
              <a:tr h="2740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训练神经网络模型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用例</a:t>
                      </a:r>
                      <a:r>
                        <a:rPr lang="en-US" sz="1050" kern="100">
                          <a:effectLst/>
                        </a:rPr>
                        <a:t>TC405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需求文档</a:t>
                      </a:r>
                      <a:r>
                        <a:rPr lang="en-US" sz="1050" kern="100">
                          <a:effectLst/>
                        </a:rPr>
                        <a:t>v2.2</a:t>
                      </a:r>
                      <a:r>
                        <a:rPr lang="zh-CN" sz="1050" kern="100">
                          <a:effectLst/>
                        </a:rPr>
                        <a:t>中的</a:t>
                      </a:r>
                      <a:r>
                        <a:rPr lang="en-US" sz="1050" kern="100">
                          <a:effectLst/>
                        </a:rPr>
                        <a:t>3.6.5</a:t>
                      </a:r>
                      <a:r>
                        <a:rPr lang="zh-CN" sz="1050" kern="100">
                          <a:effectLst/>
                        </a:rPr>
                        <a:t>节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9407398"/>
                  </a:ext>
                </a:extLst>
              </a:tr>
              <a:tr h="2740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测试神经网络模型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用例</a:t>
                      </a:r>
                      <a:r>
                        <a:rPr lang="en-US" sz="1050" kern="100">
                          <a:effectLst/>
                        </a:rPr>
                        <a:t>TC406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需求文档</a:t>
                      </a:r>
                      <a:r>
                        <a:rPr lang="en-US" sz="1050" kern="100">
                          <a:effectLst/>
                        </a:rPr>
                        <a:t>v2.2</a:t>
                      </a:r>
                      <a:r>
                        <a:rPr lang="zh-CN" sz="1050" kern="100">
                          <a:effectLst/>
                        </a:rPr>
                        <a:t>中的</a:t>
                      </a:r>
                      <a:r>
                        <a:rPr lang="en-US" sz="1050" kern="100">
                          <a:effectLst/>
                        </a:rPr>
                        <a:t>3.6.7</a:t>
                      </a:r>
                      <a:r>
                        <a:rPr lang="zh-CN" sz="1050" kern="100">
                          <a:effectLst/>
                        </a:rPr>
                        <a:t>节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4396224"/>
                  </a:ext>
                </a:extLst>
              </a:tr>
              <a:tr h="2740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压缩</a:t>
                      </a:r>
                      <a:r>
                        <a:rPr lang="en-US" sz="1050" kern="100">
                          <a:effectLst/>
                        </a:rPr>
                        <a:t>MLP</a:t>
                      </a:r>
                      <a:r>
                        <a:rPr lang="zh-CN" sz="1050" kern="100">
                          <a:effectLst/>
                        </a:rPr>
                        <a:t>神经网络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用例</a:t>
                      </a:r>
                      <a:r>
                        <a:rPr lang="en-US" sz="1050" kern="100">
                          <a:effectLst/>
                        </a:rPr>
                        <a:t>TC501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需求文档</a:t>
                      </a:r>
                      <a:r>
                        <a:rPr lang="en-US" sz="1050" kern="100">
                          <a:effectLst/>
                        </a:rPr>
                        <a:t>v2.2</a:t>
                      </a:r>
                      <a:r>
                        <a:rPr lang="zh-CN" sz="1050" kern="100">
                          <a:effectLst/>
                        </a:rPr>
                        <a:t>中的</a:t>
                      </a:r>
                      <a:r>
                        <a:rPr lang="en-US" sz="1050" kern="100">
                          <a:effectLst/>
                        </a:rPr>
                        <a:t>3.3.2</a:t>
                      </a:r>
                      <a:r>
                        <a:rPr lang="zh-CN" sz="1050" kern="100">
                          <a:effectLst/>
                        </a:rPr>
                        <a:t>节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1094371"/>
                  </a:ext>
                </a:extLst>
              </a:tr>
              <a:tr h="2740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压缩卷积神经网络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用例</a:t>
                      </a:r>
                      <a:r>
                        <a:rPr lang="en-US" sz="1050" kern="100">
                          <a:effectLst/>
                        </a:rPr>
                        <a:t>TC502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需求文档</a:t>
                      </a:r>
                      <a:r>
                        <a:rPr lang="en-US" sz="1050" kern="100">
                          <a:effectLst/>
                        </a:rPr>
                        <a:t>v2.2</a:t>
                      </a:r>
                      <a:r>
                        <a:rPr lang="zh-CN" sz="1050" kern="100">
                          <a:effectLst/>
                        </a:rPr>
                        <a:t>中的</a:t>
                      </a:r>
                      <a:r>
                        <a:rPr lang="en-US" sz="1050" kern="100">
                          <a:effectLst/>
                        </a:rPr>
                        <a:t>3.3</a:t>
                      </a:r>
                      <a:r>
                        <a:rPr lang="zh-CN" sz="1050" kern="100">
                          <a:effectLst/>
                        </a:rPr>
                        <a:t>节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690189"/>
                  </a:ext>
                </a:extLst>
              </a:tr>
              <a:tr h="2740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高效性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用例</a:t>
                      </a:r>
                      <a:r>
                        <a:rPr lang="en-US" sz="1050" kern="100">
                          <a:effectLst/>
                        </a:rPr>
                        <a:t>TC601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需求文档</a:t>
                      </a:r>
                      <a:r>
                        <a:rPr lang="en-US" sz="1050" kern="100">
                          <a:effectLst/>
                        </a:rPr>
                        <a:t>v2.2</a:t>
                      </a:r>
                      <a:r>
                        <a:rPr lang="zh-CN" sz="1050" kern="100">
                          <a:effectLst/>
                        </a:rPr>
                        <a:t>中的</a:t>
                      </a:r>
                      <a:r>
                        <a:rPr lang="en-US" sz="1050" kern="100">
                          <a:effectLst/>
                        </a:rPr>
                        <a:t>3.4.1</a:t>
                      </a:r>
                      <a:r>
                        <a:rPr lang="zh-CN" sz="1050" kern="100">
                          <a:effectLst/>
                        </a:rPr>
                        <a:t>节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2628177"/>
                  </a:ext>
                </a:extLst>
              </a:tr>
              <a:tr h="2740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用户友好性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用例</a:t>
                      </a:r>
                      <a:r>
                        <a:rPr lang="en-US" sz="1050" kern="100">
                          <a:effectLst/>
                        </a:rPr>
                        <a:t>TC602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需求文档</a:t>
                      </a:r>
                      <a:r>
                        <a:rPr lang="en-US" sz="1050" kern="100">
                          <a:effectLst/>
                        </a:rPr>
                        <a:t>v2.2</a:t>
                      </a:r>
                      <a:r>
                        <a:rPr lang="zh-CN" sz="1050" kern="100">
                          <a:effectLst/>
                        </a:rPr>
                        <a:t>中的</a:t>
                      </a:r>
                      <a:r>
                        <a:rPr lang="en-US" sz="1050" kern="100">
                          <a:effectLst/>
                        </a:rPr>
                        <a:t>3.4.2</a:t>
                      </a:r>
                      <a:r>
                        <a:rPr lang="zh-CN" sz="1050" kern="100">
                          <a:effectLst/>
                        </a:rPr>
                        <a:t>节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1194877"/>
                  </a:ext>
                </a:extLst>
              </a:tr>
              <a:tr h="2740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可修改性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用例</a:t>
                      </a:r>
                      <a:r>
                        <a:rPr lang="en-US" sz="1050" kern="100">
                          <a:effectLst/>
                        </a:rPr>
                        <a:t>TC603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需求文档</a:t>
                      </a:r>
                      <a:r>
                        <a:rPr lang="en-US" sz="1050" kern="100">
                          <a:effectLst/>
                        </a:rPr>
                        <a:t>v2.2</a:t>
                      </a:r>
                      <a:r>
                        <a:rPr lang="zh-CN" sz="1050" kern="100">
                          <a:effectLst/>
                        </a:rPr>
                        <a:t>中的</a:t>
                      </a:r>
                      <a:r>
                        <a:rPr lang="en-US" sz="1050" kern="100">
                          <a:effectLst/>
                        </a:rPr>
                        <a:t>3.4.3</a:t>
                      </a:r>
                      <a:r>
                        <a:rPr lang="zh-CN" sz="1050" kern="100">
                          <a:effectLst/>
                        </a:rPr>
                        <a:t>节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3983945"/>
                  </a:ext>
                </a:extLst>
              </a:tr>
              <a:tr h="2740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鲁棒性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用例</a:t>
                      </a:r>
                      <a:r>
                        <a:rPr lang="en-US" sz="1050" kern="100">
                          <a:effectLst/>
                        </a:rPr>
                        <a:t>TC604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需求文档</a:t>
                      </a:r>
                      <a:r>
                        <a:rPr lang="en-US" sz="1050" kern="100" dirty="0">
                          <a:effectLst/>
                        </a:rPr>
                        <a:t>v2.2</a:t>
                      </a:r>
                      <a:r>
                        <a:rPr lang="zh-CN" sz="1050" kern="100" dirty="0">
                          <a:effectLst/>
                        </a:rPr>
                        <a:t>中的</a:t>
                      </a:r>
                      <a:r>
                        <a:rPr lang="en-US" sz="1050" kern="100" dirty="0">
                          <a:effectLst/>
                        </a:rPr>
                        <a:t>3.4.4</a:t>
                      </a:r>
                      <a:r>
                        <a:rPr lang="zh-CN" sz="1050" kern="100" dirty="0">
                          <a:effectLst/>
                        </a:rPr>
                        <a:t>节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7100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70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测试评审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测试评审单</a:t>
            </a:r>
            <a:endParaRPr lang="en-US" altLang="zh-CN" b="1" dirty="0">
              <a:latin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382648"/>
              </p:ext>
            </p:extLst>
          </p:nvPr>
        </p:nvGraphicFramePr>
        <p:xfrm>
          <a:off x="400989" y="1574702"/>
          <a:ext cx="8341795" cy="48066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4220">
                  <a:extLst>
                    <a:ext uri="{9D8B030D-6E8A-4147-A177-3AD203B41FA5}">
                      <a16:colId xmlns:a16="http://schemas.microsoft.com/office/drawing/2014/main" val="1361946282"/>
                    </a:ext>
                  </a:extLst>
                </a:gridCol>
                <a:gridCol w="463299">
                  <a:extLst>
                    <a:ext uri="{9D8B030D-6E8A-4147-A177-3AD203B41FA5}">
                      <a16:colId xmlns:a16="http://schemas.microsoft.com/office/drawing/2014/main" val="3465239878"/>
                    </a:ext>
                  </a:extLst>
                </a:gridCol>
                <a:gridCol w="1923332">
                  <a:extLst>
                    <a:ext uri="{9D8B030D-6E8A-4147-A177-3AD203B41FA5}">
                      <a16:colId xmlns:a16="http://schemas.microsoft.com/office/drawing/2014/main" val="256239853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857744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47880531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514513968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505795509"/>
                    </a:ext>
                  </a:extLst>
                </a:gridCol>
                <a:gridCol w="1650504">
                  <a:extLst>
                    <a:ext uri="{9D8B030D-6E8A-4147-A177-3AD203B41FA5}">
                      <a16:colId xmlns:a16="http://schemas.microsoft.com/office/drawing/2014/main" val="1805144112"/>
                    </a:ext>
                  </a:extLst>
                </a:gridCol>
              </a:tblGrid>
              <a:tr h="1869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序号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类别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检查项说明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检查要点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solidFill>
                            <a:schemeClr val="bg1"/>
                          </a:solidFill>
                          <a:effectLst/>
                        </a:rPr>
                        <a:t>序号</a:t>
                      </a:r>
                      <a:endParaRPr lang="zh-CN" sz="9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类别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检查项说明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检查要点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/>
                </a:tc>
                <a:extLst>
                  <a:ext uri="{0D108BD9-81ED-4DB2-BD59-A6C34878D82A}">
                    <a16:rowId xmlns:a16="http://schemas.microsoft.com/office/drawing/2014/main" val="4025122411"/>
                  </a:ext>
                </a:extLst>
              </a:tr>
              <a:tr h="6738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完整性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测试项和测试用例是否完整，无缺漏？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CN" sz="1000" kern="100" dirty="0">
                          <a:effectLst/>
                        </a:rPr>
                        <a:t>对于软件的需求来说，测试是否足够，是否覆盖了所有需求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zh-CN" sz="9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规范性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字体是否统一和规范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CN" sz="1000" kern="100">
                          <a:effectLst/>
                        </a:rPr>
                        <a:t>正文中中文应该使用宋体</a:t>
                      </a:r>
                      <a:r>
                        <a:rPr lang="en-US" sz="1000" kern="100">
                          <a:effectLst/>
                        </a:rPr>
                        <a:t>5</a:t>
                      </a:r>
                      <a:r>
                        <a:rPr lang="zh-CN" sz="1000" kern="100">
                          <a:effectLst/>
                        </a:rPr>
                        <a:t>号，英文应当是</a:t>
                      </a:r>
                      <a:r>
                        <a:rPr lang="en-US" sz="1000" kern="100">
                          <a:effectLst/>
                        </a:rPr>
                        <a:t>Time New Rome 5</a:t>
                      </a:r>
                      <a:r>
                        <a:rPr lang="zh-CN" sz="1000" kern="100">
                          <a:effectLst/>
                        </a:rPr>
                        <a:t>号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extLst>
                  <a:ext uri="{0D108BD9-81ED-4DB2-BD59-A6C34878D82A}">
                    <a16:rowId xmlns:a16="http://schemas.microsoft.com/office/drawing/2014/main" val="1451512670"/>
                  </a:ext>
                </a:extLst>
              </a:tr>
              <a:tr h="7476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完整性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测试项和测试用例是否有对应表，即是否有测试项覆盖表和测试用例覆盖表。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CN" sz="1000" kern="100">
                          <a:effectLst/>
                        </a:rPr>
                        <a:t>测试项是否跟需求项对应</a:t>
                      </a:r>
                      <a:endParaRPr lang="zh-CN" sz="900" kern="10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CN" sz="1000" kern="100">
                          <a:effectLst/>
                        </a:rPr>
                        <a:t>测试用例是否跟需求用例对应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zh-CN" sz="9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规范性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标点符号是否正确使用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marL="266700" indent="266700"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extLst>
                  <a:ext uri="{0D108BD9-81ED-4DB2-BD59-A6C34878D82A}">
                    <a16:rowId xmlns:a16="http://schemas.microsoft.com/office/drawing/2014/main" val="505518141"/>
                  </a:ext>
                </a:extLst>
              </a:tr>
              <a:tr h="3738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完整性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是否对所有的不易理解的项都做了充分的解释和说明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zh-CN" sz="9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规范性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段落缩进是否规范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CN" sz="1000" kern="100">
                          <a:effectLst/>
                        </a:rPr>
                        <a:t>中文的段落缩进一般都是</a:t>
                      </a:r>
                      <a:r>
                        <a:rPr lang="en-US" sz="1000" kern="100">
                          <a:effectLst/>
                        </a:rPr>
                        <a:t>2</a:t>
                      </a:r>
                      <a:r>
                        <a:rPr lang="zh-CN" sz="1000" kern="100">
                          <a:effectLst/>
                        </a:rPr>
                        <a:t>字符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extLst>
                  <a:ext uri="{0D108BD9-81ED-4DB2-BD59-A6C34878D82A}">
                    <a16:rowId xmlns:a16="http://schemas.microsoft.com/office/drawing/2014/main" val="703680856"/>
                  </a:ext>
                </a:extLst>
              </a:tr>
              <a:tr h="3738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一致性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概念和术语定义和使用一致，统一规范、无歧义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zh-CN" sz="9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规范性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各级标题字号大小是否规范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CN" sz="1000" kern="100">
                          <a:effectLst/>
                        </a:rPr>
                        <a:t>一般上级标题比下级标题的字号大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extLst>
                  <a:ext uri="{0D108BD9-81ED-4DB2-BD59-A6C34878D82A}">
                    <a16:rowId xmlns:a16="http://schemas.microsoft.com/office/drawing/2014/main" val="1130158346"/>
                  </a:ext>
                </a:extLst>
              </a:tr>
              <a:tr h="7476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规范性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测试用例描述是否符合规范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CN" sz="1000" kern="100">
                          <a:effectLst/>
                        </a:rPr>
                        <a:t>是否采用</a:t>
                      </a:r>
                      <a:r>
                        <a:rPr lang="en-US" sz="1000" kern="100">
                          <a:effectLst/>
                        </a:rPr>
                        <a:t>RTCM</a:t>
                      </a:r>
                      <a:r>
                        <a:rPr lang="zh-CN" sz="1000" kern="100">
                          <a:effectLst/>
                        </a:rPr>
                        <a:t>模型或者其他自定义的能够清晰描述用例的模型描述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zh-CN" sz="9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准确性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测试项和测试用例描述是否准确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CN" sz="1000" kern="100" dirty="0">
                          <a:effectLst/>
                        </a:rPr>
                        <a:t>测试项分解清晰合理</a:t>
                      </a:r>
                      <a:endParaRPr lang="zh-CN" sz="900" kern="100" dirty="0">
                        <a:effectLst/>
                      </a:endParaRP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CN" sz="1000" kern="100" dirty="0">
                          <a:effectLst/>
                        </a:rPr>
                        <a:t>测试项定义和描述准确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extLst>
                  <a:ext uri="{0D108BD9-81ED-4DB2-BD59-A6C34878D82A}">
                    <a16:rowId xmlns:a16="http://schemas.microsoft.com/office/drawing/2014/main" val="2504295087"/>
                  </a:ext>
                </a:extLst>
              </a:tr>
              <a:tr h="5053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6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规范性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图、表等是否规范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zh-CN" sz="1000" kern="100">
                          <a:effectLst/>
                        </a:rPr>
                        <a:t>相应的题注是否规范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zh-CN" sz="9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准确性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文字描述是否符合中文或英文语法，是否通顺，用词是否准确，无歧义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extLst>
                  <a:ext uri="{0D108BD9-81ED-4DB2-BD59-A6C34878D82A}">
                    <a16:rowId xmlns:a16="http://schemas.microsoft.com/office/drawing/2014/main" val="2004234962"/>
                  </a:ext>
                </a:extLst>
              </a:tr>
              <a:tr h="10107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7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规范性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文档章节和目录是否符合规范</a:t>
                      </a:r>
                      <a:r>
                        <a:rPr lang="en-US" sz="1000" kern="100">
                          <a:effectLst/>
                        </a:rPr>
                        <a:t>,</a:t>
                      </a:r>
                      <a:r>
                        <a:rPr lang="zh-CN" sz="1000" kern="100">
                          <a:effectLst/>
                        </a:rPr>
                        <a:t>概述的顺序与目录顺序是否一致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marL="266700" indent="266700"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zh-CN" sz="900" kern="10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准确性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RTCM</a:t>
                      </a:r>
                      <a:r>
                        <a:rPr lang="zh-CN" sz="1000" kern="100">
                          <a:effectLst/>
                        </a:rPr>
                        <a:t>图描述是否准确符合逻辑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Wingdings" panose="05000000000000000000" pitchFamily="2" charset="2"/>
                        <a:buChar char=""/>
                      </a:pPr>
                      <a:r>
                        <a:rPr lang="en-US" sz="1000" kern="100" dirty="0">
                          <a:effectLst/>
                        </a:rPr>
                        <a:t>RTCM</a:t>
                      </a:r>
                      <a:r>
                        <a:rPr lang="zh-CN" sz="1000" kern="100" dirty="0">
                          <a:effectLst/>
                        </a:rPr>
                        <a:t>图的名称、简要概述、前置条件和约束、测试步骤、评价准则等是否准确合理</a:t>
                      </a:r>
                      <a:endParaRPr lang="zh-CN" sz="900" kern="100" dirty="0">
                        <a:effectLst/>
                      </a:endParaRPr>
                    </a:p>
                  </a:txBody>
                  <a:tcPr marL="40794" marR="40794" marT="0" marB="0" anchor="ctr"/>
                </a:tc>
                <a:extLst>
                  <a:ext uri="{0D108BD9-81ED-4DB2-BD59-A6C34878D82A}">
                    <a16:rowId xmlns:a16="http://schemas.microsoft.com/office/drawing/2014/main" val="2463628326"/>
                  </a:ext>
                </a:extLst>
              </a:tr>
              <a:tr h="1869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规范性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单词拼写和大小写是否正确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marL="266700" indent="266700"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marL="266700" indent="266700" algn="just">
                        <a:spcAft>
                          <a:spcPts val="0"/>
                        </a:spcAft>
                      </a:pPr>
                      <a:endParaRPr lang="zh-CN" sz="9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266700" algn="just">
                        <a:spcAft>
                          <a:spcPts val="0"/>
                        </a:spcAft>
                      </a:pP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marL="266700" indent="266700" algn="just">
                        <a:spcAft>
                          <a:spcPts val="0"/>
                        </a:spcAft>
                      </a:pP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tc>
                  <a:txBody>
                    <a:bodyPr/>
                    <a:lstStyle/>
                    <a:p>
                      <a:pPr marL="266700" indent="266700" algn="just">
                        <a:spcAft>
                          <a:spcPts val="0"/>
                        </a:spcAft>
                      </a:pPr>
                      <a:endParaRPr lang="zh-CN" sz="9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0794" marR="40794" marT="0" marB="0" anchor="ctr"/>
                </a:tc>
                <a:extLst>
                  <a:ext uri="{0D108BD9-81ED-4DB2-BD59-A6C34878D82A}">
                    <a16:rowId xmlns:a16="http://schemas.microsoft.com/office/drawing/2014/main" val="1525381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86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测试评审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0989" y="1135114"/>
            <a:ext cx="8341797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对</a:t>
            </a:r>
            <a:r>
              <a:rPr lang="en-US" altLang="zh-CN" b="1" dirty="0">
                <a:latin typeface="+mn-ea"/>
              </a:rPr>
              <a:t>E/F</a:t>
            </a:r>
            <a:r>
              <a:rPr lang="zh-CN" altLang="en-US" b="1" dirty="0">
                <a:latin typeface="+mn-ea"/>
              </a:rPr>
              <a:t>组的评审</a:t>
            </a:r>
            <a:endParaRPr lang="en-US" altLang="zh-CN" b="1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723" y="1713016"/>
            <a:ext cx="8532327" cy="24311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914" y="4279346"/>
            <a:ext cx="8525136" cy="198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0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:\大型活动\两校区搬迁\2013级搬家\北航标矢量图-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2" y="82984"/>
            <a:ext cx="2569423" cy="5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16"/>
          <p:cNvSpPr/>
          <p:nvPr/>
        </p:nvSpPr>
        <p:spPr>
          <a:xfrm>
            <a:off x="1" y="-7876"/>
            <a:ext cx="4934035" cy="809735"/>
          </a:xfrm>
          <a:prstGeom prst="rect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7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" y="97052"/>
            <a:ext cx="4934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Q&amp;A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923928" y="314608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49198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r"/>
      </p:transition>
    </mc:Choice>
    <mc:Fallback xmlns="">
      <p:transition>
        <p:wipe dir="r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1018</Words>
  <Application>Microsoft Office PowerPoint</Application>
  <PresentationFormat>全屏显示(4:3)</PresentationFormat>
  <Paragraphs>296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等线</vt:lpstr>
      <vt:lpstr>宋体</vt:lpstr>
      <vt:lpstr>微软雅黑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Qiang Fu</dc:creator>
  <cp:lastModifiedBy>陈伟民</cp:lastModifiedBy>
  <cp:revision>144</cp:revision>
  <dcterms:created xsi:type="dcterms:W3CDTF">2016-10-19T08:51:53Z</dcterms:created>
  <dcterms:modified xsi:type="dcterms:W3CDTF">2017-05-26T07:29:55Z</dcterms:modified>
</cp:coreProperties>
</file>