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98" r:id="rId3"/>
    <p:sldId id="299" r:id="rId4"/>
    <p:sldId id="301" r:id="rId5"/>
    <p:sldId id="302" r:id="rId6"/>
    <p:sldId id="305" r:id="rId7"/>
    <p:sldId id="304" r:id="rId8"/>
    <p:sldId id="306" r:id="rId9"/>
    <p:sldId id="29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9"/>
    <p:restoredTop sz="90094" autoAdjust="0"/>
  </p:normalViewPr>
  <p:slideViewPr>
    <p:cSldViewPr snapToObjects="1">
      <p:cViewPr varScale="1">
        <p:scale>
          <a:sx n="85" d="100"/>
          <a:sy n="85" d="100"/>
        </p:scale>
        <p:origin x="96" y="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1E1EC-8DE7-4E03-8808-8B9B5E4D312E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D0BBA-6B8E-4AEE-A56F-3B96F51060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28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05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537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5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678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168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475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726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441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“”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39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70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9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80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14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5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48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49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00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21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97206-4968-46CE-8029-E296139CCA8A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6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80683" y="2006714"/>
            <a:ext cx="9305365" cy="1947066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Torch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平台的神经网络压缩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7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研究与应用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144" y="490945"/>
            <a:ext cx="4081673" cy="79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副标题 2"/>
          <p:cNvSpPr txBox="1">
            <a:spLocks/>
          </p:cNvSpPr>
          <p:nvPr/>
        </p:nvSpPr>
        <p:spPr>
          <a:xfrm>
            <a:off x="0" y="4670684"/>
            <a:ext cx="9144000" cy="1565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SY1506116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付   强   </a:t>
            </a: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SY1606113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陈伟民</a:t>
            </a:r>
          </a:p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SY1606323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李恬霖   </a:t>
            </a: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SY1606411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曹   进</a:t>
            </a:r>
          </a:p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endParaRPr lang="en-US" altLang="zh-CN" sz="2600" b="1" dirty="0">
              <a:solidFill>
                <a:srgbClr val="006699"/>
              </a:solidFill>
              <a:latin typeface="+mj-ea"/>
              <a:ea typeface="+mj-ea"/>
            </a:endParaRPr>
          </a:p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99"/>
                </a:solidFill>
                <a:latin typeface="+mj-ea"/>
                <a:ea typeface="+mj-ea"/>
              </a:rPr>
              <a:t>2017.05.19</a:t>
            </a:r>
          </a:p>
          <a:p>
            <a:pPr marL="0" indent="0">
              <a:buNone/>
            </a:pPr>
            <a:endParaRPr lang="zh-CN" altLang="en-US" b="1" dirty="0">
              <a:solidFill>
                <a:srgbClr val="00669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37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上周工作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编写软件测试规格说明书</a:t>
            </a: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测试计划</a:t>
            </a:r>
            <a:endParaRPr lang="en-US" altLang="zh-CN" sz="16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测试目标</a:t>
            </a:r>
            <a:endParaRPr lang="en-US" altLang="zh-CN" sz="16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测试工具</a:t>
            </a:r>
            <a:endParaRPr lang="en-US" altLang="zh-CN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安装测试：</a:t>
            </a:r>
            <a:r>
              <a:rPr lang="en-US" altLang="zh-CN" sz="1600" dirty="0">
                <a:latin typeface="+mn-ea"/>
              </a:rPr>
              <a:t>Ubuntu/Mac 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功能测试</a:t>
            </a:r>
            <a:endParaRPr lang="en-US" altLang="zh-CN" sz="16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导入工具包</a:t>
            </a:r>
            <a:endParaRPr lang="en-US" altLang="zh-CN" sz="16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从文件读取数据</a:t>
            </a:r>
            <a:endParaRPr lang="en-US" altLang="zh-CN" sz="16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搭建</a:t>
            </a:r>
            <a:r>
              <a:rPr lang="en-US" altLang="zh-CN" sz="1600" dirty="0">
                <a:latin typeface="+mn-ea"/>
              </a:rPr>
              <a:t>MLP</a:t>
            </a:r>
            <a:r>
              <a:rPr lang="zh-CN" altLang="en-US" sz="1600" dirty="0">
                <a:latin typeface="+mn-ea"/>
              </a:rPr>
              <a:t>神经网络</a:t>
            </a:r>
            <a:endParaRPr lang="en-US" altLang="zh-CN" sz="16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搭建卷积神经网络</a:t>
            </a:r>
            <a:endParaRPr lang="en-US" altLang="zh-CN" sz="16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训练神经网络</a:t>
            </a:r>
            <a:endParaRPr lang="en-US" altLang="zh-CN" sz="16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测试神经网络</a:t>
            </a:r>
            <a:endParaRPr lang="en-US" altLang="zh-CN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扩展功能测试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非功能测试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871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测试计划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测试目标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1.</a:t>
            </a:r>
            <a:r>
              <a:rPr lang="zh-CN" altLang="en-US" dirty="0">
                <a:latin typeface="+mn-ea"/>
              </a:rPr>
              <a:t>对于</a:t>
            </a:r>
            <a:r>
              <a:rPr lang="en-US" altLang="zh-CN" dirty="0">
                <a:latin typeface="+mn-ea"/>
              </a:rPr>
              <a:t>Torch</a:t>
            </a:r>
            <a:r>
              <a:rPr lang="zh-CN" altLang="en-US" dirty="0">
                <a:latin typeface="+mn-ea"/>
              </a:rPr>
              <a:t>本身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测试功能完整性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是否为搭建神经网络提供丰富有效的工具包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是否能够通过模块分割，方便用户搭建神经网络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测试效率、稳定性、可扩展性等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2.</a:t>
            </a:r>
            <a:r>
              <a:rPr lang="zh-CN" altLang="en-US" dirty="0">
                <a:latin typeface="+mn-ea"/>
              </a:rPr>
              <a:t>对于扩展功能（压缩神经网络）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测试与未压缩的神经网络的表现（准确率）和效率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448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测试计划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测试工具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1. </a:t>
            </a:r>
            <a:r>
              <a:rPr lang="zh-CN" altLang="en-US" dirty="0">
                <a:latin typeface="+mn-ea"/>
              </a:rPr>
              <a:t>语言支持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Lua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C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2.</a:t>
            </a:r>
            <a:r>
              <a:rPr lang="zh-CN" altLang="en-US" dirty="0">
                <a:latin typeface="+mn-ea"/>
              </a:rPr>
              <a:t> 测试数据集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手写数字数据集</a:t>
            </a:r>
            <a:r>
              <a:rPr lang="en-US" altLang="zh-CN" dirty="0">
                <a:latin typeface="+mn-ea"/>
              </a:rPr>
              <a:t>MNIST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Size: 60000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50000</a:t>
            </a:r>
            <a:r>
              <a:rPr lang="zh-CN" altLang="en-US" dirty="0">
                <a:latin typeface="+mn-ea"/>
              </a:rPr>
              <a:t>训练样本</a:t>
            </a:r>
            <a:r>
              <a:rPr lang="en-US" altLang="zh-CN" dirty="0">
                <a:latin typeface="+mn-ea"/>
              </a:rPr>
              <a:t>+10000</a:t>
            </a:r>
            <a:r>
              <a:rPr lang="zh-CN" altLang="en-US" dirty="0">
                <a:latin typeface="+mn-ea"/>
              </a:rPr>
              <a:t>测试样本）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已经预处理，有标签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3. </a:t>
            </a:r>
            <a:r>
              <a:rPr lang="zh-CN" altLang="en-US" dirty="0">
                <a:latin typeface="+mn-ea"/>
              </a:rPr>
              <a:t>测试策略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安装测试：确定</a:t>
            </a:r>
            <a:r>
              <a:rPr lang="en-US" altLang="zh-CN" dirty="0">
                <a:latin typeface="+mn-ea"/>
              </a:rPr>
              <a:t>Torch</a:t>
            </a:r>
            <a:r>
              <a:rPr lang="zh-CN" altLang="en-US" dirty="0">
                <a:latin typeface="+mn-ea"/>
              </a:rPr>
              <a:t>在</a:t>
            </a:r>
            <a:r>
              <a:rPr lang="en-US" altLang="zh-CN" dirty="0">
                <a:latin typeface="+mn-ea"/>
              </a:rPr>
              <a:t>Linux/Mac OS</a:t>
            </a:r>
            <a:r>
              <a:rPr lang="zh-CN" altLang="en-US" dirty="0">
                <a:latin typeface="+mn-ea"/>
              </a:rPr>
              <a:t>中能够被正常编译，安装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功能测试：确定</a:t>
            </a:r>
            <a:r>
              <a:rPr lang="en-US" altLang="zh-CN" dirty="0">
                <a:latin typeface="+mn-ea"/>
              </a:rPr>
              <a:t>Torch</a:t>
            </a:r>
            <a:r>
              <a:rPr lang="zh-CN" altLang="en-US" dirty="0">
                <a:latin typeface="+mn-ea"/>
              </a:rPr>
              <a:t>是否完全的实现了需求文档中的功能点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扩展功能测试：测试修改后搭建的神经网络与修改前在准确率和效率的表现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非功能测试：高效性、可修改性等特性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518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安装测试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确定</a:t>
            </a:r>
            <a:r>
              <a:rPr lang="en-US" altLang="zh-CN" b="1" dirty="0">
                <a:latin typeface="+mn-ea"/>
              </a:rPr>
              <a:t>Torch</a:t>
            </a:r>
            <a:r>
              <a:rPr lang="zh-CN" altLang="en-US" b="1" dirty="0">
                <a:latin typeface="+mn-ea"/>
              </a:rPr>
              <a:t>在多种操作系统（</a:t>
            </a:r>
            <a:r>
              <a:rPr lang="en-US" altLang="zh-CN" b="1" dirty="0">
                <a:latin typeface="+mn-ea"/>
              </a:rPr>
              <a:t>Linux/</a:t>
            </a:r>
            <a:r>
              <a:rPr lang="en-US" altLang="zh-CN" b="1" dirty="0" err="1">
                <a:latin typeface="+mn-ea"/>
              </a:rPr>
              <a:t>MacOS</a:t>
            </a:r>
            <a:r>
              <a:rPr lang="zh-CN" altLang="en-US" b="1" dirty="0">
                <a:latin typeface="+mn-ea"/>
              </a:rPr>
              <a:t>）中都能够被正常编译，安装</a:t>
            </a:r>
            <a:endParaRPr lang="en-US" altLang="zh-CN" dirty="0">
              <a:latin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389104"/>
              </p:ext>
            </p:extLst>
          </p:nvPr>
        </p:nvGraphicFramePr>
        <p:xfrm>
          <a:off x="647451" y="1700808"/>
          <a:ext cx="7848872" cy="453645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116237">
                  <a:extLst>
                    <a:ext uri="{9D8B030D-6E8A-4147-A177-3AD203B41FA5}">
                      <a16:colId xmlns:a16="http://schemas.microsoft.com/office/drawing/2014/main" val="1643537337"/>
                    </a:ext>
                  </a:extLst>
                </a:gridCol>
                <a:gridCol w="1432944">
                  <a:extLst>
                    <a:ext uri="{9D8B030D-6E8A-4147-A177-3AD203B41FA5}">
                      <a16:colId xmlns:a16="http://schemas.microsoft.com/office/drawing/2014/main" val="2300342179"/>
                    </a:ext>
                  </a:extLst>
                </a:gridCol>
                <a:gridCol w="1267243">
                  <a:extLst>
                    <a:ext uri="{9D8B030D-6E8A-4147-A177-3AD203B41FA5}">
                      <a16:colId xmlns:a16="http://schemas.microsoft.com/office/drawing/2014/main" val="306683596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83638468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240278168"/>
                    </a:ext>
                  </a:extLst>
                </a:gridCol>
                <a:gridCol w="1369956">
                  <a:extLst>
                    <a:ext uri="{9D8B030D-6E8A-4147-A177-3AD203B41FA5}">
                      <a16:colId xmlns:a16="http://schemas.microsoft.com/office/drawing/2014/main" val="1533791445"/>
                    </a:ext>
                  </a:extLst>
                </a:gridCol>
                <a:gridCol w="862292">
                  <a:extLst>
                    <a:ext uri="{9D8B030D-6E8A-4147-A177-3AD203B41FA5}">
                      <a16:colId xmlns:a16="http://schemas.microsoft.com/office/drawing/2014/main" val="3155645984"/>
                    </a:ext>
                  </a:extLst>
                </a:gridCol>
              </a:tblGrid>
              <a:tr h="5017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测试用例名称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54" marR="45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Linux</a:t>
                      </a:r>
                      <a:r>
                        <a:rPr lang="zh-CN" sz="1200" kern="100">
                          <a:effectLst/>
                        </a:rPr>
                        <a:t>下安装测试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54" marR="45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测试用例标识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54" marR="45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TC001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54" marR="45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对应测试需求文档中的需求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54" marR="45454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2.4</a:t>
                      </a:r>
                      <a:r>
                        <a:rPr lang="zh-CN" sz="1200" kern="100">
                          <a:effectLst/>
                        </a:rPr>
                        <a:t>节的第一条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54" marR="4545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00342"/>
                  </a:ext>
                </a:extLst>
              </a:tr>
              <a:tr h="2372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简要描述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54" marR="45454" marT="0" marB="0" anchor="ctr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本测试主要测试</a:t>
                      </a:r>
                      <a:r>
                        <a:rPr lang="en-US" sz="1200" kern="100">
                          <a:effectLst/>
                        </a:rPr>
                        <a:t>Torch</a:t>
                      </a:r>
                      <a:r>
                        <a:rPr lang="zh-CN" sz="1200" kern="100">
                          <a:effectLst/>
                        </a:rPr>
                        <a:t>在</a:t>
                      </a:r>
                      <a:r>
                        <a:rPr lang="en-US" sz="1200" kern="100">
                          <a:effectLst/>
                        </a:rPr>
                        <a:t>Linux</a:t>
                      </a:r>
                      <a:r>
                        <a:rPr lang="zh-CN" sz="1200" kern="100">
                          <a:effectLst/>
                        </a:rPr>
                        <a:t>操作系统中能否被正常编译，安装。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54" marR="4545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499580"/>
                  </a:ext>
                </a:extLst>
              </a:tr>
              <a:tr h="2391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前提和约束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54" marR="45454" marT="0" marB="0" anchor="ctr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None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54" marR="4545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151023"/>
                  </a:ext>
                </a:extLst>
              </a:tr>
              <a:tr h="2339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测试方法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54" marR="45454" marT="0" marB="0" anchor="ctr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黑盒测试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54" marR="4545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619521"/>
                  </a:ext>
                </a:extLst>
              </a:tr>
              <a:tr h="233910">
                <a:tc gridSpan="7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测试过程描述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54" marR="4545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611545"/>
                  </a:ext>
                </a:extLst>
              </a:tr>
              <a:tr h="5017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序号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54" marR="45454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测试步骤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54" marR="4545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预期结果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54" marR="4545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评价准则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54" marR="45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测试结论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54" marR="45454" marT="0" marB="0" anchor="ctr"/>
                </a:tc>
                <a:extLst>
                  <a:ext uri="{0D108BD9-81ED-4DB2-BD59-A6C34878D82A}">
                    <a16:rowId xmlns:a16="http://schemas.microsoft.com/office/drawing/2014/main" val="4125150742"/>
                  </a:ext>
                </a:extLst>
              </a:tr>
              <a:tr h="7695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54" marR="45454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安装</a:t>
                      </a:r>
                      <a:r>
                        <a:rPr lang="en-US" sz="1200" kern="100" dirty="0" err="1">
                          <a:effectLst/>
                        </a:rPr>
                        <a:t>git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54" marR="4545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安装成功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54" marR="4545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实际结果与预期结果一致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54" marR="45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54" marR="45454" marT="0" marB="0" anchor="ctr"/>
                </a:tc>
                <a:extLst>
                  <a:ext uri="{0D108BD9-81ED-4DB2-BD59-A6C34878D82A}">
                    <a16:rowId xmlns:a16="http://schemas.microsoft.com/office/drawing/2014/main" val="1625206666"/>
                  </a:ext>
                </a:extLst>
              </a:tr>
              <a:tr h="7695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54" marR="45454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安装</a:t>
                      </a:r>
                      <a:r>
                        <a:rPr lang="en-US" sz="1200" kern="100" dirty="0">
                          <a:effectLst/>
                        </a:rPr>
                        <a:t>Torch</a:t>
                      </a:r>
                      <a:r>
                        <a:rPr lang="zh-CN" sz="1200" kern="100" dirty="0">
                          <a:effectLst/>
                        </a:rPr>
                        <a:t>，配置安装组件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54" marR="4545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安装成功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54" marR="4545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实际结果与预期结果一致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54" marR="45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54" marR="45454" marT="0" marB="0" anchor="ctr"/>
                </a:tc>
                <a:extLst>
                  <a:ext uri="{0D108BD9-81ED-4DB2-BD59-A6C34878D82A}">
                    <a16:rowId xmlns:a16="http://schemas.microsoft.com/office/drawing/2014/main" val="1536289542"/>
                  </a:ext>
                </a:extLst>
              </a:tr>
              <a:tr h="7695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54" marR="45454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启动</a:t>
                      </a:r>
                      <a:r>
                        <a:rPr lang="en-US" sz="1200" kern="100">
                          <a:effectLst/>
                        </a:rPr>
                        <a:t>Torch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54" marR="4545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启动成功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54" marR="4545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实际结果与预期结果一致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54" marR="454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54" marR="45454" marT="0" marB="0" anchor="ctr"/>
                </a:tc>
                <a:extLst>
                  <a:ext uri="{0D108BD9-81ED-4DB2-BD59-A6C34878D82A}">
                    <a16:rowId xmlns:a16="http://schemas.microsoft.com/office/drawing/2014/main" val="1733939190"/>
                  </a:ext>
                </a:extLst>
              </a:tr>
              <a:tr h="233910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测试人员：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54" marR="4545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监测人员：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54" marR="4545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测试时间：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54" marR="4545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804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70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功能测试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Example 1. </a:t>
            </a:r>
            <a:r>
              <a:rPr lang="zh-CN" altLang="en-US" b="1" dirty="0">
                <a:latin typeface="+mn-ea"/>
              </a:rPr>
              <a:t>从文件读取数据</a:t>
            </a:r>
            <a:endParaRPr lang="en-US" altLang="zh-CN" dirty="0">
              <a:latin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39553" y="1698420"/>
          <a:ext cx="8352926" cy="50844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7492">
                  <a:extLst>
                    <a:ext uri="{9D8B030D-6E8A-4147-A177-3AD203B41FA5}">
                      <a16:colId xmlns:a16="http://schemas.microsoft.com/office/drawing/2014/main" val="1492293470"/>
                    </a:ext>
                  </a:extLst>
                </a:gridCol>
                <a:gridCol w="171627">
                  <a:extLst>
                    <a:ext uri="{9D8B030D-6E8A-4147-A177-3AD203B41FA5}">
                      <a16:colId xmlns:a16="http://schemas.microsoft.com/office/drawing/2014/main" val="3392831742"/>
                    </a:ext>
                  </a:extLst>
                </a:gridCol>
                <a:gridCol w="611144">
                  <a:extLst>
                    <a:ext uri="{9D8B030D-6E8A-4147-A177-3AD203B41FA5}">
                      <a16:colId xmlns:a16="http://schemas.microsoft.com/office/drawing/2014/main" val="2193194913"/>
                    </a:ext>
                  </a:extLst>
                </a:gridCol>
                <a:gridCol w="767674">
                  <a:extLst>
                    <a:ext uri="{9D8B030D-6E8A-4147-A177-3AD203B41FA5}">
                      <a16:colId xmlns:a16="http://schemas.microsoft.com/office/drawing/2014/main" val="746374936"/>
                    </a:ext>
                  </a:extLst>
                </a:gridCol>
                <a:gridCol w="1877467">
                  <a:extLst>
                    <a:ext uri="{9D8B030D-6E8A-4147-A177-3AD203B41FA5}">
                      <a16:colId xmlns:a16="http://schemas.microsoft.com/office/drawing/2014/main" val="3446952182"/>
                    </a:ext>
                  </a:extLst>
                </a:gridCol>
                <a:gridCol w="171627">
                  <a:extLst>
                    <a:ext uri="{9D8B030D-6E8A-4147-A177-3AD203B41FA5}">
                      <a16:colId xmlns:a16="http://schemas.microsoft.com/office/drawing/2014/main" val="210582315"/>
                    </a:ext>
                  </a:extLst>
                </a:gridCol>
                <a:gridCol w="1657134">
                  <a:extLst>
                    <a:ext uri="{9D8B030D-6E8A-4147-A177-3AD203B41FA5}">
                      <a16:colId xmlns:a16="http://schemas.microsoft.com/office/drawing/2014/main" val="3993635318"/>
                    </a:ext>
                  </a:extLst>
                </a:gridCol>
                <a:gridCol w="171627">
                  <a:extLst>
                    <a:ext uri="{9D8B030D-6E8A-4147-A177-3AD203B41FA5}">
                      <a16:colId xmlns:a16="http://schemas.microsoft.com/office/drawing/2014/main" val="2472765465"/>
                    </a:ext>
                  </a:extLst>
                </a:gridCol>
                <a:gridCol w="1657134">
                  <a:extLst>
                    <a:ext uri="{9D8B030D-6E8A-4147-A177-3AD203B41FA5}">
                      <a16:colId xmlns:a16="http://schemas.microsoft.com/office/drawing/2014/main" val="67714719"/>
                    </a:ext>
                  </a:extLst>
                </a:gridCol>
              </a:tblGrid>
              <a:tr h="10936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测试用例名称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文件数据读取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测试用例标识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用例</a:t>
                      </a:r>
                      <a:r>
                        <a:rPr lang="en-US" sz="1200" kern="100">
                          <a:effectLst/>
                        </a:rPr>
                        <a:t>TC02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测试需求标识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TR02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43926"/>
                  </a:ext>
                </a:extLst>
              </a:tr>
              <a:tr h="18227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简要描述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/>
                </a:tc>
                <a:tc gridSpan="8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本测试验证是否可以在</a:t>
                      </a:r>
                      <a:r>
                        <a:rPr lang="en-US" sz="1200" kern="100">
                          <a:effectLst/>
                        </a:rPr>
                        <a:t>Torch</a:t>
                      </a:r>
                      <a:r>
                        <a:rPr lang="zh-CN" sz="1200" kern="100">
                          <a:effectLst/>
                        </a:rPr>
                        <a:t>平台上成功读取本地文件中的数据。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71958"/>
                  </a:ext>
                </a:extLst>
              </a:tr>
              <a:tr h="3645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前提和约束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/>
                </a:tc>
                <a:tc gridSpan="8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r>
                        <a:rPr lang="zh-CN" sz="1200" kern="100">
                          <a:effectLst/>
                        </a:rPr>
                        <a:t>）</a:t>
                      </a:r>
                      <a:r>
                        <a:rPr lang="en-US" sz="1200" kern="100">
                          <a:effectLst/>
                        </a:rPr>
                        <a:t>Torch7</a:t>
                      </a:r>
                      <a:r>
                        <a:rPr lang="zh-CN" sz="1200" kern="100">
                          <a:effectLst/>
                        </a:rPr>
                        <a:t>测试员打开</a:t>
                      </a:r>
                      <a:r>
                        <a:rPr lang="en-US" sz="1200" kern="100">
                          <a:effectLst/>
                        </a:rPr>
                        <a:t>Torch</a:t>
                      </a:r>
                      <a:r>
                        <a:rPr lang="zh-CN" sz="1200" kern="100">
                          <a:effectLst/>
                        </a:rPr>
                        <a:t>平台；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r>
                        <a:rPr lang="zh-CN" sz="1200" kern="100">
                          <a:effectLst/>
                        </a:rPr>
                        <a:t>）</a:t>
                      </a:r>
                      <a:r>
                        <a:rPr lang="en-US" sz="1200" kern="100">
                          <a:effectLst/>
                        </a:rPr>
                        <a:t>Torch</a:t>
                      </a:r>
                      <a:r>
                        <a:rPr lang="zh-CN" sz="1200" kern="100">
                          <a:effectLst/>
                        </a:rPr>
                        <a:t>平台正常运行。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10770"/>
                  </a:ext>
                </a:extLst>
              </a:tr>
              <a:tr h="18227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测试方法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/>
                </a:tc>
                <a:tc gridSpan="8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黑盒测试 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162985"/>
                  </a:ext>
                </a:extLst>
              </a:tr>
              <a:tr h="208309">
                <a:tc gridSpan="9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测试过程描述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122248"/>
                  </a:ext>
                </a:extLst>
              </a:tr>
              <a:tr h="208309">
                <a:tc rowSpan="2"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序号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测试步骤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测试结果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评价准则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 anchor="ctr"/>
                </a:tc>
                <a:extLst>
                  <a:ext uri="{0D108BD9-81ED-4DB2-BD59-A6C34878D82A}">
                    <a16:rowId xmlns:a16="http://schemas.microsoft.com/office/drawing/2014/main" val="404938835"/>
                  </a:ext>
                </a:extLst>
              </a:tr>
              <a:tr h="208309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预期结果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/>
                </a:tc>
                <a:extLst>
                  <a:ext uri="{0D108BD9-81ED-4DB2-BD59-A6C34878D82A}">
                    <a16:rowId xmlns:a16="http://schemas.microsoft.com/office/drawing/2014/main" val="4056712727"/>
                  </a:ext>
                </a:extLst>
              </a:tr>
              <a:tr h="150445">
                <a:tc gridSpan="2"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导入</a:t>
                      </a:r>
                      <a:r>
                        <a:rPr lang="en-US" sz="1200" kern="100">
                          <a:effectLst/>
                        </a:rPr>
                        <a:t>mnist</a:t>
                      </a:r>
                      <a:r>
                        <a:rPr lang="zh-CN" sz="1200" kern="100">
                          <a:effectLst/>
                        </a:rPr>
                        <a:t>包：</a:t>
                      </a:r>
                      <a:r>
                        <a:rPr lang="en-US" sz="1200" kern="100">
                          <a:effectLst/>
                        </a:rPr>
                        <a:t>require 'mnist'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 anchor="ctr"/>
                </a:tc>
                <a:extLst>
                  <a:ext uri="{0D108BD9-81ED-4DB2-BD59-A6C34878D82A}">
                    <a16:rowId xmlns:a16="http://schemas.microsoft.com/office/drawing/2014/main" val="4226437171"/>
                  </a:ext>
                </a:extLst>
              </a:tr>
              <a:tr h="364540">
                <a:tc gridSpan="2"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导入</a:t>
                      </a:r>
                      <a:r>
                        <a:rPr lang="en-US" sz="1200" kern="100">
                          <a:effectLst/>
                        </a:rPr>
                        <a:t>mnist</a:t>
                      </a:r>
                      <a:r>
                        <a:rPr lang="zh-CN" sz="1200" kern="100">
                          <a:effectLst/>
                        </a:rPr>
                        <a:t>训练数据</a:t>
                      </a:r>
                      <a:r>
                        <a:rPr lang="en-US" sz="1200" kern="100">
                          <a:effectLst/>
                        </a:rPr>
                        <a:t>mnist. traindataset()</a:t>
                      </a:r>
                      <a:r>
                        <a:rPr lang="zh-CN" sz="1200" kern="100">
                          <a:effectLst/>
                        </a:rPr>
                        <a:t>和测试数据</a:t>
                      </a:r>
                      <a:r>
                        <a:rPr lang="en-US" sz="1200" kern="100">
                          <a:effectLst/>
                        </a:rPr>
                        <a:t>mnist.testdataset()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 anchor="ctr"/>
                </a:tc>
                <a:extLst>
                  <a:ext uri="{0D108BD9-81ED-4DB2-BD59-A6C34878D82A}">
                    <a16:rowId xmlns:a16="http://schemas.microsoft.com/office/drawing/2014/main" val="3183363171"/>
                  </a:ext>
                </a:extLst>
              </a:tr>
              <a:tr h="364540">
                <a:tc gridSpan="2"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数据预处理，按指定的大小和数据（带标签）构建训练集</a:t>
                      </a:r>
                      <a:r>
                        <a:rPr lang="en-US" sz="1200" kern="100" dirty="0">
                          <a:effectLst/>
                        </a:rPr>
                        <a:t>trainset</a:t>
                      </a:r>
                      <a:r>
                        <a:rPr lang="zh-CN" sz="1200" kern="100" dirty="0">
                          <a:effectLst/>
                        </a:rPr>
                        <a:t>和验证集</a:t>
                      </a:r>
                      <a:r>
                        <a:rPr lang="en-US" sz="1200" kern="100" dirty="0" err="1">
                          <a:effectLst/>
                        </a:rPr>
                        <a:t>validationset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 anchor="ctr"/>
                </a:tc>
                <a:extLst>
                  <a:ext uri="{0D108BD9-81ED-4DB2-BD59-A6C34878D82A}">
                    <a16:rowId xmlns:a16="http://schemas.microsoft.com/office/drawing/2014/main" val="2125934026"/>
                  </a:ext>
                </a:extLst>
              </a:tr>
              <a:tr h="607567">
                <a:tc gridSpan="2"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打印训练集和验证集的前</a:t>
                      </a:r>
                      <a:r>
                        <a:rPr lang="en-US" sz="1200" kern="100">
                          <a:effectLst/>
                        </a:rPr>
                        <a:t>10</a:t>
                      </a:r>
                      <a:r>
                        <a:rPr lang="zh-CN" sz="1200" kern="100">
                          <a:effectLst/>
                        </a:rPr>
                        <a:t>张图像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Torch</a:t>
                      </a:r>
                      <a:r>
                        <a:rPr lang="zh-CN" sz="1200" kern="100">
                          <a:effectLst/>
                        </a:rPr>
                        <a:t>平台输出按照格式输出的数据与文件中的数据一致。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实际结果与预期结果一致。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 anchor="ctr"/>
                </a:tc>
                <a:extLst>
                  <a:ext uri="{0D108BD9-81ED-4DB2-BD59-A6C34878D82A}">
                    <a16:rowId xmlns:a16="http://schemas.microsoft.com/office/drawing/2014/main" val="356862221"/>
                  </a:ext>
                </a:extLst>
              </a:tr>
              <a:tr h="416617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备注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说明：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</a:rPr>
                        <a:t>Torch 7</a:t>
                      </a:r>
                      <a:r>
                        <a:rPr lang="zh-CN" sz="1200" kern="100" dirty="0">
                          <a:effectLst/>
                        </a:rPr>
                        <a:t>测试员在</a:t>
                      </a:r>
                      <a:r>
                        <a:rPr lang="en-US" sz="1200" kern="100" dirty="0">
                          <a:effectLst/>
                        </a:rPr>
                        <a:t>Torch</a:t>
                      </a:r>
                      <a:r>
                        <a:rPr lang="zh-CN" sz="1200" kern="100" dirty="0">
                          <a:effectLst/>
                        </a:rPr>
                        <a:t>平台输入的命令符合</a:t>
                      </a:r>
                      <a:r>
                        <a:rPr lang="en-US" sz="1200" kern="100" dirty="0">
                          <a:effectLst/>
                        </a:rPr>
                        <a:t>Lua</a:t>
                      </a:r>
                      <a:r>
                        <a:rPr lang="zh-CN" sz="1200" kern="100" dirty="0">
                          <a:effectLst/>
                        </a:rPr>
                        <a:t>语言语法。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45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11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功能测试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996473"/>
            <a:ext cx="83417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Example 2. </a:t>
            </a:r>
            <a:r>
              <a:rPr lang="zh-CN" altLang="en-US" b="1" dirty="0">
                <a:latin typeface="+mn-ea"/>
              </a:rPr>
              <a:t>搭建卷积神经网络</a:t>
            </a:r>
            <a:endParaRPr lang="en-US" altLang="zh-CN" dirty="0">
              <a:latin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188858"/>
              </p:ext>
            </p:extLst>
          </p:nvPr>
        </p:nvGraphicFramePr>
        <p:xfrm>
          <a:off x="506162" y="1466377"/>
          <a:ext cx="8131450" cy="53818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5090">
                  <a:extLst>
                    <a:ext uri="{9D8B030D-6E8A-4147-A177-3AD203B41FA5}">
                      <a16:colId xmlns:a16="http://schemas.microsoft.com/office/drawing/2014/main" val="394624075"/>
                    </a:ext>
                  </a:extLst>
                </a:gridCol>
                <a:gridCol w="153990">
                  <a:extLst>
                    <a:ext uri="{9D8B030D-6E8A-4147-A177-3AD203B41FA5}">
                      <a16:colId xmlns:a16="http://schemas.microsoft.com/office/drawing/2014/main" val="1523784205"/>
                    </a:ext>
                  </a:extLst>
                </a:gridCol>
                <a:gridCol w="1585672">
                  <a:extLst>
                    <a:ext uri="{9D8B030D-6E8A-4147-A177-3AD203B41FA5}">
                      <a16:colId xmlns:a16="http://schemas.microsoft.com/office/drawing/2014/main" val="362809967"/>
                    </a:ext>
                  </a:extLst>
                </a:gridCol>
                <a:gridCol w="917557">
                  <a:extLst>
                    <a:ext uri="{9D8B030D-6E8A-4147-A177-3AD203B41FA5}">
                      <a16:colId xmlns:a16="http://schemas.microsoft.com/office/drawing/2014/main" val="1693979797"/>
                    </a:ext>
                  </a:extLst>
                </a:gridCol>
                <a:gridCol w="1427015">
                  <a:extLst>
                    <a:ext uri="{9D8B030D-6E8A-4147-A177-3AD203B41FA5}">
                      <a16:colId xmlns:a16="http://schemas.microsoft.com/office/drawing/2014/main" val="1835034590"/>
                    </a:ext>
                  </a:extLst>
                </a:gridCol>
                <a:gridCol w="75932">
                  <a:extLst>
                    <a:ext uri="{9D8B030D-6E8A-4147-A177-3AD203B41FA5}">
                      <a16:colId xmlns:a16="http://schemas.microsoft.com/office/drawing/2014/main" val="825761477"/>
                    </a:ext>
                  </a:extLst>
                </a:gridCol>
                <a:gridCol w="1650050">
                  <a:extLst>
                    <a:ext uri="{9D8B030D-6E8A-4147-A177-3AD203B41FA5}">
                      <a16:colId xmlns:a16="http://schemas.microsoft.com/office/drawing/2014/main" val="367283977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543273113"/>
                    </a:ext>
                  </a:extLst>
                </a:gridCol>
              </a:tblGrid>
              <a:tr h="353722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测试用例名称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搭建卷积神经网络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测试用例标识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用例</a:t>
                      </a:r>
                      <a:r>
                        <a:rPr lang="en-US" sz="1200" kern="100">
                          <a:effectLst/>
                        </a:rPr>
                        <a:t>TC04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测试需求标识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TR04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/>
                </a:tc>
                <a:extLst>
                  <a:ext uri="{0D108BD9-81ED-4DB2-BD59-A6C34878D82A}">
                    <a16:rowId xmlns:a16="http://schemas.microsoft.com/office/drawing/2014/main" val="3641677845"/>
                  </a:ext>
                </a:extLst>
              </a:tr>
              <a:tr h="176861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简要描述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本测试验证是否可以在</a:t>
                      </a:r>
                      <a:r>
                        <a:rPr lang="en-US" sz="1200" kern="100">
                          <a:effectLst/>
                        </a:rPr>
                        <a:t>Torch</a:t>
                      </a:r>
                      <a:r>
                        <a:rPr lang="zh-CN" sz="1200" kern="100">
                          <a:effectLst/>
                        </a:rPr>
                        <a:t>平台上成功搭建卷积神经网络模型。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67067"/>
                  </a:ext>
                </a:extLst>
              </a:tr>
              <a:tr h="353722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前提和约束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r>
                        <a:rPr lang="zh-CN" sz="1200" kern="100">
                          <a:effectLst/>
                        </a:rPr>
                        <a:t>）</a:t>
                      </a:r>
                      <a:r>
                        <a:rPr lang="en-US" sz="1200" kern="100">
                          <a:effectLst/>
                        </a:rPr>
                        <a:t>Torch7</a:t>
                      </a:r>
                      <a:r>
                        <a:rPr lang="zh-CN" sz="1200" kern="100">
                          <a:effectLst/>
                        </a:rPr>
                        <a:t>测试员打开</a:t>
                      </a:r>
                      <a:r>
                        <a:rPr lang="en-US" sz="1200" kern="100">
                          <a:effectLst/>
                        </a:rPr>
                        <a:t>Torch</a:t>
                      </a:r>
                      <a:r>
                        <a:rPr lang="zh-CN" sz="1200" kern="100">
                          <a:effectLst/>
                        </a:rPr>
                        <a:t>平台；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r>
                        <a:rPr lang="zh-CN" sz="1200" kern="100">
                          <a:effectLst/>
                        </a:rPr>
                        <a:t>）</a:t>
                      </a:r>
                      <a:r>
                        <a:rPr lang="en-US" sz="1200" kern="100">
                          <a:effectLst/>
                        </a:rPr>
                        <a:t>Torch</a:t>
                      </a:r>
                      <a:r>
                        <a:rPr lang="zh-CN" sz="1200" kern="100">
                          <a:effectLst/>
                        </a:rPr>
                        <a:t>平台正常运行。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254092"/>
                  </a:ext>
                </a:extLst>
              </a:tr>
              <a:tr h="176861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测试方法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黑盒测试 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512964"/>
                  </a:ext>
                </a:extLst>
              </a:tr>
              <a:tr h="202127">
                <a:tc gridSpan="8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测试过程描述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90765"/>
                  </a:ext>
                </a:extLst>
              </a:tr>
              <a:tr h="202127">
                <a:tc row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序号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 anchor="ctr"/>
                </a:tc>
                <a:tc rowSpan="2" gridSpan="5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测试步骤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测试结果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评价准则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 anchor="ctr"/>
                </a:tc>
                <a:extLst>
                  <a:ext uri="{0D108BD9-81ED-4DB2-BD59-A6C34878D82A}">
                    <a16:rowId xmlns:a16="http://schemas.microsoft.com/office/drawing/2014/main" val="2962582790"/>
                  </a:ext>
                </a:extLst>
              </a:tr>
              <a:tr h="2021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预期结果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/>
                </a:tc>
                <a:extLst>
                  <a:ext uri="{0D108BD9-81ED-4DB2-BD59-A6C34878D82A}">
                    <a16:rowId xmlns:a16="http://schemas.microsoft.com/office/drawing/2014/main" val="1500921559"/>
                  </a:ext>
                </a:extLst>
              </a:tr>
              <a:tr h="145980">
                <a:tc>
                  <a:txBody>
                    <a:bodyPr/>
                    <a:lstStyle/>
                    <a:p>
                      <a:pPr marL="3048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 anchor="ctr"/>
                </a:tc>
                <a:tc gridSpan="5"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导入</a:t>
                      </a:r>
                      <a:r>
                        <a:rPr lang="en-US" sz="1200" kern="100">
                          <a:effectLst/>
                        </a:rPr>
                        <a:t>torch</a:t>
                      </a:r>
                      <a:r>
                        <a:rPr lang="zh-CN" sz="1200" kern="100">
                          <a:effectLst/>
                        </a:rPr>
                        <a:t>、</a:t>
                      </a:r>
                      <a:r>
                        <a:rPr lang="en-US" sz="1200" kern="100">
                          <a:effectLst/>
                        </a:rPr>
                        <a:t>nn</a:t>
                      </a:r>
                      <a:r>
                        <a:rPr lang="zh-CN" sz="1200" kern="100">
                          <a:effectLst/>
                        </a:rPr>
                        <a:t>包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 anchor="ctr"/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 anchor="ctr"/>
                </a:tc>
                <a:extLst>
                  <a:ext uri="{0D108BD9-81ED-4DB2-BD59-A6C34878D82A}">
                    <a16:rowId xmlns:a16="http://schemas.microsoft.com/office/drawing/2014/main" val="3602480007"/>
                  </a:ext>
                </a:extLst>
              </a:tr>
              <a:tr h="145980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 anchor="ctr"/>
                </a:tc>
                <a:tc gridSpan="5"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建立线性容器</a:t>
                      </a:r>
                      <a:r>
                        <a:rPr lang="en-US" sz="1200" kern="100">
                          <a:effectLst/>
                        </a:rPr>
                        <a:t>nn.sequential()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 anchor="ctr"/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 anchor="ctr"/>
                </a:tc>
                <a:extLst>
                  <a:ext uri="{0D108BD9-81ED-4DB2-BD59-A6C34878D82A}">
                    <a16:rowId xmlns:a16="http://schemas.microsoft.com/office/drawing/2014/main" val="676664136"/>
                  </a:ext>
                </a:extLst>
              </a:tr>
              <a:tr h="145980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 anchor="ctr"/>
                </a:tc>
                <a:tc gridSpan="5"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添加线性层</a:t>
                      </a:r>
                      <a:r>
                        <a:rPr lang="en-US" sz="1200" kern="100">
                          <a:effectLst/>
                        </a:rPr>
                        <a:t>nn.SpatialConvolution()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 anchor="ctr"/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 anchor="ctr"/>
                </a:tc>
                <a:extLst>
                  <a:ext uri="{0D108BD9-81ED-4DB2-BD59-A6C34878D82A}">
                    <a16:rowId xmlns:a16="http://schemas.microsoft.com/office/drawing/2014/main" val="3782525009"/>
                  </a:ext>
                </a:extLst>
              </a:tr>
              <a:tr h="145980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 anchor="ctr"/>
                </a:tc>
                <a:tc gridSpan="5"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添加池化层</a:t>
                      </a:r>
                      <a:r>
                        <a:rPr lang="en-US" sz="1200" kern="100">
                          <a:effectLst/>
                        </a:rPr>
                        <a:t>nn.SpatialMaxPooling()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 anchor="ctr"/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 anchor="ctr"/>
                </a:tc>
                <a:extLst>
                  <a:ext uri="{0D108BD9-81ED-4DB2-BD59-A6C34878D82A}">
                    <a16:rowId xmlns:a16="http://schemas.microsoft.com/office/drawing/2014/main" val="1829949853"/>
                  </a:ext>
                </a:extLst>
              </a:tr>
              <a:tr h="145980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 anchor="ctr"/>
                </a:tc>
                <a:tc gridSpan="5"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添加激活函数</a:t>
                      </a:r>
                      <a:r>
                        <a:rPr lang="en-US" sz="1200" kern="100">
                          <a:effectLst/>
                        </a:rPr>
                        <a:t>nn.ReLU()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 anchor="ctr"/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 anchor="ctr"/>
                </a:tc>
                <a:extLst>
                  <a:ext uri="{0D108BD9-81ED-4DB2-BD59-A6C34878D82A}">
                    <a16:rowId xmlns:a16="http://schemas.microsoft.com/office/drawing/2014/main" val="3708641846"/>
                  </a:ext>
                </a:extLst>
              </a:tr>
              <a:tr h="145980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 anchor="ctr"/>
                </a:tc>
                <a:tc gridSpan="5"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添加全连接层</a:t>
                      </a:r>
                      <a:r>
                        <a:rPr lang="en-US" sz="1200" kern="100">
                          <a:effectLst/>
                        </a:rPr>
                        <a:t>nn.Linear()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 anchor="ctr"/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 anchor="ctr"/>
                </a:tc>
                <a:extLst>
                  <a:ext uri="{0D108BD9-81ED-4DB2-BD59-A6C34878D82A}">
                    <a16:rowId xmlns:a16="http://schemas.microsoft.com/office/drawing/2014/main" val="3639192360"/>
                  </a:ext>
                </a:extLst>
              </a:tr>
              <a:tr h="145980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 anchor="ctr"/>
                </a:tc>
                <a:tc gridSpan="5"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添加分类器</a:t>
                      </a:r>
                      <a:r>
                        <a:rPr lang="en-US" sz="1200" kern="100">
                          <a:effectLst/>
                        </a:rPr>
                        <a:t>nn.LogSoftMax()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 anchor="ctr"/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 anchor="ctr"/>
                </a:tc>
                <a:extLst>
                  <a:ext uri="{0D108BD9-81ED-4DB2-BD59-A6C34878D82A}">
                    <a16:rowId xmlns:a16="http://schemas.microsoft.com/office/drawing/2014/main" val="1023715451"/>
                  </a:ext>
                </a:extLst>
              </a:tr>
              <a:tr h="145980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 anchor="ctr"/>
                </a:tc>
                <a:tc gridSpan="5"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添加代价函数</a:t>
                      </a:r>
                      <a:r>
                        <a:rPr lang="en-US" sz="1200" kern="100">
                          <a:effectLst/>
                        </a:rPr>
                        <a:t>nn.ClassNLLCriterion()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 anchor="ctr"/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 anchor="ctr"/>
                </a:tc>
                <a:extLst>
                  <a:ext uri="{0D108BD9-81ED-4DB2-BD59-A6C34878D82A}">
                    <a16:rowId xmlns:a16="http://schemas.microsoft.com/office/drawing/2014/main" val="3508674713"/>
                  </a:ext>
                </a:extLst>
              </a:tr>
              <a:tr h="707443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 anchor="ctr"/>
                </a:tc>
                <a:tc gridSpan="5"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打印网络结构</a:t>
                      </a:r>
                      <a:r>
                        <a:rPr lang="en-US" sz="1200" kern="100">
                          <a:effectLst/>
                        </a:rPr>
                        <a:t>print(model)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Torch</a:t>
                      </a:r>
                      <a:r>
                        <a:rPr lang="zh-CN" sz="1200" kern="100">
                          <a:effectLst/>
                        </a:rPr>
                        <a:t>平台输出与设计的网络结构一致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 anchor="ctr"/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实际结果与预期结果一致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 anchor="ctr"/>
                </a:tc>
                <a:extLst>
                  <a:ext uri="{0D108BD9-81ED-4DB2-BD59-A6C34878D82A}">
                    <a16:rowId xmlns:a16="http://schemas.microsoft.com/office/drawing/2014/main" val="2809867806"/>
                  </a:ext>
                </a:extLst>
              </a:tr>
              <a:tr h="80850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备注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/>
                </a:tc>
                <a:tc gridSpan="7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说明：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</a:rPr>
                        <a:t>Torch7</a:t>
                      </a:r>
                      <a:r>
                        <a:rPr lang="zh-CN" sz="1200" kern="100" dirty="0">
                          <a:effectLst/>
                        </a:rPr>
                        <a:t>测试员在</a:t>
                      </a:r>
                      <a:r>
                        <a:rPr lang="en-US" sz="1200" kern="100" dirty="0">
                          <a:effectLst/>
                        </a:rPr>
                        <a:t>Torch</a:t>
                      </a:r>
                      <a:r>
                        <a:rPr lang="zh-CN" sz="1200" kern="100" dirty="0">
                          <a:effectLst/>
                        </a:rPr>
                        <a:t>平台输入的命令符合</a:t>
                      </a:r>
                      <a:r>
                        <a:rPr lang="en-US" sz="1200" kern="100" dirty="0">
                          <a:effectLst/>
                        </a:rPr>
                        <a:t>Lua</a:t>
                      </a:r>
                      <a:r>
                        <a:rPr lang="zh-CN" sz="1200" kern="100" dirty="0">
                          <a:effectLst/>
                        </a:rPr>
                        <a:t>语言语法；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 dirty="0">
                          <a:effectLst/>
                        </a:rPr>
                        <a:t>Torch7</a:t>
                      </a:r>
                      <a:r>
                        <a:rPr lang="zh-CN" sz="1200" kern="100" dirty="0">
                          <a:effectLst/>
                        </a:rPr>
                        <a:t>测试员在</a:t>
                      </a:r>
                      <a:r>
                        <a:rPr lang="en-US" sz="1200" kern="100" dirty="0">
                          <a:effectLst/>
                        </a:rPr>
                        <a:t>Torch</a:t>
                      </a:r>
                      <a:r>
                        <a:rPr lang="zh-CN" sz="1200" kern="100" dirty="0">
                          <a:effectLst/>
                        </a:rPr>
                        <a:t>平台上建立的卷积神经网络模型，遵循合法的卷积神经网络搭建流程。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532" marR="50532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918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19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下周工作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2104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扩展功能测试</a:t>
            </a: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测试与未压缩的神经网络的表现（准确率）和效率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非功能性测试</a:t>
            </a: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稳定性：长时间（</a:t>
            </a:r>
            <a:r>
              <a:rPr lang="en-US" altLang="zh-CN" dirty="0">
                <a:latin typeface="+mn-ea"/>
              </a:rPr>
              <a:t>24h</a:t>
            </a:r>
            <a:r>
              <a:rPr lang="zh-CN" altLang="en-US" dirty="0">
                <a:latin typeface="+mn-ea"/>
              </a:rPr>
              <a:t>）稳定运行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可扩展性：修改代码编译通过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12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Q&amp;A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923928" y="314608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49198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767</Words>
  <Application>Microsoft Office PowerPoint</Application>
  <PresentationFormat>全屏显示(4:3)</PresentationFormat>
  <Paragraphs>205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宋体</vt:lpstr>
      <vt:lpstr>微软雅黑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Qiang Fu</dc:creator>
  <cp:lastModifiedBy>陈伟民</cp:lastModifiedBy>
  <cp:revision>140</cp:revision>
  <dcterms:created xsi:type="dcterms:W3CDTF">2016-10-19T08:51:53Z</dcterms:created>
  <dcterms:modified xsi:type="dcterms:W3CDTF">2017-05-19T10:05:03Z</dcterms:modified>
</cp:coreProperties>
</file>