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0"/>
  </p:notesMasterIdLst>
  <p:sldIdLst>
    <p:sldId id="256" r:id="rId3"/>
    <p:sldId id="318" r:id="rId4"/>
    <p:sldId id="319" r:id="rId5"/>
    <p:sldId id="310" r:id="rId6"/>
    <p:sldId id="311" r:id="rId7"/>
    <p:sldId id="321" r:id="rId8"/>
    <p:sldId id="322" r:id="rId9"/>
    <p:sldId id="313" r:id="rId10"/>
    <p:sldId id="314" r:id="rId11"/>
    <p:sldId id="316" r:id="rId12"/>
    <p:sldId id="258" r:id="rId13"/>
    <p:sldId id="317" r:id="rId14"/>
    <p:sldId id="257" r:id="rId15"/>
    <p:sldId id="323" r:id="rId16"/>
    <p:sldId id="324" r:id="rId17"/>
    <p:sldId id="320" r:id="rId18"/>
    <p:sldId id="26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6BE"/>
    <a:srgbClr val="FEDB69"/>
    <a:srgbClr val="CC4B4A"/>
    <a:srgbClr val="4E5261"/>
    <a:srgbClr val="3E4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40" autoAdjust="0"/>
    <p:restoredTop sz="94660"/>
  </p:normalViewPr>
  <p:slideViewPr>
    <p:cSldViewPr snapToGrid="0">
      <p:cViewPr varScale="1">
        <p:scale>
          <a:sx n="78" d="100"/>
          <a:sy n="78" d="100"/>
        </p:scale>
        <p:origin x="13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extLst>
      <p:ext uri="{BB962C8B-B14F-4D97-AF65-F5344CB8AC3E}">
        <p14:creationId xmlns:p14="http://schemas.microsoft.com/office/powerpoint/2010/main" val="3849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extLst>
      <p:ext uri="{BB962C8B-B14F-4D97-AF65-F5344CB8AC3E}">
        <p14:creationId xmlns:p14="http://schemas.microsoft.com/office/powerpoint/2010/main" val="17205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17</a:t>
            </a:fld>
            <a:endParaRPr lang="zh-CN" altLang="en-US"/>
          </a:p>
        </p:txBody>
      </p:sp>
    </p:spTree>
    <p:extLst>
      <p:ext uri="{BB962C8B-B14F-4D97-AF65-F5344CB8AC3E}">
        <p14:creationId xmlns:p14="http://schemas.microsoft.com/office/powerpoint/2010/main" val="222675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2685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2020/5/15</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2020/5/15</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155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49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514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14598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2020/5/15</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6417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9" name="直接连接符 38">
            <a:extLst>
              <a:ext uri="{FF2B5EF4-FFF2-40B4-BE49-F238E27FC236}">
                <a16:creationId xmlns:a16="http://schemas.microsoft.com/office/drawing/2014/main" id="{7925DD66-A3CE-452E-A703-B2DE6F902AC2}"/>
              </a:ext>
            </a:extLst>
          </p:cNvPr>
          <p:cNvCxnSpPr>
            <a:cxnSpLocks/>
          </p:cNvCxnSpPr>
          <p:nvPr/>
        </p:nvCxnSpPr>
        <p:spPr>
          <a:xfrm>
            <a:off x="6991428" y="3073566"/>
            <a:ext cx="43688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921E106-40C0-4C14-B3A4-F6434F9752F8}"/>
              </a:ext>
            </a:extLst>
          </p:cNvPr>
          <p:cNvCxnSpPr/>
          <p:nvPr/>
        </p:nvCxnSpPr>
        <p:spPr>
          <a:xfrm>
            <a:off x="5528326" y="4652696"/>
            <a:ext cx="583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C3F291-FE94-4F3C-ABE5-9480185C645F}"/>
              </a:ext>
            </a:extLst>
          </p:cNvPr>
          <p:cNvSpPr txBox="1"/>
          <p:nvPr/>
        </p:nvSpPr>
        <p:spPr>
          <a:xfrm>
            <a:off x="5720259" y="3324522"/>
            <a:ext cx="5724644" cy="1200329"/>
          </a:xfrm>
          <a:prstGeom prst="rect">
            <a:avLst/>
          </a:prstGeom>
          <a:noFill/>
        </p:spPr>
        <p:txBody>
          <a:bodyPr wrap="none" rtlCol="0">
            <a:spAutoFit/>
          </a:bodyPr>
          <a:lstStyle/>
          <a:p>
            <a:pPr algn="r"/>
            <a:r>
              <a:rPr lang="zh-CN" altLang="en-US" sz="3600" b="1" dirty="0">
                <a:solidFill>
                  <a:srgbClr val="74C6BE"/>
                </a:solidFill>
              </a:rPr>
              <a:t>基于</a:t>
            </a:r>
            <a:r>
              <a:rPr lang="en-US" altLang="zh-CN" sz="3600" b="1" dirty="0" err="1">
                <a:solidFill>
                  <a:srgbClr val="74C6BE"/>
                </a:solidFill>
              </a:rPr>
              <a:t>PyTorch</a:t>
            </a:r>
            <a:r>
              <a:rPr lang="zh-CN" altLang="en-US" sz="3600" b="1" dirty="0">
                <a:solidFill>
                  <a:srgbClr val="74C6BE"/>
                </a:solidFill>
              </a:rPr>
              <a:t>的前沿深度</a:t>
            </a:r>
            <a:endParaRPr lang="en-US" altLang="zh-CN" sz="3600" b="1" dirty="0">
              <a:solidFill>
                <a:srgbClr val="74C6BE"/>
              </a:solidFill>
            </a:endParaRPr>
          </a:p>
          <a:p>
            <a:pPr algn="r"/>
            <a:r>
              <a:rPr lang="zh-CN" altLang="en-US" sz="3600" b="1" dirty="0">
                <a:solidFill>
                  <a:srgbClr val="74C6BE"/>
                </a:solidFill>
              </a:rPr>
              <a:t>学习算法集成应用程序接口</a:t>
            </a:r>
          </a:p>
        </p:txBody>
      </p:sp>
      <p:sp>
        <p:nvSpPr>
          <p:cNvPr id="16" name="文本框 15">
            <a:extLst>
              <a:ext uri="{FF2B5EF4-FFF2-40B4-BE49-F238E27FC236}">
                <a16:creationId xmlns:a16="http://schemas.microsoft.com/office/drawing/2014/main" id="{CF3621E1-3A58-4AB1-A078-56DAA91EBD86}"/>
              </a:ext>
            </a:extLst>
          </p:cNvPr>
          <p:cNvSpPr txBox="1"/>
          <p:nvPr/>
        </p:nvSpPr>
        <p:spPr>
          <a:xfrm>
            <a:off x="5515313" y="4652696"/>
            <a:ext cx="5845013" cy="2031325"/>
          </a:xfrm>
          <a:prstGeom prst="rect">
            <a:avLst/>
          </a:prstGeom>
          <a:noFill/>
        </p:spPr>
        <p:txBody>
          <a:bodyPr wrap="square" rtlCol="0">
            <a:spAutoFit/>
          </a:bodyPr>
          <a:lstStyle/>
          <a:p>
            <a:pPr algn="r">
              <a:lnSpc>
                <a:spcPct val="150000"/>
              </a:lnSpc>
              <a:spcBef>
                <a:spcPct val="50000"/>
              </a:spcBef>
            </a:pPr>
            <a:r>
              <a:rPr lang="en-US" altLang="zh-CN" b="1" dirty="0">
                <a:solidFill>
                  <a:schemeClr val="bg1"/>
                </a:solidFill>
                <a:latin typeface="Microsoft YaHei" charset="0"/>
                <a:ea typeface="Microsoft YaHei" charset="0"/>
                <a:cs typeface="Microsoft YaHei" charset="0"/>
              </a:rPr>
              <a:t>SY1906423 </a:t>
            </a:r>
            <a:r>
              <a:rPr lang="zh-CN" altLang="en-US" b="1" dirty="0">
                <a:solidFill>
                  <a:schemeClr val="bg1"/>
                </a:solidFill>
                <a:latin typeface="Microsoft YaHei" charset="0"/>
                <a:ea typeface="Microsoft YaHei" charset="0"/>
                <a:cs typeface="Microsoft YaHei" charset="0"/>
              </a:rPr>
              <a:t>张崇智   </a:t>
            </a:r>
            <a:r>
              <a:rPr lang="en-US" altLang="zh-CN" b="1" dirty="0">
                <a:solidFill>
                  <a:schemeClr val="bg1"/>
                </a:solidFill>
                <a:latin typeface="Microsoft YaHei" charset="0"/>
                <a:ea typeface="Microsoft YaHei" charset="0"/>
              </a:rPr>
              <a:t>BY1906033 </a:t>
            </a:r>
            <a:r>
              <a:rPr lang="zh-CN" altLang="en-US" b="1" dirty="0">
                <a:solidFill>
                  <a:schemeClr val="bg1"/>
                </a:solidFill>
                <a:latin typeface="Microsoft YaHei" charset="0"/>
                <a:ea typeface="Microsoft YaHei" charset="0"/>
              </a:rPr>
              <a:t>秦浩桐   </a:t>
            </a:r>
            <a:r>
              <a:rPr lang="en-US" altLang="zh-CN" b="1" dirty="0">
                <a:solidFill>
                  <a:schemeClr val="bg1"/>
                </a:solidFill>
                <a:latin typeface="Microsoft YaHei" charset="0"/>
                <a:ea typeface="Microsoft YaHei" charset="0"/>
              </a:rPr>
              <a:t>SY1906120 </a:t>
            </a:r>
            <a:r>
              <a:rPr lang="zh-CN" altLang="en-US" b="1" dirty="0">
                <a:solidFill>
                  <a:schemeClr val="bg1"/>
                </a:solidFill>
                <a:latin typeface="Microsoft YaHei" charset="0"/>
                <a:ea typeface="Microsoft YaHei" charset="0"/>
              </a:rPr>
              <a:t>高明骏   </a:t>
            </a:r>
            <a:r>
              <a:rPr lang="en-US" altLang="zh-CN" b="1" dirty="0">
                <a:solidFill>
                  <a:schemeClr val="bg1"/>
                </a:solidFill>
                <a:latin typeface="Microsoft YaHei" charset="0"/>
                <a:ea typeface="Microsoft YaHei" charset="0"/>
              </a:rPr>
              <a:t>SY1906504 </a:t>
            </a:r>
            <a:r>
              <a:rPr lang="zh-CN" altLang="en-US" b="1" dirty="0">
                <a:solidFill>
                  <a:schemeClr val="bg1"/>
                </a:solidFill>
                <a:latin typeface="Microsoft YaHei" charset="0"/>
                <a:ea typeface="Microsoft YaHei" charset="0"/>
              </a:rPr>
              <a:t>王茵迪   </a:t>
            </a:r>
            <a:r>
              <a:rPr lang="en-US" altLang="zh-CN" b="1" dirty="0">
                <a:solidFill>
                  <a:schemeClr val="bg1"/>
                </a:solidFill>
                <a:latin typeface="Microsoft YaHei" charset="0"/>
                <a:ea typeface="Microsoft YaHei" charset="0"/>
              </a:rPr>
              <a:t>SY1906426</a:t>
            </a:r>
            <a:r>
              <a:rPr lang="zh-CN" altLang="en-US" b="1" dirty="0">
                <a:solidFill>
                  <a:schemeClr val="bg1"/>
                </a:solidFill>
                <a:latin typeface="Microsoft YaHei" charset="0"/>
                <a:ea typeface="Microsoft YaHei" charset="0"/>
              </a:rPr>
              <a:t> 赵永驰   </a:t>
            </a:r>
            <a:r>
              <a:rPr lang="en-US" altLang="zh-CN" b="1" dirty="0">
                <a:solidFill>
                  <a:schemeClr val="bg1"/>
                </a:solidFill>
                <a:latin typeface="Microsoft YaHei" charset="0"/>
                <a:ea typeface="Microsoft YaHei" charset="0"/>
              </a:rPr>
              <a:t>BY1906010</a:t>
            </a:r>
            <a:r>
              <a:rPr lang="zh-CN" altLang="en-US" b="1" dirty="0">
                <a:solidFill>
                  <a:schemeClr val="bg1"/>
                </a:solidFill>
                <a:latin typeface="Microsoft YaHei" charset="0"/>
                <a:ea typeface="Microsoft YaHei" charset="0"/>
              </a:rPr>
              <a:t> 黄   涵   </a:t>
            </a:r>
            <a:r>
              <a:rPr lang="en-US" altLang="zh-CN" b="1" dirty="0">
                <a:solidFill>
                  <a:schemeClr val="bg1"/>
                </a:solidFill>
                <a:latin typeface="Microsoft YaHei" charset="0"/>
                <a:ea typeface="Microsoft YaHei" charset="0"/>
              </a:rPr>
              <a:t>SY1906420</a:t>
            </a:r>
            <a:r>
              <a:rPr lang="zh-CN" altLang="en-US" b="1" dirty="0">
                <a:solidFill>
                  <a:schemeClr val="bg1"/>
                </a:solidFill>
                <a:latin typeface="Microsoft YaHei" charset="0"/>
                <a:ea typeface="Microsoft YaHei" charset="0"/>
              </a:rPr>
              <a:t> 吴振赫 </a:t>
            </a:r>
            <a:endParaRPr lang="en-US" altLang="zh-CN" b="1" dirty="0">
              <a:solidFill>
                <a:schemeClr val="bg1"/>
              </a:solidFill>
              <a:latin typeface="Microsoft YaHei" charset="0"/>
              <a:ea typeface="Microsoft YaHei" charset="0"/>
            </a:endParaRPr>
          </a:p>
          <a:p>
            <a:endParaRPr kumimoji="1" lang="zh-CN" altLang="en-US" dirty="0">
              <a:solidFill>
                <a:schemeClr val="bg1"/>
              </a:solidFill>
            </a:endParaRPr>
          </a:p>
        </p:txBody>
      </p:sp>
    </p:spTree>
    <p:extLst>
      <p:ext uri="{BB962C8B-B14F-4D97-AF65-F5344CB8AC3E}">
        <p14:creationId xmlns:p14="http://schemas.microsoft.com/office/powerpoint/2010/main" val="403075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500" dirty="0"/>
              <a:t>开发进度</a:t>
            </a:r>
            <a:r>
              <a:rPr lang="en-US" altLang="zh-CN" sz="2500" dirty="0"/>
              <a:t>——</a:t>
            </a:r>
            <a:r>
              <a:rPr lang="zh-CN" altLang="en-US" sz="2500" dirty="0"/>
              <a:t>阅读理解模块</a:t>
            </a:r>
            <a:endParaRPr kumimoji="1" lang="zh-CN" altLang="en-US" sz="2500"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743" t="7501" r="38143" b="5536"/>
          <a:stretch/>
        </p:blipFill>
        <p:spPr>
          <a:xfrm>
            <a:off x="1292619" y="2466542"/>
            <a:ext cx="4455057" cy="1985962"/>
          </a:xfrm>
          <a:prstGeom prst="rect">
            <a:avLst/>
          </a:prstGeom>
          <a:ln w="38100" cap="sq">
            <a:solidFill>
              <a:schemeClr val="bg2"/>
            </a:solidFill>
            <a:prstDash val="solid"/>
            <a:miter lim="800000"/>
          </a:ln>
          <a:effectLst>
            <a:outerShdw blurRad="50800" dist="38100" dir="2700000" algn="tl" rotWithShape="0">
              <a:schemeClr val="bg2">
                <a:alpha val="43000"/>
              </a:schemeClr>
            </a:outerShdw>
          </a:effectLst>
        </p:spPr>
      </p:pic>
      <p:sp>
        <p:nvSpPr>
          <p:cNvPr id="6" name="文本框 5"/>
          <p:cNvSpPr txBox="1"/>
          <p:nvPr/>
        </p:nvSpPr>
        <p:spPr>
          <a:xfrm>
            <a:off x="400841" y="1980807"/>
            <a:ext cx="1783556" cy="369332"/>
          </a:xfrm>
          <a:prstGeom prst="rect">
            <a:avLst/>
          </a:prstGeom>
          <a:noFill/>
        </p:spPr>
        <p:txBody>
          <a:bodyPr wrap="square" rtlCol="0">
            <a:spAutoFit/>
          </a:bodyPr>
          <a:lstStyle/>
          <a:p>
            <a:pPr algn="ctr"/>
            <a:r>
              <a:rPr kumimoji="1" lang="zh-CN" altLang="en-US"/>
              <a:t>文件夹结构：</a:t>
            </a:r>
            <a:endParaRPr kumimoji="1"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37" y="5139293"/>
            <a:ext cx="6159500" cy="863600"/>
          </a:xfrm>
          <a:prstGeom prst="rect">
            <a:avLst/>
          </a:prstGeom>
        </p:spPr>
      </p:pic>
      <p:sp>
        <p:nvSpPr>
          <p:cNvPr id="9" name="文本框 8"/>
          <p:cNvSpPr txBox="1"/>
          <p:nvPr/>
        </p:nvSpPr>
        <p:spPr>
          <a:xfrm>
            <a:off x="295275" y="4718327"/>
            <a:ext cx="4914900" cy="369332"/>
          </a:xfrm>
          <a:prstGeom prst="rect">
            <a:avLst/>
          </a:prstGeom>
          <a:noFill/>
        </p:spPr>
        <p:txBody>
          <a:bodyPr wrap="square" rtlCol="0">
            <a:spAutoFit/>
          </a:bodyPr>
          <a:lstStyle/>
          <a:p>
            <a:pPr algn="ctr"/>
            <a:r>
              <a:rPr kumimoji="1" lang="zh-CN" altLang="en-US" dirty="0"/>
              <a:t>数据处理调用，训练，预测功能 使用方法：</a:t>
            </a:r>
          </a:p>
        </p:txBody>
      </p:sp>
      <p:sp>
        <p:nvSpPr>
          <p:cNvPr id="10" name="文本框 9"/>
          <p:cNvSpPr txBox="1"/>
          <p:nvPr/>
        </p:nvSpPr>
        <p:spPr>
          <a:xfrm>
            <a:off x="6633237" y="2035849"/>
            <a:ext cx="4914900" cy="2031325"/>
          </a:xfrm>
          <a:prstGeom prst="rect">
            <a:avLst/>
          </a:prstGeom>
          <a:noFill/>
        </p:spPr>
        <p:txBody>
          <a:bodyPr wrap="square" rtlCol="0">
            <a:spAutoFit/>
          </a:bodyPr>
          <a:lstStyle/>
          <a:p>
            <a:r>
              <a:rPr kumimoji="1" lang="en-US" altLang="zh-CN" dirty="0"/>
              <a:t>TODO</a:t>
            </a:r>
            <a:r>
              <a:rPr kumimoji="1" lang="zh-CN" altLang="en-US" dirty="0"/>
              <a:t>：</a:t>
            </a:r>
            <a:endParaRPr kumimoji="1" lang="en-US" altLang="zh-CN" dirty="0"/>
          </a:p>
          <a:p>
            <a:endParaRPr kumimoji="1" lang="en-US" altLang="zh-CN" dirty="0"/>
          </a:p>
          <a:p>
            <a:endParaRPr kumimoji="1" lang="en-US" altLang="zh-CN" dirty="0"/>
          </a:p>
          <a:p>
            <a:endParaRPr kumimoji="1" lang="en-US" altLang="zh-CN" dirty="0"/>
          </a:p>
          <a:p>
            <a:pPr marL="742950" lvl="1" indent="-285750">
              <a:buFont typeface="Wingdings" charset="2"/>
              <a:buChar char="p"/>
            </a:pPr>
            <a:r>
              <a:rPr kumimoji="1" lang="zh-CN" altLang="en-US" dirty="0"/>
              <a:t>更多的模型结构</a:t>
            </a:r>
            <a:endParaRPr kumimoji="1" lang="en-US" altLang="zh-CN" dirty="0"/>
          </a:p>
          <a:p>
            <a:pPr marL="742950" lvl="1" indent="-285750">
              <a:buFont typeface="Wingdings" charset="2"/>
              <a:buChar char="p"/>
            </a:pPr>
            <a:r>
              <a:rPr kumimoji="1" lang="zh-CN" altLang="en-US" dirty="0"/>
              <a:t>为用户提供一些训练好的模型</a:t>
            </a:r>
            <a:endParaRPr kumimoji="1" lang="en-US" altLang="zh-CN" dirty="0"/>
          </a:p>
          <a:p>
            <a:pPr marL="742950" lvl="1" indent="-285750">
              <a:buFont typeface="Wingdings" charset="2"/>
              <a:buChar char="p"/>
            </a:pPr>
            <a:r>
              <a:rPr kumimoji="1" lang="zh-CN" altLang="en-US" dirty="0"/>
              <a:t>为训练好的模型提供性能参考</a:t>
            </a:r>
          </a:p>
        </p:txBody>
      </p:sp>
      <p:cxnSp>
        <p:nvCxnSpPr>
          <p:cNvPr id="11" name="直线连接符 10"/>
          <p:cNvCxnSpPr/>
          <p:nvPr/>
        </p:nvCxnSpPr>
        <p:spPr>
          <a:xfrm>
            <a:off x="502313" y="4685311"/>
            <a:ext cx="11022936" cy="0"/>
          </a:xfrm>
          <a:prstGeom prst="line">
            <a:avLst/>
          </a:prstGeom>
          <a:ln w="38100">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2" name="直线连接符 11"/>
          <p:cNvCxnSpPr/>
          <p:nvPr/>
        </p:nvCxnSpPr>
        <p:spPr>
          <a:xfrm>
            <a:off x="6581773" y="1657350"/>
            <a:ext cx="0" cy="4681540"/>
          </a:xfrm>
          <a:prstGeom prst="line">
            <a:avLst/>
          </a:prstGeom>
          <a:ln w="38100">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884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74821"/>
            <a:ext cx="10515600" cy="5102142"/>
          </a:xfrm>
        </p:spPr>
        <p:txBody>
          <a:bodyPr>
            <a:normAutofit/>
          </a:bodyPr>
          <a:lstStyle/>
          <a:p>
            <a:r>
              <a:rPr lang="zh-CN" altLang="en-US" sz="2000" dirty="0"/>
              <a:t>该</a:t>
            </a:r>
            <a:r>
              <a:rPr lang="zh-CN" altLang="zh-CN" sz="2000" dirty="0"/>
              <a:t>模块融合了</a:t>
            </a:r>
            <a:r>
              <a:rPr lang="en-US" altLang="zh-CN" sz="2000" dirty="0"/>
              <a:t>NLP</a:t>
            </a:r>
            <a:r>
              <a:rPr lang="zh-CN" altLang="zh-CN" sz="2000" dirty="0"/>
              <a:t>中的</a:t>
            </a:r>
            <a:r>
              <a:rPr lang="zh-CN" altLang="en-US" sz="2000" dirty="0"/>
              <a:t>文本处理</a:t>
            </a:r>
            <a:r>
              <a:rPr lang="zh-CN" altLang="zh-CN" sz="2000" dirty="0"/>
              <a:t>技术</a:t>
            </a:r>
            <a:r>
              <a:rPr lang="zh-CN" altLang="en-US" sz="2000" dirty="0"/>
              <a:t>和</a:t>
            </a:r>
            <a:r>
              <a:rPr lang="zh-CN" altLang="zh-CN" sz="2000" dirty="0"/>
              <a:t>阅读理解</a:t>
            </a:r>
            <a:r>
              <a:rPr lang="zh-CN" altLang="en-US" sz="2000" dirty="0"/>
              <a:t>算法</a:t>
            </a:r>
            <a:r>
              <a:rPr lang="zh-CN" altLang="zh-CN" sz="2000" dirty="0"/>
              <a:t>，提供文本预处理和深度神经网络构建、训练、测试框架</a:t>
            </a:r>
            <a:r>
              <a:rPr lang="zh-CN" altLang="en-US" sz="2000" dirty="0"/>
              <a:t>。</a:t>
            </a:r>
            <a:r>
              <a:rPr lang="zh-CN" altLang="zh-CN" sz="2000" dirty="0"/>
              <a:t>用户可以处理自己的文本数据，然后使用训练好的模型进行问答预测，或重新训练自己的模型。</a:t>
            </a:r>
          </a:p>
          <a:p>
            <a:r>
              <a:rPr lang="zh-CN" altLang="zh-CN" sz="2000" dirty="0"/>
              <a:t>包括处理文本数据，构建模型，训练，预测</a:t>
            </a:r>
            <a:r>
              <a:rPr lang="en-US" altLang="zh-CN" sz="2000" dirty="0"/>
              <a:t>4</a:t>
            </a:r>
            <a:r>
              <a:rPr lang="zh-CN" altLang="zh-CN" sz="2000" dirty="0"/>
              <a:t>个接口</a:t>
            </a:r>
          </a:p>
          <a:p>
            <a:pPr lvl="1"/>
            <a:r>
              <a:rPr lang="en-US" altLang="zh-CN" sz="1800" dirty="0" err="1"/>
              <a:t>process_file</a:t>
            </a:r>
            <a:r>
              <a:rPr lang="en-US" altLang="zh-CN" sz="1800" dirty="0"/>
              <a:t>(filename, </a:t>
            </a:r>
            <a:r>
              <a:rPr lang="en-US" altLang="zh-CN" sz="1800" dirty="0" err="1"/>
              <a:t>data_type</a:t>
            </a:r>
            <a:r>
              <a:rPr lang="en-US" altLang="zh-CN" sz="1800" dirty="0"/>
              <a:t>, </a:t>
            </a:r>
            <a:r>
              <a:rPr lang="en-US" altLang="zh-CN" sz="1800" dirty="0" err="1"/>
              <a:t>word_counter</a:t>
            </a:r>
            <a:r>
              <a:rPr lang="en-US" altLang="zh-CN" sz="1800" dirty="0"/>
              <a:t>, </a:t>
            </a:r>
            <a:r>
              <a:rPr lang="en-US" altLang="zh-CN" sz="1800" dirty="0" err="1"/>
              <a:t>char_counter</a:t>
            </a:r>
            <a:r>
              <a:rPr lang="en-US" altLang="zh-CN" sz="1800" dirty="0"/>
              <a:t>)</a:t>
            </a:r>
            <a:endParaRPr lang="zh-CN" altLang="zh-CN" sz="1800" dirty="0"/>
          </a:p>
          <a:p>
            <a:pPr lvl="1"/>
            <a:r>
              <a:rPr lang="en-US" altLang="zh-CN" sz="1800" dirty="0" err="1"/>
              <a:t>QAModel</a:t>
            </a:r>
            <a:r>
              <a:rPr lang="en-US" altLang="zh-CN" sz="1800" dirty="0"/>
              <a:t>(</a:t>
            </a:r>
            <a:r>
              <a:rPr lang="en-US" altLang="zh-CN" sz="1800" dirty="0" err="1"/>
              <a:t>config</a:t>
            </a:r>
            <a:r>
              <a:rPr lang="en-US" altLang="zh-CN" sz="1800" dirty="0"/>
              <a:t>, </a:t>
            </a:r>
            <a:r>
              <a:rPr lang="en-US" altLang="zh-CN" sz="1800" dirty="0" err="1"/>
              <a:t>word_mat</a:t>
            </a:r>
            <a:r>
              <a:rPr lang="en-US" altLang="zh-CN" sz="1800" dirty="0"/>
              <a:t>, </a:t>
            </a:r>
            <a:r>
              <a:rPr lang="en-US" altLang="zh-CN" sz="1800" dirty="0" err="1"/>
              <a:t>char_mat</a:t>
            </a:r>
            <a:r>
              <a:rPr lang="en-US" altLang="zh-CN" sz="1800" dirty="0"/>
              <a:t>): return model</a:t>
            </a:r>
            <a:endParaRPr lang="zh-CN" altLang="zh-CN" sz="1800" dirty="0"/>
          </a:p>
          <a:p>
            <a:pPr lvl="1"/>
            <a:r>
              <a:rPr lang="en-US" altLang="zh-CN" sz="1800" dirty="0" err="1"/>
              <a:t>QATrain</a:t>
            </a:r>
            <a:r>
              <a:rPr lang="en-US" altLang="zh-CN" sz="1800" dirty="0"/>
              <a:t>(</a:t>
            </a:r>
            <a:r>
              <a:rPr lang="en-US" altLang="zh-CN" sz="1800" dirty="0" err="1"/>
              <a:t>config</a:t>
            </a:r>
            <a:r>
              <a:rPr lang="en-US" altLang="zh-CN" sz="1800" dirty="0"/>
              <a:t>, model, device, </a:t>
            </a:r>
            <a:r>
              <a:rPr lang="en-US" altLang="zh-CN" sz="1800" dirty="0" err="1"/>
              <a:t>word_mat</a:t>
            </a:r>
            <a:r>
              <a:rPr lang="en-US" altLang="zh-CN" sz="1800" dirty="0"/>
              <a:t>, </a:t>
            </a:r>
            <a:r>
              <a:rPr lang="en-US" altLang="zh-CN" sz="1800" dirty="0" err="1"/>
              <a:t>char_mat</a:t>
            </a:r>
            <a:r>
              <a:rPr lang="en-US" altLang="zh-CN" sz="1800" dirty="0"/>
              <a:t>, </a:t>
            </a:r>
            <a:r>
              <a:rPr lang="en-US" altLang="zh-CN" sz="1800" dirty="0" err="1"/>
              <a:t>train_eval_file</a:t>
            </a:r>
            <a:r>
              <a:rPr lang="en-US" altLang="zh-CN" sz="1800" dirty="0"/>
              <a:t>, </a:t>
            </a:r>
            <a:r>
              <a:rPr lang="en-US" altLang="zh-CN" sz="1800" dirty="0" err="1"/>
              <a:t>dev_eval_file</a:t>
            </a:r>
            <a:r>
              <a:rPr lang="en-US" altLang="zh-CN" sz="1800" dirty="0"/>
              <a:t>)</a:t>
            </a:r>
            <a:endParaRPr lang="zh-CN" altLang="zh-CN" sz="1800" dirty="0"/>
          </a:p>
          <a:p>
            <a:pPr lvl="1"/>
            <a:r>
              <a:rPr lang="en-US" altLang="zh-CN" sz="1800" dirty="0" err="1"/>
              <a:t>QATest</a:t>
            </a:r>
            <a:r>
              <a:rPr lang="en-US" altLang="zh-CN" sz="1800" dirty="0"/>
              <a:t>(</a:t>
            </a:r>
            <a:r>
              <a:rPr lang="en-US" altLang="zh-CN" sz="1800" dirty="0" err="1"/>
              <a:t>config</a:t>
            </a:r>
            <a:r>
              <a:rPr lang="en-US" altLang="zh-CN" sz="1800" dirty="0"/>
              <a:t>, model, device)</a:t>
            </a:r>
            <a:endParaRPr lang="zh-CN" altLang="zh-CN" sz="1800" dirty="0"/>
          </a:p>
          <a:p>
            <a:r>
              <a:rPr kumimoji="1" lang="zh-CN" altLang="en-US" sz="2000" dirty="0"/>
              <a:t>输入项目解释</a:t>
            </a:r>
            <a:endParaRPr kumimoji="1" lang="en-US" altLang="zh-CN" sz="2000" dirty="0"/>
          </a:p>
          <a:p>
            <a:pPr lvl="1"/>
            <a:r>
              <a:rPr lang="en-US" altLang="zh-CN" sz="1800" dirty="0"/>
              <a:t>[word, char]_counter</a:t>
            </a:r>
            <a:r>
              <a:rPr lang="zh-CN" altLang="zh-CN" sz="1800" dirty="0"/>
              <a:t>：新的空的</a:t>
            </a:r>
            <a:r>
              <a:rPr lang="en-US" altLang="zh-CN" sz="1800" dirty="0"/>
              <a:t>Collection</a:t>
            </a:r>
            <a:r>
              <a:rPr lang="zh-CN" altLang="zh-CN" sz="1800" dirty="0"/>
              <a:t>模块的计数器对象</a:t>
            </a:r>
          </a:p>
          <a:p>
            <a:pPr lvl="1"/>
            <a:r>
              <a:rPr lang="en-US" altLang="zh-CN" sz="1800" dirty="0" err="1"/>
              <a:t>config</a:t>
            </a:r>
            <a:r>
              <a:rPr lang="zh-CN" altLang="zh-CN" sz="1800" dirty="0"/>
              <a:t>：声明了模型参数、训练参数，结果文件位置的文件</a:t>
            </a:r>
          </a:p>
          <a:p>
            <a:pPr lvl="1"/>
            <a:r>
              <a:rPr lang="en-US" altLang="zh-CN" sz="1800" dirty="0"/>
              <a:t>device</a:t>
            </a:r>
            <a:r>
              <a:rPr lang="zh-CN" altLang="zh-CN" sz="1800" dirty="0"/>
              <a:t>：指定运行位于</a:t>
            </a:r>
            <a:r>
              <a:rPr lang="en-US" altLang="zh-CN" sz="1800" dirty="0"/>
              <a:t>cup</a:t>
            </a:r>
            <a:r>
              <a:rPr lang="zh-CN" altLang="zh-CN" sz="1800" dirty="0"/>
              <a:t>或</a:t>
            </a:r>
            <a:r>
              <a:rPr lang="en-US" altLang="zh-CN" sz="1800" dirty="0" err="1"/>
              <a:t>gpu</a:t>
            </a:r>
            <a:r>
              <a:rPr lang="zh-CN" altLang="zh-CN" sz="1800" dirty="0"/>
              <a:t>设备</a:t>
            </a:r>
          </a:p>
          <a:p>
            <a:pPr lvl="1"/>
            <a:r>
              <a:rPr lang="en-US" altLang="zh-CN" sz="1800" dirty="0" err="1"/>
              <a:t>data_type</a:t>
            </a:r>
            <a:r>
              <a:rPr lang="zh-CN" altLang="zh-CN" sz="1800" dirty="0"/>
              <a:t>：“</a:t>
            </a:r>
            <a:r>
              <a:rPr lang="en-US" altLang="zh-CN" sz="1800" dirty="0"/>
              <a:t>train”</a:t>
            </a:r>
            <a:r>
              <a:rPr lang="zh-CN" altLang="zh-CN" sz="1800" dirty="0"/>
              <a:t>或</a:t>
            </a:r>
            <a:r>
              <a:rPr lang="en-US" altLang="zh-CN" sz="1800" dirty="0"/>
              <a:t>“test</a:t>
            </a:r>
            <a:r>
              <a:rPr lang="zh-CN" altLang="zh-CN" sz="1800" dirty="0"/>
              <a:t>”</a:t>
            </a:r>
          </a:p>
          <a:p>
            <a:pPr lvl="1"/>
            <a:r>
              <a:rPr lang="en-US" altLang="zh-CN" sz="1800" dirty="0"/>
              <a:t>limit</a:t>
            </a:r>
            <a:r>
              <a:rPr lang="zh-CN" altLang="zh-CN" sz="1800" dirty="0"/>
              <a:t>：保留词频</a:t>
            </a:r>
          </a:p>
          <a:p>
            <a:endParaRPr kumimoji="1" lang="zh-CN" altLang="en-US" dirty="0"/>
          </a:p>
        </p:txBody>
      </p:sp>
      <p:sp>
        <p:nvSpPr>
          <p:cNvPr id="6" name="标题 1">
            <a:extLst>
              <a:ext uri="{FF2B5EF4-FFF2-40B4-BE49-F238E27FC236}">
                <a16:creationId xmlns:a16="http://schemas.microsoft.com/office/drawing/2014/main" id="{213B61FA-5785-4822-8B28-0E9B010619EF}"/>
              </a:ext>
            </a:extLst>
          </p:cNvPr>
          <p:cNvSpPr>
            <a:spLocks noGrp="1"/>
          </p:cNvSpPr>
          <p:nvPr>
            <p:ph type="title"/>
          </p:nvPr>
        </p:nvSpPr>
        <p:spPr>
          <a:xfrm>
            <a:off x="695324" y="1"/>
            <a:ext cx="10801349" cy="1015999"/>
          </a:xfrm>
        </p:spPr>
        <p:txBody>
          <a:bodyPr>
            <a:normAutofit/>
          </a:bodyPr>
          <a:lstStyle/>
          <a:p>
            <a:r>
              <a:rPr kumimoji="1" lang="zh-CN" altLang="en-US" sz="2500" dirty="0"/>
              <a:t>功能介绍</a:t>
            </a:r>
            <a:r>
              <a:rPr lang="en-US" altLang="zh-CN" sz="2500" dirty="0"/>
              <a:t>——</a:t>
            </a:r>
            <a:r>
              <a:rPr lang="zh-CN" altLang="en-US" sz="2500" dirty="0"/>
              <a:t>阅读理解模块</a:t>
            </a:r>
            <a:endParaRPr kumimoji="1" lang="zh-CN" altLang="en-US" sz="2500" dirty="0"/>
          </a:p>
        </p:txBody>
      </p:sp>
    </p:spTree>
    <p:extLst>
      <p:ext uri="{BB962C8B-B14F-4D97-AF65-F5344CB8AC3E}">
        <p14:creationId xmlns:p14="http://schemas.microsoft.com/office/powerpoint/2010/main" val="105388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21546"/>
          <a:stretch/>
        </p:blipFill>
        <p:spPr>
          <a:xfrm>
            <a:off x="2536370" y="0"/>
            <a:ext cx="9655630" cy="2360059"/>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4262" r="43666" b="88581"/>
          <a:stretch/>
        </p:blipFill>
        <p:spPr>
          <a:xfrm>
            <a:off x="2536370" y="2693903"/>
            <a:ext cx="6024033" cy="196339"/>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2778" b="-926"/>
          <a:stretch/>
        </p:blipFill>
        <p:spPr>
          <a:xfrm>
            <a:off x="2536370" y="3851157"/>
            <a:ext cx="9655630" cy="2431110"/>
          </a:xfrm>
          <a:prstGeom prst="rect">
            <a:avLst/>
          </a:prstGeom>
        </p:spPr>
      </p:pic>
      <p:graphicFrame>
        <p:nvGraphicFramePr>
          <p:cNvPr id="4" name="表格 3"/>
          <p:cNvGraphicFramePr>
            <a:graphicFrameLocks noGrp="1"/>
          </p:cNvGraphicFramePr>
          <p:nvPr/>
        </p:nvGraphicFramePr>
        <p:xfrm>
          <a:off x="4014816" y="653259"/>
          <a:ext cx="7840299" cy="4897934"/>
        </p:xfrm>
        <a:graphic>
          <a:graphicData uri="http://schemas.openxmlformats.org/drawingml/2006/table">
            <a:tbl>
              <a:tblPr firstRow="1" firstCol="1" bandRow="1">
                <a:tableStyleId>{5C22544A-7EE6-4342-B048-85BDC9FD1C3A}</a:tableStyleId>
              </a:tblPr>
              <a:tblGrid>
                <a:gridCol w="769889">
                  <a:extLst>
                    <a:ext uri="{9D8B030D-6E8A-4147-A177-3AD203B41FA5}">
                      <a16:colId xmlns:a16="http://schemas.microsoft.com/office/drawing/2014/main" val="20000"/>
                    </a:ext>
                  </a:extLst>
                </a:gridCol>
                <a:gridCol w="3617596">
                  <a:extLst>
                    <a:ext uri="{9D8B030D-6E8A-4147-A177-3AD203B41FA5}">
                      <a16:colId xmlns:a16="http://schemas.microsoft.com/office/drawing/2014/main" val="20001"/>
                    </a:ext>
                  </a:extLst>
                </a:gridCol>
                <a:gridCol w="2199136">
                  <a:extLst>
                    <a:ext uri="{9D8B030D-6E8A-4147-A177-3AD203B41FA5}">
                      <a16:colId xmlns:a16="http://schemas.microsoft.com/office/drawing/2014/main" val="20002"/>
                    </a:ext>
                  </a:extLst>
                </a:gridCol>
                <a:gridCol w="1253678">
                  <a:extLst>
                    <a:ext uri="{9D8B030D-6E8A-4147-A177-3AD203B41FA5}">
                      <a16:colId xmlns:a16="http://schemas.microsoft.com/office/drawing/2014/main" val="20003"/>
                    </a:ext>
                  </a:extLst>
                </a:gridCol>
              </a:tblGrid>
              <a:tr h="171534">
                <a:tc rowSpan="2">
                  <a:txBody>
                    <a:bodyPr/>
                    <a:lstStyle/>
                    <a:p>
                      <a:pPr algn="ctr">
                        <a:lnSpc>
                          <a:spcPct val="150000"/>
                        </a:lnSpc>
                        <a:spcAft>
                          <a:spcPts val="0"/>
                        </a:spcAft>
                      </a:pPr>
                      <a:r>
                        <a:rPr lang="zh-CN" sz="1200" kern="100" dirty="0">
                          <a:effectLst/>
                        </a:rPr>
                        <a:t>序号</a:t>
                      </a:r>
                      <a:endParaRPr lang="zh-CN" sz="1400" kern="100" dirty="0">
                        <a:effectLst/>
                        <a:latin typeface="Times New Roman" charset="0"/>
                        <a:ea typeface="宋体" charset="-122"/>
                      </a:endParaRPr>
                    </a:p>
                  </a:txBody>
                  <a:tcPr marL="43449" marR="43449" marT="0" marB="0" anchor="ctr"/>
                </a:tc>
                <a:tc rowSpan="2">
                  <a:txBody>
                    <a:bodyPr/>
                    <a:lstStyle/>
                    <a:p>
                      <a:pPr algn="ctr">
                        <a:lnSpc>
                          <a:spcPct val="150000"/>
                        </a:lnSpc>
                        <a:spcAft>
                          <a:spcPts val="0"/>
                        </a:spcAft>
                      </a:pPr>
                      <a:r>
                        <a:rPr lang="zh-CN" sz="1200" kern="100">
                          <a:effectLst/>
                        </a:rPr>
                        <a:t>测试步骤</a:t>
                      </a:r>
                      <a:endParaRPr lang="zh-CN" sz="1400" kern="100">
                        <a:effectLst/>
                        <a:latin typeface="Times New Roman" charset="0"/>
                        <a:ea typeface="宋体" charset="-122"/>
                      </a:endParaRPr>
                    </a:p>
                  </a:txBody>
                  <a:tcPr marL="43449" marR="43449" marT="0" marB="0" anchor="ctr"/>
                </a:tc>
                <a:tc>
                  <a:txBody>
                    <a:bodyPr/>
                    <a:lstStyle/>
                    <a:p>
                      <a:pPr algn="ctr">
                        <a:lnSpc>
                          <a:spcPct val="150000"/>
                        </a:lnSpc>
                        <a:spcAft>
                          <a:spcPts val="0"/>
                        </a:spcAft>
                      </a:pPr>
                      <a:r>
                        <a:rPr lang="zh-CN" sz="700" kern="100">
                          <a:effectLst/>
                        </a:rPr>
                        <a:t>测试结果</a:t>
                      </a:r>
                      <a:endParaRPr lang="zh-CN" sz="800" kern="100">
                        <a:effectLst/>
                        <a:latin typeface="Times New Roman" charset="0"/>
                        <a:ea typeface="宋体" charset="-122"/>
                      </a:endParaRPr>
                    </a:p>
                  </a:txBody>
                  <a:tcPr marL="43449" marR="43449" marT="0" marB="0" anchor="ctr"/>
                </a:tc>
                <a:tc>
                  <a:txBody>
                    <a:bodyPr/>
                    <a:lstStyle/>
                    <a:p>
                      <a:pPr algn="ctr">
                        <a:lnSpc>
                          <a:spcPct val="150000"/>
                        </a:lnSpc>
                        <a:spcAft>
                          <a:spcPts val="0"/>
                        </a:spcAft>
                      </a:pPr>
                      <a:r>
                        <a:rPr lang="zh-CN" sz="700" kern="100">
                          <a:effectLst/>
                        </a:rPr>
                        <a:t>评价准则</a:t>
                      </a:r>
                      <a:endParaRPr lang="zh-CN" sz="800" kern="100">
                        <a:effectLst/>
                        <a:latin typeface="Times New Roman" charset="0"/>
                        <a:ea typeface="宋体" charset="-122"/>
                      </a:endParaRPr>
                    </a:p>
                  </a:txBody>
                  <a:tcPr marL="43449" marR="43449" marT="0" marB="0" anchor="ctr"/>
                </a:tc>
                <a:extLst>
                  <a:ext uri="{0D108BD9-81ED-4DB2-BD59-A6C34878D82A}">
                    <a16:rowId xmlns:a16="http://schemas.microsoft.com/office/drawing/2014/main" val="10000"/>
                  </a:ext>
                </a:extLst>
              </a:tr>
              <a:tr h="284995">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1200" kern="100">
                          <a:effectLst/>
                        </a:rPr>
                        <a:t>预期结果</a:t>
                      </a:r>
                      <a:endParaRPr lang="zh-CN" sz="1400" kern="100">
                        <a:effectLst/>
                        <a:latin typeface="Times New Roman" charset="0"/>
                        <a:ea typeface="宋体" charset="-122"/>
                      </a:endParaRPr>
                    </a:p>
                  </a:txBody>
                  <a:tcPr marL="43449" marR="43449" marT="0" marB="0" anchor="ctr"/>
                </a:tc>
                <a:tc>
                  <a:txBody>
                    <a:bodyPr/>
                    <a:lstStyle/>
                    <a:p>
                      <a:pPr algn="l">
                        <a:lnSpc>
                          <a:spcPct val="150000"/>
                        </a:lnSpc>
                        <a:spcAft>
                          <a:spcPts val="0"/>
                        </a:spcAft>
                      </a:pPr>
                      <a:r>
                        <a:rPr lang="en-US" sz="1400" kern="100">
                          <a:effectLst/>
                        </a:rPr>
                        <a:t> </a:t>
                      </a:r>
                      <a:endParaRPr lang="zh-CN" sz="1400" kern="100">
                        <a:effectLst/>
                        <a:latin typeface="Times New Roman" charset="0"/>
                        <a:ea typeface="宋体" charset="-122"/>
                      </a:endParaRPr>
                    </a:p>
                  </a:txBody>
                  <a:tcPr marL="43449" marR="43449" marT="0" marB="0"/>
                </a:tc>
                <a:extLst>
                  <a:ext uri="{0D108BD9-81ED-4DB2-BD59-A6C34878D82A}">
                    <a16:rowId xmlns:a16="http://schemas.microsoft.com/office/drawing/2014/main" val="10001"/>
                  </a:ext>
                </a:extLst>
              </a:tr>
              <a:tr h="782226">
                <a:tc>
                  <a:txBody>
                    <a:bodyPr/>
                    <a:lstStyle/>
                    <a:p>
                      <a:pPr algn="ctr">
                        <a:spcAft>
                          <a:spcPts val="0"/>
                        </a:spcAft>
                      </a:pPr>
                      <a:r>
                        <a:rPr lang="en-US" sz="1200" kern="100" dirty="0">
                          <a:effectLst/>
                        </a:rPr>
                        <a:t>1</a:t>
                      </a:r>
                      <a:endParaRPr lang="zh-CN" sz="1400" kern="100" dirty="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dirty="0">
                          <a:effectLst/>
                        </a:rPr>
                        <a:t>测试员在</a:t>
                      </a:r>
                      <a:r>
                        <a:rPr lang="en-US" sz="1400" kern="100" dirty="0" err="1">
                          <a:effectLst/>
                        </a:rPr>
                        <a:t>PyThon</a:t>
                      </a:r>
                      <a:r>
                        <a:rPr lang="zh-CN" sz="1400" kern="100" dirty="0">
                          <a:effectLst/>
                        </a:rPr>
                        <a:t>环境中输入命令导入</a:t>
                      </a:r>
                      <a:endParaRPr lang="zh-CN" sz="1600" kern="100" dirty="0">
                        <a:effectLst/>
                      </a:endParaRPr>
                    </a:p>
                    <a:p>
                      <a:pPr algn="l">
                        <a:spcAft>
                          <a:spcPts val="0"/>
                        </a:spcAft>
                      </a:pPr>
                      <a:r>
                        <a:rPr lang="en-US" sz="1400" kern="100" dirty="0">
                          <a:effectLst/>
                        </a:rPr>
                        <a:t>from RC </a:t>
                      </a:r>
                      <a:r>
                        <a:rPr lang="en-US" sz="1400" kern="100" dirty="0" err="1">
                          <a:effectLst/>
                        </a:rPr>
                        <a:t>preproc</a:t>
                      </a:r>
                      <a:r>
                        <a:rPr lang="en-US" sz="1400" kern="100" dirty="0">
                          <a:effectLst/>
                        </a:rPr>
                        <a:t> import </a:t>
                      </a:r>
                      <a:r>
                        <a:rPr lang="en-US" sz="1400" kern="100" dirty="0" err="1">
                          <a:effectLst/>
                        </a:rPr>
                        <a:t>Preproc</a:t>
                      </a:r>
                      <a:r>
                        <a:rPr lang="en-US" sz="1400" kern="100" dirty="0">
                          <a:effectLst/>
                        </a:rPr>
                        <a:t> </a:t>
                      </a:r>
                      <a:endParaRPr lang="zh-CN" sz="1600" kern="100" dirty="0">
                        <a:effectLst/>
                      </a:endParaRPr>
                    </a:p>
                    <a:p>
                      <a:pPr algn="l">
                        <a:spcAft>
                          <a:spcPts val="0"/>
                        </a:spcAft>
                      </a:pPr>
                      <a:r>
                        <a:rPr lang="en-US" sz="1400" kern="100" dirty="0">
                          <a:effectLst/>
                        </a:rPr>
                        <a:t>from </a:t>
                      </a:r>
                      <a:r>
                        <a:rPr lang="en-US" sz="1400" kern="100" dirty="0" err="1">
                          <a:effectLst/>
                        </a:rPr>
                        <a:t>RC.model</a:t>
                      </a:r>
                      <a:r>
                        <a:rPr lang="en-US" sz="1400" kern="100" dirty="0">
                          <a:effectLst/>
                        </a:rPr>
                        <a:t> import </a:t>
                      </a:r>
                      <a:r>
                        <a:rPr lang="en-US" sz="1400" kern="100" dirty="0" err="1">
                          <a:effectLst/>
                        </a:rPr>
                        <a:t>QAModel</a:t>
                      </a:r>
                      <a:endParaRPr lang="zh-CN" sz="1600" kern="100" dirty="0">
                        <a:effectLst/>
                      </a:endParaRPr>
                    </a:p>
                    <a:p>
                      <a:pPr algn="l">
                        <a:spcAft>
                          <a:spcPts val="0"/>
                        </a:spcAft>
                      </a:pPr>
                      <a:r>
                        <a:rPr lang="en-US" sz="1400" kern="100" dirty="0">
                          <a:effectLst/>
                        </a:rPr>
                        <a:t>from </a:t>
                      </a:r>
                      <a:r>
                        <a:rPr lang="en-US" sz="1400" kern="100" dirty="0" err="1">
                          <a:effectLst/>
                        </a:rPr>
                        <a:t>RC.render</a:t>
                      </a:r>
                      <a:r>
                        <a:rPr lang="en-US" sz="1400" kern="100" dirty="0">
                          <a:effectLst/>
                        </a:rPr>
                        <a:t> import </a:t>
                      </a:r>
                      <a:r>
                        <a:rPr lang="en-US" sz="1400" kern="100" dirty="0" err="1">
                          <a:effectLst/>
                        </a:rPr>
                        <a:t>QATrain</a:t>
                      </a:r>
                      <a:r>
                        <a:rPr lang="en-US" sz="1400" kern="100" dirty="0">
                          <a:effectLst/>
                        </a:rPr>
                        <a:t>, </a:t>
                      </a:r>
                      <a:r>
                        <a:rPr lang="en-US" sz="1400" kern="100" dirty="0" err="1">
                          <a:effectLst/>
                        </a:rPr>
                        <a:t>QATest</a:t>
                      </a:r>
                      <a:endParaRPr lang="zh-CN" sz="1600" kern="100" dirty="0">
                        <a:effectLst/>
                      </a:endParaRPr>
                    </a:p>
                  </a:txBody>
                  <a:tcPr marL="43449" marR="43449" marT="0" marB="0" anchor="ctr"/>
                </a:tc>
                <a:tc>
                  <a:txBody>
                    <a:bodyPr/>
                    <a:lstStyle/>
                    <a:p>
                      <a:pPr algn="l">
                        <a:spcAft>
                          <a:spcPts val="0"/>
                        </a:spcAft>
                      </a:pPr>
                      <a:r>
                        <a:rPr lang="zh-CN" sz="1400" kern="100">
                          <a:effectLst/>
                        </a:rPr>
                        <a:t>能够成功导入方法，不会抛出异常。</a:t>
                      </a:r>
                      <a:endParaRPr lang="zh-CN" sz="1600" kern="100">
                        <a:effectLst/>
                        <a:latin typeface="DengXian" charset="-122"/>
                        <a:ea typeface="DengXian" charset="-122"/>
                        <a:cs typeface="Times New Roman" charset="0"/>
                      </a:endParaRPr>
                    </a:p>
                  </a:txBody>
                  <a:tcPr marL="43449" marR="43449" marT="0" marB="0"/>
                </a:tc>
                <a:tc>
                  <a:txBody>
                    <a:bodyPr/>
                    <a:lstStyle/>
                    <a:p>
                      <a:pPr algn="l">
                        <a:spcAft>
                          <a:spcPts val="0"/>
                        </a:spcAft>
                      </a:pPr>
                      <a:r>
                        <a:rPr lang="zh-CN" sz="1400" kern="100">
                          <a:effectLst/>
                        </a:rPr>
                        <a:t>实际结果与预期结果一致。</a:t>
                      </a:r>
                      <a:endParaRPr lang="zh-CN" sz="1600" kern="10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2"/>
                  </a:ext>
                </a:extLst>
              </a:tr>
              <a:tr h="252309">
                <a:tc>
                  <a:txBody>
                    <a:bodyPr/>
                    <a:lstStyle/>
                    <a:p>
                      <a:pPr algn="ctr">
                        <a:spcAft>
                          <a:spcPts val="0"/>
                        </a:spcAft>
                      </a:pPr>
                      <a:r>
                        <a:rPr lang="en-US" sz="1200" kern="100">
                          <a:effectLst/>
                        </a:rPr>
                        <a:t>2</a:t>
                      </a:r>
                      <a:endParaRPr lang="zh-CN" sz="1400" kern="10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dirty="0">
                          <a:effectLst/>
                        </a:rPr>
                        <a:t>输入</a:t>
                      </a:r>
                      <a:r>
                        <a:rPr lang="en-US" sz="1400" kern="100" dirty="0">
                          <a:effectLst/>
                        </a:rPr>
                        <a:t>P = </a:t>
                      </a:r>
                      <a:r>
                        <a:rPr lang="en-US" sz="1400" kern="100" dirty="0" err="1">
                          <a:effectLst/>
                        </a:rPr>
                        <a:t>Preproc</a:t>
                      </a:r>
                      <a:r>
                        <a:rPr lang="en-US" sz="1400" kern="100" dirty="0">
                          <a:effectLst/>
                        </a:rPr>
                        <a:t>()</a:t>
                      </a:r>
                      <a:endParaRPr lang="zh-CN" sz="1600" kern="100" dirty="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en-US" sz="1400" kern="100">
                          <a:effectLst/>
                        </a:rPr>
                        <a:t> </a:t>
                      </a:r>
                      <a:endParaRPr lang="zh-CN" sz="1600" kern="100">
                        <a:effectLst/>
                        <a:latin typeface="DengXian" charset="-122"/>
                        <a:ea typeface="DengXian" charset="-122"/>
                        <a:cs typeface="Times New Roman" charset="0"/>
                      </a:endParaRPr>
                    </a:p>
                  </a:txBody>
                  <a:tcPr marL="43449" marR="43449" marT="0" marB="0"/>
                </a:tc>
                <a:tc>
                  <a:txBody>
                    <a:bodyPr/>
                    <a:lstStyle/>
                    <a:p>
                      <a:pPr algn="l">
                        <a:spcAft>
                          <a:spcPts val="0"/>
                        </a:spcAft>
                      </a:pPr>
                      <a:r>
                        <a:rPr lang="en-US" sz="1400" kern="100">
                          <a:effectLst/>
                        </a:rPr>
                        <a:t> </a:t>
                      </a:r>
                      <a:endParaRPr lang="zh-CN" sz="1600" kern="10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3"/>
                  </a:ext>
                </a:extLst>
              </a:tr>
              <a:tr h="546220">
                <a:tc>
                  <a:txBody>
                    <a:bodyPr/>
                    <a:lstStyle/>
                    <a:p>
                      <a:pPr algn="ctr">
                        <a:spcAft>
                          <a:spcPts val="0"/>
                        </a:spcAft>
                      </a:pPr>
                      <a:r>
                        <a:rPr lang="en-US" sz="1200" kern="100">
                          <a:effectLst/>
                        </a:rPr>
                        <a:t>3</a:t>
                      </a:r>
                      <a:endParaRPr lang="zh-CN" sz="1400" kern="10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dirty="0">
                          <a:effectLst/>
                        </a:rPr>
                        <a:t>输入</a:t>
                      </a:r>
                      <a:r>
                        <a:rPr lang="en-US" sz="1400" kern="100" dirty="0" err="1">
                          <a:effectLst/>
                        </a:rPr>
                        <a:t>train_examples</a:t>
                      </a:r>
                      <a:r>
                        <a:rPr lang="en-US" sz="1400" kern="100" dirty="0">
                          <a:effectLst/>
                        </a:rPr>
                        <a:t>, </a:t>
                      </a:r>
                      <a:r>
                        <a:rPr lang="en-US" sz="1400" kern="100" dirty="0" err="1">
                          <a:effectLst/>
                        </a:rPr>
                        <a:t>train_eval</a:t>
                      </a:r>
                      <a:r>
                        <a:rPr lang="en-US" sz="1400" kern="100" dirty="0">
                          <a:effectLst/>
                        </a:rPr>
                        <a:t> = </a:t>
                      </a:r>
                      <a:r>
                        <a:rPr lang="en-US" sz="1400" kern="100" dirty="0" err="1">
                          <a:effectLst/>
                        </a:rPr>
                        <a:t>P.process_file</a:t>
                      </a:r>
                      <a:r>
                        <a:rPr lang="en-US" sz="1400" kern="100" dirty="0">
                          <a:effectLst/>
                        </a:rPr>
                        <a:t>(</a:t>
                      </a:r>
                      <a:r>
                        <a:rPr lang="en-US" sz="1400" kern="100" dirty="0" err="1">
                          <a:effectLst/>
                        </a:rPr>
                        <a:t>config.train_file</a:t>
                      </a:r>
                      <a:r>
                        <a:rPr lang="en-US" sz="1400" kern="100" dirty="0">
                          <a:effectLst/>
                        </a:rPr>
                        <a:t>, "train", </a:t>
                      </a:r>
                      <a:r>
                        <a:rPr lang="en-US" sz="1400" kern="100" dirty="0" err="1">
                          <a:effectLst/>
                        </a:rPr>
                        <a:t>word_counter</a:t>
                      </a:r>
                      <a:r>
                        <a:rPr lang="en-US" sz="1400" kern="100" dirty="0">
                          <a:effectLst/>
                        </a:rPr>
                        <a:t>, </a:t>
                      </a:r>
                      <a:r>
                        <a:rPr lang="en-US" sz="1400" kern="100" dirty="0" err="1">
                          <a:effectLst/>
                        </a:rPr>
                        <a:t>char_counter</a:t>
                      </a:r>
                      <a:r>
                        <a:rPr lang="en-US" sz="1400" kern="100" dirty="0">
                          <a:effectLst/>
                        </a:rPr>
                        <a:t>) </a:t>
                      </a:r>
                      <a:endParaRPr lang="zh-CN" sz="1600" kern="100" dirty="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a:effectLst/>
                        </a:rPr>
                        <a:t>屏幕输出“</a:t>
                      </a:r>
                      <a:r>
                        <a:rPr lang="en-US" sz="1400" kern="100">
                          <a:effectLst/>
                        </a:rPr>
                        <a:t>Generating xx examples</a:t>
                      </a:r>
                      <a:r>
                        <a:rPr lang="zh-CN" sz="1400" kern="100">
                          <a:effectLst/>
                        </a:rPr>
                        <a:t>”，返回值正确保存在。</a:t>
                      </a:r>
                      <a:endParaRPr lang="zh-CN" sz="1600" kern="100">
                        <a:effectLst/>
                        <a:latin typeface="DengXian" charset="-122"/>
                        <a:ea typeface="DengXian" charset="-122"/>
                        <a:cs typeface="Times New Roman" charset="0"/>
                      </a:endParaRPr>
                    </a:p>
                  </a:txBody>
                  <a:tcPr marL="43449" marR="43449" marT="0" marB="0"/>
                </a:tc>
                <a:tc>
                  <a:txBody>
                    <a:bodyPr/>
                    <a:lstStyle/>
                    <a:p>
                      <a:pPr algn="l">
                        <a:spcAft>
                          <a:spcPts val="0"/>
                        </a:spcAft>
                      </a:pPr>
                      <a:r>
                        <a:rPr lang="zh-CN" sz="1400" kern="100">
                          <a:effectLst/>
                        </a:rPr>
                        <a:t>实际结果与预期结果一致。</a:t>
                      </a:r>
                      <a:endParaRPr lang="zh-CN" sz="1600" kern="10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4"/>
                  </a:ext>
                </a:extLst>
              </a:tr>
              <a:tr h="601665">
                <a:tc>
                  <a:txBody>
                    <a:bodyPr/>
                    <a:lstStyle/>
                    <a:p>
                      <a:pPr algn="ctr">
                        <a:spcAft>
                          <a:spcPts val="0"/>
                        </a:spcAft>
                      </a:pPr>
                      <a:r>
                        <a:rPr lang="en-US" sz="1200" kern="100">
                          <a:effectLst/>
                        </a:rPr>
                        <a:t>4</a:t>
                      </a:r>
                      <a:endParaRPr lang="zh-CN" sz="1400" kern="10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dirty="0">
                          <a:effectLst/>
                        </a:rPr>
                        <a:t>输入</a:t>
                      </a:r>
                      <a:r>
                        <a:rPr lang="en-US" sz="1400" kern="100" dirty="0" err="1">
                          <a:effectLst/>
                        </a:rPr>
                        <a:t>word_mat</a:t>
                      </a:r>
                      <a:r>
                        <a:rPr lang="en-US" sz="1400" kern="100" dirty="0">
                          <a:effectLst/>
                        </a:rPr>
                        <a:t> = </a:t>
                      </a:r>
                      <a:r>
                        <a:rPr lang="en-US" sz="1400" kern="100" dirty="0" err="1">
                          <a:effectLst/>
                        </a:rPr>
                        <a:t>np.array</a:t>
                      </a:r>
                      <a:r>
                        <a:rPr lang="en-US" sz="1400" kern="100" dirty="0">
                          <a:effectLst/>
                        </a:rPr>
                        <a:t>(</a:t>
                      </a:r>
                      <a:r>
                        <a:rPr lang="en-US" sz="1400" kern="100" dirty="0" err="1">
                          <a:effectLst/>
                        </a:rPr>
                        <a:t>json.load</a:t>
                      </a:r>
                      <a:r>
                        <a:rPr lang="en-US" sz="1400" kern="100" dirty="0">
                          <a:effectLst/>
                        </a:rPr>
                        <a:t>(open(</a:t>
                      </a:r>
                      <a:r>
                        <a:rPr lang="en-US" sz="1400" kern="100" dirty="0" err="1">
                          <a:effectLst/>
                        </a:rPr>
                        <a:t>config.word_emb_file</a:t>
                      </a:r>
                      <a:r>
                        <a:rPr lang="en-US" sz="1400" kern="100" dirty="0">
                          <a:effectLst/>
                        </a:rPr>
                        <a:t>, "r")), </a:t>
                      </a:r>
                      <a:r>
                        <a:rPr lang="en-US" sz="1400" kern="100" dirty="0" err="1">
                          <a:effectLst/>
                        </a:rPr>
                        <a:t>dtype</a:t>
                      </a:r>
                      <a:r>
                        <a:rPr lang="en-US" sz="1400" kern="100" dirty="0">
                          <a:effectLst/>
                        </a:rPr>
                        <a:t>=np.float32)</a:t>
                      </a:r>
                      <a:endParaRPr lang="zh-CN" sz="1600" kern="100" dirty="0">
                        <a:effectLst/>
                        <a:latin typeface="DengXian" charset="-122"/>
                        <a:ea typeface="DengXian" charset="-122"/>
                        <a:cs typeface="Times New Roman" charset="0"/>
                      </a:endParaRPr>
                    </a:p>
                  </a:txBody>
                  <a:tcPr marL="43449" marR="43449" marT="0" marB="0" anchor="ctr"/>
                </a:tc>
                <a:tc>
                  <a:txBody>
                    <a:bodyPr/>
                    <a:lstStyle/>
                    <a:p>
                      <a:pPr algn="l">
                        <a:spcAft>
                          <a:spcPts val="0"/>
                        </a:spcAft>
                      </a:pPr>
                      <a:r>
                        <a:rPr lang="zh-CN" sz="1400" kern="100" dirty="0">
                          <a:effectLst/>
                        </a:rPr>
                        <a:t>词向量矩阵被正确保存在一个</a:t>
                      </a:r>
                      <a:r>
                        <a:rPr lang="en-US" sz="1400" kern="100" dirty="0" err="1">
                          <a:effectLst/>
                        </a:rPr>
                        <a:t>ndarray</a:t>
                      </a:r>
                      <a:r>
                        <a:rPr lang="zh-CN" sz="1400" kern="100" dirty="0">
                          <a:effectLst/>
                        </a:rPr>
                        <a:t>中。</a:t>
                      </a:r>
                      <a:endParaRPr lang="zh-CN" sz="1600" kern="100" dirty="0">
                        <a:effectLst/>
                        <a:latin typeface="DengXian" charset="-122"/>
                        <a:ea typeface="DengXian" charset="-122"/>
                        <a:cs typeface="Times New Roman" charset="0"/>
                      </a:endParaRPr>
                    </a:p>
                  </a:txBody>
                  <a:tcPr marL="43449" marR="43449" marT="0" marB="0"/>
                </a:tc>
                <a:tc>
                  <a:txBody>
                    <a:bodyPr/>
                    <a:lstStyle/>
                    <a:p>
                      <a:pPr algn="l">
                        <a:spcAft>
                          <a:spcPts val="0"/>
                        </a:spcAft>
                      </a:pPr>
                      <a:r>
                        <a:rPr lang="zh-CN" sz="1400" kern="100">
                          <a:effectLst/>
                        </a:rPr>
                        <a:t>实际结果与预期结果一致。</a:t>
                      </a:r>
                      <a:endParaRPr lang="zh-CN" sz="1600" kern="10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5"/>
                  </a:ext>
                </a:extLst>
              </a:tr>
              <a:tr h="518467">
                <a:tc>
                  <a:txBody>
                    <a:bodyPr/>
                    <a:lstStyle/>
                    <a:p>
                      <a:pPr algn="ctr">
                        <a:spcAft>
                          <a:spcPts val="0"/>
                        </a:spcAft>
                      </a:pPr>
                      <a:r>
                        <a:rPr lang="en-US" sz="1200" kern="100">
                          <a:effectLst/>
                        </a:rPr>
                        <a:t>5</a:t>
                      </a:r>
                      <a:endParaRPr lang="zh-CN" sz="1400" kern="100">
                        <a:effectLst/>
                        <a:latin typeface="DengXian" charset="-122"/>
                        <a:ea typeface="DengXian" charset="-122"/>
                        <a:cs typeface="Times New Roman" charset="0"/>
                      </a:endParaRPr>
                    </a:p>
                  </a:txBody>
                  <a:tcPr marL="43449" marR="43449" marT="0" marB="0" anchor="ctr"/>
                </a:tc>
                <a:tc>
                  <a:txBody>
                    <a:bodyPr/>
                    <a:lstStyle/>
                    <a:p>
                      <a:pPr algn="just">
                        <a:lnSpc>
                          <a:spcPct val="150000"/>
                        </a:lnSpc>
                        <a:spcAft>
                          <a:spcPts val="0"/>
                        </a:spcAft>
                      </a:pPr>
                      <a:r>
                        <a:rPr lang="zh-CN" sz="1400" kern="100" dirty="0">
                          <a:effectLst/>
                        </a:rPr>
                        <a:t>输入</a:t>
                      </a:r>
                      <a:r>
                        <a:rPr lang="en-US" sz="1400" kern="100" dirty="0">
                          <a:effectLst/>
                        </a:rPr>
                        <a:t>device = torch. device ("</a:t>
                      </a:r>
                      <a:r>
                        <a:rPr lang="en-US" sz="1400" kern="100" dirty="0" err="1">
                          <a:effectLst/>
                        </a:rPr>
                        <a:t>cuda"if</a:t>
                      </a:r>
                      <a:r>
                        <a:rPr lang="en-US" sz="1400" kern="100" dirty="0">
                          <a:effectLst/>
                        </a:rPr>
                        <a:t> torch. </a:t>
                      </a:r>
                      <a:r>
                        <a:rPr lang="en-US" sz="1400" kern="100" dirty="0" err="1">
                          <a:effectLst/>
                        </a:rPr>
                        <a:t>cuda</a:t>
                      </a:r>
                      <a:r>
                        <a:rPr lang="en-US" sz="1400" kern="100" dirty="0">
                          <a:effectLst/>
                        </a:rPr>
                        <a:t> .is_ available () else "</a:t>
                      </a:r>
                      <a:r>
                        <a:rPr lang="en-US" sz="1400" kern="100" dirty="0" err="1">
                          <a:effectLst/>
                        </a:rPr>
                        <a:t>cpu</a:t>
                      </a:r>
                      <a:r>
                        <a:rPr lang="en-US" sz="1400" kern="100" dirty="0">
                          <a:effectLst/>
                        </a:rPr>
                        <a:t>")</a:t>
                      </a:r>
                      <a:endParaRPr lang="zh-CN" sz="1600" kern="100" dirty="0">
                        <a:effectLst/>
                      </a:endParaRPr>
                    </a:p>
                  </a:txBody>
                  <a:tcPr marL="43449" marR="43449" marT="0" marB="0" anchor="ctr"/>
                </a:tc>
                <a:tc>
                  <a:txBody>
                    <a:bodyPr/>
                    <a:lstStyle/>
                    <a:p>
                      <a:pPr algn="l">
                        <a:spcAft>
                          <a:spcPts val="0"/>
                        </a:spcAft>
                      </a:pPr>
                      <a:r>
                        <a:rPr lang="zh-CN" sz="1400" kern="100" dirty="0">
                          <a:effectLst/>
                        </a:rPr>
                        <a:t>为本次测试指定设备</a:t>
                      </a:r>
                      <a:endParaRPr lang="zh-CN" sz="1600" kern="100" dirty="0">
                        <a:effectLst/>
                        <a:latin typeface="DengXian" charset="-122"/>
                        <a:ea typeface="DengXian" charset="-122"/>
                        <a:cs typeface="Times New Roman" charset="0"/>
                      </a:endParaRPr>
                    </a:p>
                  </a:txBody>
                  <a:tcPr marL="43449" marR="43449" marT="0" marB="0"/>
                </a:tc>
                <a:tc>
                  <a:txBody>
                    <a:bodyPr/>
                    <a:lstStyle/>
                    <a:p>
                      <a:pPr algn="l">
                        <a:spcAft>
                          <a:spcPts val="0"/>
                        </a:spcAft>
                      </a:pPr>
                      <a:r>
                        <a:rPr lang="en-US" sz="1400" kern="100" dirty="0">
                          <a:effectLst/>
                        </a:rPr>
                        <a:t> </a:t>
                      </a:r>
                      <a:endParaRPr lang="zh-CN" sz="1600" kern="100" dirty="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6"/>
                  </a:ext>
                </a:extLst>
              </a:tr>
              <a:tr h="517392">
                <a:tc>
                  <a:txBody>
                    <a:bodyPr/>
                    <a:lstStyle/>
                    <a:p>
                      <a:pPr algn="ctr">
                        <a:spcAft>
                          <a:spcPts val="0"/>
                        </a:spcAft>
                      </a:pPr>
                      <a:r>
                        <a:rPr lang="en-US" sz="1200" kern="100">
                          <a:effectLst/>
                        </a:rPr>
                        <a:t>6</a:t>
                      </a:r>
                      <a:endParaRPr lang="zh-CN" sz="1400" kern="100">
                        <a:effectLst/>
                        <a:latin typeface="DengXian" charset="-122"/>
                        <a:ea typeface="DengXian" charset="-122"/>
                        <a:cs typeface="Times New Roman" charset="0"/>
                      </a:endParaRPr>
                    </a:p>
                  </a:txBody>
                  <a:tcPr marL="43449" marR="43449" marT="0" marB="0" anchor="ctr"/>
                </a:tc>
                <a:tc>
                  <a:txBody>
                    <a:bodyPr/>
                    <a:lstStyle/>
                    <a:p>
                      <a:pPr algn="just">
                        <a:lnSpc>
                          <a:spcPct val="150000"/>
                        </a:lnSpc>
                        <a:spcAft>
                          <a:spcPts val="0"/>
                        </a:spcAft>
                      </a:pPr>
                      <a:r>
                        <a:rPr lang="zh-CN" sz="1400" kern="100" dirty="0">
                          <a:effectLst/>
                        </a:rPr>
                        <a:t>输入</a:t>
                      </a:r>
                      <a:r>
                        <a:rPr lang="en-US" sz="1400" kern="100" dirty="0">
                          <a:effectLst/>
                        </a:rPr>
                        <a:t>model = </a:t>
                      </a:r>
                      <a:r>
                        <a:rPr lang="en-US" sz="1400" kern="100" dirty="0" err="1">
                          <a:effectLst/>
                        </a:rPr>
                        <a:t>QANet</a:t>
                      </a:r>
                      <a:r>
                        <a:rPr lang="en-US" sz="1400" kern="100" dirty="0">
                          <a:effectLst/>
                        </a:rPr>
                        <a:t>(</a:t>
                      </a:r>
                      <a:r>
                        <a:rPr lang="en-US" sz="1400" kern="100" dirty="0" err="1">
                          <a:effectLst/>
                        </a:rPr>
                        <a:t>config</a:t>
                      </a:r>
                      <a:r>
                        <a:rPr lang="en-US" sz="1400" kern="100" dirty="0">
                          <a:effectLst/>
                        </a:rPr>
                        <a:t>, </a:t>
                      </a:r>
                      <a:r>
                        <a:rPr lang="en-US" sz="1400" kern="100" dirty="0" err="1">
                          <a:effectLst/>
                        </a:rPr>
                        <a:t>word_mat</a:t>
                      </a:r>
                      <a:r>
                        <a:rPr lang="en-US" sz="1400" kern="100" dirty="0">
                          <a:effectLst/>
                        </a:rPr>
                        <a:t>).to(device)</a:t>
                      </a:r>
                      <a:endParaRPr lang="zh-CN" sz="1600" kern="100" dirty="0">
                        <a:effectLst/>
                        <a:latin typeface="Times New Roman" charset="0"/>
                        <a:ea typeface="宋体" charset="-122"/>
                      </a:endParaRPr>
                    </a:p>
                  </a:txBody>
                  <a:tcPr marL="43449" marR="43449" marT="0" marB="0" anchor="ctr"/>
                </a:tc>
                <a:tc>
                  <a:txBody>
                    <a:bodyPr/>
                    <a:lstStyle/>
                    <a:p>
                      <a:pPr algn="l">
                        <a:spcAft>
                          <a:spcPts val="0"/>
                        </a:spcAft>
                      </a:pPr>
                      <a:r>
                        <a:rPr lang="en-US" sz="1400" kern="100">
                          <a:effectLst/>
                        </a:rPr>
                        <a:t> </a:t>
                      </a:r>
                      <a:endParaRPr lang="zh-CN" sz="1600" kern="100">
                        <a:effectLst/>
                        <a:latin typeface="DengXian" charset="-122"/>
                        <a:ea typeface="DengXian" charset="-122"/>
                        <a:cs typeface="Times New Roman" charset="0"/>
                      </a:endParaRPr>
                    </a:p>
                  </a:txBody>
                  <a:tcPr marL="43449" marR="43449" marT="0" marB="0"/>
                </a:tc>
                <a:tc>
                  <a:txBody>
                    <a:bodyPr/>
                    <a:lstStyle/>
                    <a:p>
                      <a:pPr algn="l">
                        <a:spcAft>
                          <a:spcPts val="0"/>
                        </a:spcAft>
                      </a:pPr>
                      <a:r>
                        <a:rPr lang="zh-CN" sz="1400" kern="100" dirty="0">
                          <a:effectLst/>
                        </a:rPr>
                        <a:t>屏幕不提示任何异常</a:t>
                      </a:r>
                      <a:endParaRPr lang="zh-CN" sz="1600" kern="100" dirty="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7"/>
                  </a:ext>
                </a:extLst>
              </a:tr>
              <a:tr h="728293">
                <a:tc>
                  <a:txBody>
                    <a:bodyPr/>
                    <a:lstStyle/>
                    <a:p>
                      <a:pPr algn="ctr">
                        <a:spcAft>
                          <a:spcPts val="0"/>
                        </a:spcAft>
                      </a:pPr>
                      <a:r>
                        <a:rPr lang="en-US" sz="1200" kern="100" dirty="0">
                          <a:effectLst/>
                        </a:rPr>
                        <a:t>7</a:t>
                      </a:r>
                      <a:endParaRPr lang="zh-CN" sz="1400" kern="100" dirty="0">
                        <a:effectLst/>
                        <a:latin typeface="DengXian" charset="-122"/>
                        <a:ea typeface="DengXian" charset="-122"/>
                        <a:cs typeface="Times New Roman" charset="0"/>
                      </a:endParaRPr>
                    </a:p>
                  </a:txBody>
                  <a:tcPr marL="43449" marR="43449" marT="0" marB="0" anchor="ctr"/>
                </a:tc>
                <a:tc>
                  <a:txBody>
                    <a:bodyPr/>
                    <a:lstStyle/>
                    <a:p>
                      <a:pPr algn="just">
                        <a:lnSpc>
                          <a:spcPct val="150000"/>
                        </a:lnSpc>
                        <a:spcAft>
                          <a:spcPts val="0"/>
                        </a:spcAft>
                      </a:pPr>
                      <a:r>
                        <a:rPr lang="zh-CN" sz="1400" kern="100" dirty="0">
                          <a:effectLst/>
                        </a:rPr>
                        <a:t>输入</a:t>
                      </a:r>
                      <a:r>
                        <a:rPr lang="en-US" sz="1400" kern="100" dirty="0">
                          <a:effectLst/>
                        </a:rPr>
                        <a:t>  </a:t>
                      </a:r>
                      <a:r>
                        <a:rPr lang="en-US" sz="1400" kern="100" dirty="0" err="1">
                          <a:effectLst/>
                        </a:rPr>
                        <a:t>QATrain</a:t>
                      </a:r>
                      <a:r>
                        <a:rPr lang="en-US" sz="1400" kern="100" dirty="0">
                          <a:effectLst/>
                        </a:rPr>
                        <a:t>(</a:t>
                      </a:r>
                      <a:r>
                        <a:rPr lang="en-US" sz="1400" kern="100" dirty="0" err="1">
                          <a:effectLst/>
                        </a:rPr>
                        <a:t>config</a:t>
                      </a:r>
                      <a:r>
                        <a:rPr lang="en-US" sz="1400" kern="100" dirty="0">
                          <a:effectLst/>
                        </a:rPr>
                        <a:t>, model, device, </a:t>
                      </a:r>
                      <a:r>
                        <a:rPr lang="en-US" sz="1400" kern="100" dirty="0" err="1">
                          <a:effectLst/>
                        </a:rPr>
                        <a:t>word_mat</a:t>
                      </a:r>
                      <a:r>
                        <a:rPr lang="en-US" sz="1400" kern="100" dirty="0">
                          <a:effectLst/>
                        </a:rPr>
                        <a:t>, </a:t>
                      </a:r>
                      <a:r>
                        <a:rPr lang="en-US" sz="1400" kern="100" dirty="0" err="1">
                          <a:effectLst/>
                        </a:rPr>
                        <a:t>train_eval</a:t>
                      </a:r>
                      <a:r>
                        <a:rPr lang="en-US" sz="1400" kern="100" dirty="0">
                          <a:effectLst/>
                        </a:rPr>
                        <a:t>)</a:t>
                      </a:r>
                      <a:endParaRPr lang="zh-CN" sz="1600" kern="100" dirty="0">
                        <a:effectLst/>
                      </a:endParaRPr>
                    </a:p>
                  </a:txBody>
                  <a:tcPr marL="43449" marR="43449" marT="0" marB="0" anchor="ctr"/>
                </a:tc>
                <a:tc>
                  <a:txBody>
                    <a:bodyPr/>
                    <a:lstStyle/>
                    <a:p>
                      <a:pPr algn="l">
                        <a:spcAft>
                          <a:spcPts val="0"/>
                        </a:spcAft>
                      </a:pPr>
                      <a:r>
                        <a:rPr lang="zh-CN" sz="1400" kern="100">
                          <a:effectLst/>
                        </a:rPr>
                        <a:t>程序正常运行，屏幕输出每轮损失函数，损失函数合理逐步降低，保存模型过程不提示错误</a:t>
                      </a:r>
                      <a:endParaRPr lang="zh-CN" sz="1600" kern="100">
                        <a:effectLst/>
                        <a:latin typeface="DengXian" charset="-122"/>
                        <a:ea typeface="DengXian" charset="-122"/>
                        <a:cs typeface="Times New Roman" charset="0"/>
                      </a:endParaRPr>
                    </a:p>
                  </a:txBody>
                  <a:tcPr marL="43449" marR="43449" marT="0" marB="0"/>
                </a:tc>
                <a:tc>
                  <a:txBody>
                    <a:bodyPr/>
                    <a:lstStyle/>
                    <a:p>
                      <a:pPr algn="l">
                        <a:spcAft>
                          <a:spcPts val="0"/>
                        </a:spcAft>
                      </a:pPr>
                      <a:r>
                        <a:rPr lang="zh-CN" sz="1400" kern="100" dirty="0">
                          <a:effectLst/>
                        </a:rPr>
                        <a:t>实际结果与预期结果一致。</a:t>
                      </a:r>
                      <a:endParaRPr lang="zh-CN" sz="1600" kern="100" dirty="0">
                        <a:effectLst/>
                        <a:latin typeface="DengXian" charset="-122"/>
                        <a:ea typeface="DengXian" charset="-122"/>
                        <a:cs typeface="Times New Roman" charset="0"/>
                      </a:endParaRPr>
                    </a:p>
                  </a:txBody>
                  <a:tcPr marL="43449" marR="43449" marT="0" marB="0" anchor="ctr"/>
                </a:tc>
                <a:extLst>
                  <a:ext uri="{0D108BD9-81ED-4DB2-BD59-A6C34878D82A}">
                    <a16:rowId xmlns:a16="http://schemas.microsoft.com/office/drawing/2014/main" val="10008"/>
                  </a:ext>
                </a:extLst>
              </a:tr>
            </a:tbl>
          </a:graphicData>
        </a:graphic>
      </p:graphicFrame>
      <p:sp>
        <p:nvSpPr>
          <p:cNvPr id="8" name="右箭头 7"/>
          <p:cNvSpPr/>
          <p:nvPr/>
        </p:nvSpPr>
        <p:spPr>
          <a:xfrm>
            <a:off x="737937" y="745538"/>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step 1,2,3</a:t>
            </a:r>
            <a:endParaRPr kumimoji="1" lang="zh-CN" altLang="en-US" dirty="0"/>
          </a:p>
        </p:txBody>
      </p:sp>
      <p:sp>
        <p:nvSpPr>
          <p:cNvPr id="9" name="右箭头 8"/>
          <p:cNvSpPr/>
          <p:nvPr/>
        </p:nvSpPr>
        <p:spPr>
          <a:xfrm>
            <a:off x="737937" y="2392329"/>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step 6</a:t>
            </a:r>
            <a:endParaRPr kumimoji="1" lang="zh-CN" altLang="en-US" dirty="0"/>
          </a:p>
        </p:txBody>
      </p:sp>
      <p:sp>
        <p:nvSpPr>
          <p:cNvPr id="10" name="右箭头 9"/>
          <p:cNvSpPr/>
          <p:nvPr/>
        </p:nvSpPr>
        <p:spPr>
          <a:xfrm>
            <a:off x="737937" y="4976633"/>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step 7</a:t>
            </a:r>
            <a:endParaRPr kumimoji="1" lang="zh-CN" altLang="en-US" dirty="0"/>
          </a:p>
        </p:txBody>
      </p:sp>
      <p:sp>
        <p:nvSpPr>
          <p:cNvPr id="11" name="文本框 10"/>
          <p:cNvSpPr txBox="1"/>
          <p:nvPr/>
        </p:nvSpPr>
        <p:spPr>
          <a:xfrm>
            <a:off x="265553" y="1512357"/>
            <a:ext cx="2406316" cy="338554"/>
          </a:xfrm>
          <a:prstGeom prst="rect">
            <a:avLst/>
          </a:prstGeom>
          <a:noFill/>
        </p:spPr>
        <p:txBody>
          <a:bodyPr wrap="square" rtlCol="0">
            <a:spAutoFit/>
          </a:bodyPr>
          <a:lstStyle/>
          <a:p>
            <a:r>
              <a:rPr kumimoji="1" lang="zh-CN" altLang="en-US" sz="1600" dirty="0"/>
              <a:t>测试</a:t>
            </a:r>
            <a:r>
              <a:rPr kumimoji="1" lang="en-US" altLang="zh-CN" sz="1600" dirty="0" err="1"/>
              <a:t>process_file</a:t>
            </a:r>
            <a:r>
              <a:rPr kumimoji="1" lang="zh-CN" altLang="en-US" sz="1600" dirty="0"/>
              <a:t>接口</a:t>
            </a:r>
          </a:p>
        </p:txBody>
      </p:sp>
      <p:sp>
        <p:nvSpPr>
          <p:cNvPr id="12" name="文本框 11"/>
          <p:cNvSpPr txBox="1"/>
          <p:nvPr/>
        </p:nvSpPr>
        <p:spPr>
          <a:xfrm>
            <a:off x="265553" y="3192177"/>
            <a:ext cx="2406316" cy="338554"/>
          </a:xfrm>
          <a:prstGeom prst="rect">
            <a:avLst/>
          </a:prstGeom>
          <a:noFill/>
        </p:spPr>
        <p:txBody>
          <a:bodyPr wrap="square" rtlCol="0">
            <a:spAutoFit/>
          </a:bodyPr>
          <a:lstStyle/>
          <a:p>
            <a:r>
              <a:rPr kumimoji="1" lang="zh-CN" altLang="en-US" sz="1600" dirty="0"/>
              <a:t>测试</a:t>
            </a:r>
            <a:r>
              <a:rPr kumimoji="1" lang="en-US" altLang="zh-CN" sz="1600" dirty="0"/>
              <a:t>model</a:t>
            </a:r>
            <a:r>
              <a:rPr kumimoji="1" lang="zh-CN" altLang="en-US" sz="1600" dirty="0"/>
              <a:t>接口</a:t>
            </a:r>
          </a:p>
        </p:txBody>
      </p:sp>
      <p:sp>
        <p:nvSpPr>
          <p:cNvPr id="13" name="文本框 12"/>
          <p:cNvSpPr txBox="1"/>
          <p:nvPr/>
        </p:nvSpPr>
        <p:spPr>
          <a:xfrm>
            <a:off x="265553" y="5757990"/>
            <a:ext cx="2406316" cy="338554"/>
          </a:xfrm>
          <a:prstGeom prst="rect">
            <a:avLst/>
          </a:prstGeom>
          <a:noFill/>
        </p:spPr>
        <p:txBody>
          <a:bodyPr wrap="square" rtlCol="0">
            <a:spAutoFit/>
          </a:bodyPr>
          <a:lstStyle/>
          <a:p>
            <a:r>
              <a:rPr kumimoji="1" lang="zh-CN" altLang="en-US" sz="1600" dirty="0"/>
              <a:t>测试</a:t>
            </a:r>
            <a:r>
              <a:rPr kumimoji="1" lang="en-US" altLang="zh-CN" sz="1600" dirty="0"/>
              <a:t>train</a:t>
            </a:r>
            <a:r>
              <a:rPr kumimoji="1" lang="zh-CN" altLang="en-US" sz="1600" dirty="0"/>
              <a:t>接口</a:t>
            </a:r>
          </a:p>
        </p:txBody>
      </p:sp>
      <p:sp>
        <p:nvSpPr>
          <p:cNvPr id="14" name="标题 1">
            <a:extLst>
              <a:ext uri="{FF2B5EF4-FFF2-40B4-BE49-F238E27FC236}">
                <a16:creationId xmlns:a16="http://schemas.microsoft.com/office/drawing/2014/main" id="{62A1BF81-7799-41EF-82CE-D738A420782A}"/>
              </a:ext>
            </a:extLst>
          </p:cNvPr>
          <p:cNvSpPr txBox="1">
            <a:spLocks/>
          </p:cNvSpPr>
          <p:nvPr/>
        </p:nvSpPr>
        <p:spPr>
          <a:xfrm>
            <a:off x="0" y="1"/>
            <a:ext cx="2536371" cy="1015999"/>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kumimoji="1" lang="zh-CN" altLang="en-US" sz="2500" dirty="0"/>
              <a:t>测试用例</a:t>
            </a:r>
            <a:r>
              <a:rPr lang="en-US" altLang="zh-CN" sz="2500" dirty="0"/>
              <a:t>——</a:t>
            </a:r>
          </a:p>
          <a:p>
            <a:r>
              <a:rPr lang="zh-CN" altLang="en-US" sz="2500" dirty="0"/>
              <a:t>阅读理解模块</a:t>
            </a:r>
            <a:endParaRPr kumimoji="1" lang="zh-CN" altLang="en-US" sz="2500" dirty="0"/>
          </a:p>
        </p:txBody>
      </p:sp>
    </p:spTree>
    <p:extLst>
      <p:ext uri="{BB962C8B-B14F-4D97-AF65-F5344CB8AC3E}">
        <p14:creationId xmlns:p14="http://schemas.microsoft.com/office/powerpoint/2010/main" val="89288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21546"/>
          <a:stretch/>
        </p:blipFill>
        <p:spPr>
          <a:xfrm>
            <a:off x="2536370" y="0"/>
            <a:ext cx="9655630" cy="2360059"/>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469" r="3003"/>
          <a:stretch/>
        </p:blipFill>
        <p:spPr>
          <a:xfrm>
            <a:off x="2536370" y="498427"/>
            <a:ext cx="9655630" cy="1861632"/>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1823" r="534"/>
          <a:stretch/>
        </p:blipFill>
        <p:spPr>
          <a:xfrm>
            <a:off x="2536370" y="333844"/>
            <a:ext cx="9655630" cy="1789684"/>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t="4262" r="43666" b="88581"/>
          <a:stretch/>
        </p:blipFill>
        <p:spPr>
          <a:xfrm>
            <a:off x="2536370" y="2693903"/>
            <a:ext cx="6024033" cy="196339"/>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t="2778" b="-926"/>
          <a:stretch/>
        </p:blipFill>
        <p:spPr>
          <a:xfrm>
            <a:off x="2544090" y="3589867"/>
            <a:ext cx="9647910" cy="2429166"/>
          </a:xfrm>
          <a:prstGeom prst="rect">
            <a:avLst/>
          </a:prstGeom>
        </p:spPr>
      </p:pic>
      <p:pic>
        <p:nvPicPr>
          <p:cNvPr id="9" name="图片 8"/>
          <p:cNvPicPr>
            <a:picLocks noChangeAspect="1"/>
          </p:cNvPicPr>
          <p:nvPr/>
        </p:nvPicPr>
        <p:blipFill rotWithShape="1">
          <a:blip r:embed="rId6">
            <a:extLst>
              <a:ext uri="{28A0092B-C50C-407E-A947-70E740481C1C}">
                <a14:useLocalDpi xmlns:a14="http://schemas.microsoft.com/office/drawing/2010/main" val="0"/>
              </a:ext>
            </a:extLst>
          </a:blip>
          <a:srcRect t="11953"/>
          <a:stretch/>
        </p:blipFill>
        <p:spPr>
          <a:xfrm>
            <a:off x="2567010" y="3826397"/>
            <a:ext cx="9624990" cy="1997567"/>
          </a:xfrm>
          <a:prstGeom prst="rect">
            <a:avLst/>
          </a:prstGeom>
        </p:spPr>
      </p:pic>
      <p:pic>
        <p:nvPicPr>
          <p:cNvPr id="10" name="图片 9"/>
          <p:cNvPicPr>
            <a:picLocks noChangeAspect="1"/>
          </p:cNvPicPr>
          <p:nvPr/>
        </p:nvPicPr>
        <p:blipFill rotWithShape="1">
          <a:blip r:embed="rId7">
            <a:extLst>
              <a:ext uri="{28A0092B-C50C-407E-A947-70E740481C1C}">
                <a14:useLocalDpi xmlns:a14="http://schemas.microsoft.com/office/drawing/2010/main" val="0"/>
              </a:ext>
            </a:extLst>
          </a:blip>
          <a:srcRect l="119" t="16898" r="-119" b="10178"/>
          <a:stretch/>
        </p:blipFill>
        <p:spPr>
          <a:xfrm>
            <a:off x="2525917" y="3933835"/>
            <a:ext cx="9636450" cy="2114040"/>
          </a:xfrm>
          <a:prstGeom prst="rect">
            <a:avLst/>
          </a:prstGeom>
        </p:spPr>
      </p:pic>
      <p:sp>
        <p:nvSpPr>
          <p:cNvPr id="13" name="右箭头 12"/>
          <p:cNvSpPr/>
          <p:nvPr/>
        </p:nvSpPr>
        <p:spPr>
          <a:xfrm>
            <a:off x="737937" y="2392329"/>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step 6</a:t>
            </a:r>
            <a:endParaRPr kumimoji="1" lang="zh-CN" altLang="en-US" dirty="0"/>
          </a:p>
        </p:txBody>
      </p:sp>
      <p:sp>
        <p:nvSpPr>
          <p:cNvPr id="14" name="右箭头 13"/>
          <p:cNvSpPr/>
          <p:nvPr/>
        </p:nvSpPr>
        <p:spPr>
          <a:xfrm>
            <a:off x="737937" y="4976633"/>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step 7</a:t>
            </a:r>
            <a:endParaRPr kumimoji="1" lang="zh-CN" altLang="en-US" dirty="0"/>
          </a:p>
        </p:txBody>
      </p:sp>
      <p:sp>
        <p:nvSpPr>
          <p:cNvPr id="16" name="文本框 15"/>
          <p:cNvSpPr txBox="1"/>
          <p:nvPr/>
        </p:nvSpPr>
        <p:spPr>
          <a:xfrm>
            <a:off x="265553" y="3192177"/>
            <a:ext cx="2406316" cy="338554"/>
          </a:xfrm>
          <a:prstGeom prst="rect">
            <a:avLst/>
          </a:prstGeom>
          <a:noFill/>
        </p:spPr>
        <p:txBody>
          <a:bodyPr wrap="square" rtlCol="0">
            <a:spAutoFit/>
          </a:bodyPr>
          <a:lstStyle/>
          <a:p>
            <a:r>
              <a:rPr kumimoji="1" lang="zh-CN" altLang="en-US" sz="1600" dirty="0"/>
              <a:t>测试</a:t>
            </a:r>
            <a:r>
              <a:rPr kumimoji="1" lang="en-US" altLang="zh-CN" sz="1600" dirty="0"/>
              <a:t>model</a:t>
            </a:r>
            <a:r>
              <a:rPr kumimoji="1" lang="zh-CN" altLang="en-US" sz="1600" dirty="0"/>
              <a:t>接口</a:t>
            </a:r>
          </a:p>
        </p:txBody>
      </p:sp>
      <p:sp>
        <p:nvSpPr>
          <p:cNvPr id="17" name="文本框 16"/>
          <p:cNvSpPr txBox="1"/>
          <p:nvPr/>
        </p:nvSpPr>
        <p:spPr>
          <a:xfrm>
            <a:off x="265553" y="5757990"/>
            <a:ext cx="2406316" cy="338554"/>
          </a:xfrm>
          <a:prstGeom prst="rect">
            <a:avLst/>
          </a:prstGeom>
          <a:noFill/>
        </p:spPr>
        <p:txBody>
          <a:bodyPr wrap="square" rtlCol="0">
            <a:spAutoFit/>
          </a:bodyPr>
          <a:lstStyle/>
          <a:p>
            <a:r>
              <a:rPr kumimoji="1" lang="zh-CN" altLang="en-US" sz="1600" dirty="0"/>
              <a:t>测试</a:t>
            </a:r>
            <a:r>
              <a:rPr kumimoji="1" lang="en-US" altLang="zh-CN" sz="1600" dirty="0"/>
              <a:t>train</a:t>
            </a:r>
            <a:r>
              <a:rPr kumimoji="1" lang="zh-CN" altLang="en-US" sz="1600" dirty="0"/>
              <a:t>接口</a:t>
            </a:r>
          </a:p>
        </p:txBody>
      </p:sp>
      <p:sp>
        <p:nvSpPr>
          <p:cNvPr id="19" name="右箭头 7">
            <a:extLst>
              <a:ext uri="{FF2B5EF4-FFF2-40B4-BE49-F238E27FC236}">
                <a16:creationId xmlns:a16="http://schemas.microsoft.com/office/drawing/2014/main" id="{513DB1F3-9C5A-4E07-9B6D-B6A85A87BFAB}"/>
              </a:ext>
            </a:extLst>
          </p:cNvPr>
          <p:cNvSpPr/>
          <p:nvPr/>
        </p:nvSpPr>
        <p:spPr>
          <a:xfrm>
            <a:off x="737937" y="745538"/>
            <a:ext cx="1461548" cy="79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step 1,2,3</a:t>
            </a:r>
            <a:endParaRPr kumimoji="1" lang="zh-CN" altLang="en-US" dirty="0"/>
          </a:p>
        </p:txBody>
      </p:sp>
      <p:sp>
        <p:nvSpPr>
          <p:cNvPr id="20" name="文本框 19">
            <a:extLst>
              <a:ext uri="{FF2B5EF4-FFF2-40B4-BE49-F238E27FC236}">
                <a16:creationId xmlns:a16="http://schemas.microsoft.com/office/drawing/2014/main" id="{B9E21ACC-5C00-48AF-84A3-D8DCAA8C9308}"/>
              </a:ext>
            </a:extLst>
          </p:cNvPr>
          <p:cNvSpPr txBox="1"/>
          <p:nvPr/>
        </p:nvSpPr>
        <p:spPr>
          <a:xfrm>
            <a:off x="265553" y="1512357"/>
            <a:ext cx="2406316" cy="338554"/>
          </a:xfrm>
          <a:prstGeom prst="rect">
            <a:avLst/>
          </a:prstGeom>
          <a:noFill/>
        </p:spPr>
        <p:txBody>
          <a:bodyPr wrap="square" rtlCol="0">
            <a:spAutoFit/>
          </a:bodyPr>
          <a:lstStyle/>
          <a:p>
            <a:r>
              <a:rPr kumimoji="1" lang="zh-CN" altLang="en-US" sz="1600" dirty="0"/>
              <a:t>测试</a:t>
            </a:r>
            <a:r>
              <a:rPr kumimoji="1" lang="en-US" altLang="zh-CN" sz="1600" dirty="0" err="1"/>
              <a:t>process_file</a:t>
            </a:r>
            <a:r>
              <a:rPr kumimoji="1" lang="zh-CN" altLang="en-US" sz="1600" dirty="0"/>
              <a:t>接口</a:t>
            </a:r>
          </a:p>
        </p:txBody>
      </p:sp>
      <p:sp>
        <p:nvSpPr>
          <p:cNvPr id="21" name="标题 1">
            <a:extLst>
              <a:ext uri="{FF2B5EF4-FFF2-40B4-BE49-F238E27FC236}">
                <a16:creationId xmlns:a16="http://schemas.microsoft.com/office/drawing/2014/main" id="{5CE794E3-A9C3-44F6-A04F-1850A82E2BE1}"/>
              </a:ext>
            </a:extLst>
          </p:cNvPr>
          <p:cNvSpPr txBox="1">
            <a:spLocks/>
          </p:cNvSpPr>
          <p:nvPr/>
        </p:nvSpPr>
        <p:spPr>
          <a:xfrm>
            <a:off x="0" y="1"/>
            <a:ext cx="2536371" cy="1015999"/>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kumimoji="1" lang="zh-CN" altLang="en-US" sz="2500" dirty="0"/>
              <a:t>测试用例</a:t>
            </a:r>
            <a:r>
              <a:rPr lang="en-US" altLang="zh-CN" sz="2500" dirty="0"/>
              <a:t>——</a:t>
            </a:r>
          </a:p>
          <a:p>
            <a:r>
              <a:rPr lang="zh-CN" altLang="en-US" sz="2500" dirty="0"/>
              <a:t>阅读理解模块</a:t>
            </a:r>
            <a:endParaRPr kumimoji="1" lang="zh-CN" altLang="en-US" sz="2500" dirty="0"/>
          </a:p>
        </p:txBody>
      </p:sp>
    </p:spTree>
    <p:extLst>
      <p:ext uri="{BB962C8B-B14F-4D97-AF65-F5344CB8AC3E}">
        <p14:creationId xmlns:p14="http://schemas.microsoft.com/office/powerpoint/2010/main" val="10075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a:br>
            <a:r>
              <a:rPr lang="zh-CN" altLang="en-US"/>
              <a:t>功能介绍</a:t>
            </a:r>
            <a:r>
              <a:rPr lang="en-US" altLang="zh-CN"/>
              <a:t>——</a:t>
            </a:r>
            <a:r>
              <a:rPr lang="zh-CN" altLang="en-US"/>
              <a:t>主动学习模块</a:t>
            </a:r>
            <a:br>
              <a:rPr lang="en-US" altLang="zh-CN" dirty="0"/>
            </a:br>
            <a:r>
              <a:rPr lang="zh-CN" altLang="en-US" dirty="0"/>
              <a:t>      </a:t>
            </a:r>
            <a:endParaRPr lang="zh-CN" altLang="en-US" sz="2200" dirty="0"/>
          </a:p>
        </p:txBody>
      </p:sp>
      <p:sp>
        <p:nvSpPr>
          <p:cNvPr id="3" name="文本框 2">
            <a:extLst>
              <a:ext uri="{FF2B5EF4-FFF2-40B4-BE49-F238E27FC236}">
                <a16:creationId xmlns:a16="http://schemas.microsoft.com/office/drawing/2014/main" id="{641D0B1D-FBBA-41BA-B73D-2F237130D306}"/>
              </a:ext>
            </a:extLst>
          </p:cNvPr>
          <p:cNvSpPr txBox="1"/>
          <p:nvPr/>
        </p:nvSpPr>
        <p:spPr>
          <a:xfrm>
            <a:off x="730251" y="923278"/>
            <a:ext cx="9135123" cy="6401753"/>
          </a:xfrm>
          <a:prstGeom prst="rect">
            <a:avLst/>
          </a:prstGeom>
          <a:noFill/>
        </p:spPr>
        <p:txBody>
          <a:bodyPr wrap="square" rtlCol="0">
            <a:spAutoFit/>
          </a:bodyPr>
          <a:lstStyle/>
          <a:p>
            <a:pPr marL="285750" indent="-285750">
              <a:buFont typeface="Arial" panose="020B0604020202020204" pitchFamily="34" charset="0"/>
              <a:buChar char="•"/>
            </a:pPr>
            <a:r>
              <a:rPr lang="zh-CN" altLang="zh-CN" sz="1400"/>
              <a:t>主动学习模块是为主动学习研究人员提供多种基础的采样策略，方便研究人员进行对比实验，并快速针对某个问题试验多种主动学习策略。用户可以将所有的数据提供给采样器，在模型训练过程中，采样器根据对应的采样策略不断选择样本进行标注，并将标注样本返回给用户，用户利用标注数据对模型进行训练。</a:t>
            </a:r>
            <a:endParaRPr lang="en-US" altLang="zh-CN" sz="1400"/>
          </a:p>
          <a:p>
            <a:pPr marL="285750" indent="-285750">
              <a:buFont typeface="Arial" panose="020B0604020202020204" pitchFamily="34" charset="0"/>
              <a:buChar char="•"/>
            </a:pPr>
            <a:r>
              <a:rPr lang="zh-CN" altLang="en-US" sz="1400"/>
              <a:t>该模块包含</a:t>
            </a:r>
            <a:r>
              <a:rPr lang="en-US" altLang="zh-CN" sz="1400"/>
              <a:t>9</a:t>
            </a:r>
            <a:r>
              <a:rPr lang="zh-CN" altLang="en-US" sz="1400"/>
              <a:t>种主动学习采样策略，各个采样类的参数分别定义为如下：</a:t>
            </a:r>
          </a:p>
          <a:p>
            <a:pPr marL="742950" lvl="1" indent="-285750">
              <a:buFont typeface="Arial" panose="020B0604020202020204" pitchFamily="34" charset="0"/>
              <a:buChar char="•"/>
            </a:pPr>
            <a:r>
              <a:rPr lang="en-US" altLang="zh-CN" sz="1400"/>
              <a:t>BanditDiscreteSampler (X, Y, seed, reward_function, gamma)</a:t>
            </a:r>
          </a:p>
          <a:p>
            <a:pPr marL="742950" lvl="1" indent="-285750">
              <a:buFont typeface="Arial" panose="020B0604020202020204" pitchFamily="34" charset="0"/>
              <a:buChar char="•"/>
            </a:pPr>
            <a:r>
              <a:rPr lang="en-US" altLang="zh-CN" sz="1400"/>
              <a:t>GraphDensitySampler (X, Y, seed)</a:t>
            </a:r>
          </a:p>
          <a:p>
            <a:pPr marL="742950" lvl="1" indent="-285750">
              <a:buFont typeface="Arial" panose="020B0604020202020204" pitchFamily="34" charset="0"/>
              <a:buChar char="•"/>
            </a:pPr>
            <a:r>
              <a:rPr lang="en-US" altLang="zh-CN" sz="1400"/>
              <a:t>HierarchicalClusterAL (X, Y, seed)</a:t>
            </a:r>
          </a:p>
          <a:p>
            <a:pPr marL="742950" lvl="1" indent="-285750">
              <a:buFont typeface="Arial" panose="020B0604020202020204" pitchFamily="34" charset="0"/>
              <a:buChar char="•"/>
            </a:pPr>
            <a:r>
              <a:rPr lang="en-US" altLang="zh-CN" sz="1400"/>
              <a:t>InformativeClusterDiverseSampler (X, Y, seed)</a:t>
            </a:r>
          </a:p>
          <a:p>
            <a:pPr marL="742950" lvl="1" indent="-285750">
              <a:buFont typeface="Arial" panose="020B0604020202020204" pitchFamily="34" charset="0"/>
              <a:buChar char="•"/>
            </a:pPr>
            <a:r>
              <a:rPr lang="en-US" altLang="zh-CN" sz="1400"/>
              <a:t>kCenterGreedy (X, Y, seed, metric)</a:t>
            </a:r>
          </a:p>
          <a:p>
            <a:pPr marL="742950" lvl="1" indent="-285750">
              <a:buFont typeface="Arial" panose="020B0604020202020204" pitchFamily="34" charset="0"/>
              <a:buChar char="•"/>
            </a:pPr>
            <a:r>
              <a:rPr lang="en-US" altLang="zh-CN" sz="1400"/>
              <a:t>MarginAL (X, Y, seed)</a:t>
            </a:r>
          </a:p>
          <a:p>
            <a:pPr marL="742950" lvl="1" indent="-285750">
              <a:buFont typeface="Arial" panose="020B0604020202020204" pitchFamily="34" charset="0"/>
              <a:buChar char="•"/>
            </a:pPr>
            <a:r>
              <a:rPr lang="en-US" altLang="zh-CN" sz="1400"/>
              <a:t>MixtureOfSamplers (X, Y, seed, mixture)</a:t>
            </a:r>
          </a:p>
          <a:p>
            <a:pPr marL="742950" lvl="1" indent="-285750">
              <a:buFont typeface="Arial" panose="020B0604020202020204" pitchFamily="34" charset="0"/>
              <a:buChar char="•"/>
            </a:pPr>
            <a:r>
              <a:rPr lang="en-US" altLang="zh-CN" sz="1400"/>
              <a:t>RepresentativeClusterMeanSampling (X, Y, seed)</a:t>
            </a:r>
          </a:p>
          <a:p>
            <a:pPr marL="742950" lvl="1" indent="-285750">
              <a:buFont typeface="Arial" panose="020B0604020202020204" pitchFamily="34" charset="0"/>
              <a:buChar char="•"/>
            </a:pPr>
            <a:r>
              <a:rPr lang="en-US" altLang="zh-CN" sz="1400"/>
              <a:t>UniformSampling (X, Y, seed)</a:t>
            </a:r>
          </a:p>
          <a:p>
            <a:pPr marL="285750" indent="-285750">
              <a:buFont typeface="Arial" panose="020B0604020202020204" pitchFamily="34" charset="0"/>
              <a:buChar char="•"/>
            </a:pPr>
            <a:r>
              <a:rPr lang="zh-CN" altLang="en-US" sz="1400"/>
              <a:t>每个类实现一个</a:t>
            </a:r>
            <a:r>
              <a:rPr lang="en-US" altLang="zh-CN" sz="1400"/>
              <a:t>select_batch_(labeled, N)</a:t>
            </a:r>
            <a:r>
              <a:rPr lang="zh-CN" altLang="en-US" sz="1400"/>
              <a:t>方法，依据采样策略采集</a:t>
            </a:r>
            <a:r>
              <a:rPr lang="en-US" altLang="zh-CN" sz="1400"/>
              <a:t>N</a:t>
            </a:r>
            <a:r>
              <a:rPr lang="zh-CN" altLang="en-US" sz="1400"/>
              <a:t>个未标注样本进行标注</a:t>
            </a:r>
            <a:endParaRPr lang="en-US" altLang="zh-CN" sz="1400"/>
          </a:p>
          <a:p>
            <a:pPr marL="285750" indent="-285750">
              <a:buFont typeface="Arial" panose="020B0604020202020204" pitchFamily="34" charset="0"/>
              <a:buChar char="•"/>
            </a:pPr>
            <a:r>
              <a:rPr lang="zh-CN" altLang="en-US" sz="1400"/>
              <a:t>参数定义如下：</a:t>
            </a:r>
            <a:endParaRPr lang="en-US" altLang="zh-CN" sz="1400"/>
          </a:p>
          <a:p>
            <a:pPr marL="742950" lvl="1" indent="-285750">
              <a:buFont typeface="Arial" panose="020B0604020202020204" pitchFamily="34" charset="0"/>
              <a:buChar char="•"/>
            </a:pPr>
            <a:r>
              <a:rPr lang="en-US" altLang="zh-CN" sz="1400"/>
              <a:t>model</a:t>
            </a:r>
            <a:r>
              <a:rPr lang="zh-CN" altLang="en-US" sz="1400"/>
              <a:t>：</a:t>
            </a:r>
            <a:r>
              <a:rPr lang="en-US" altLang="zh-CN" sz="1400"/>
              <a:t>torch.nn.module</a:t>
            </a:r>
            <a:r>
              <a:rPr lang="zh-CN" altLang="en-US" sz="1400"/>
              <a:t>类型的对象，用户利用当前已标注数据训练的模型</a:t>
            </a:r>
          </a:p>
          <a:p>
            <a:pPr marL="742950" lvl="1" indent="-285750">
              <a:buFont typeface="Arial" panose="020B0604020202020204" pitchFamily="34" charset="0"/>
              <a:buChar char="•"/>
            </a:pPr>
            <a:r>
              <a:rPr lang="en-US" altLang="zh-CN" sz="1400"/>
              <a:t>X</a:t>
            </a:r>
            <a:r>
              <a:rPr lang="zh-CN" altLang="en-US" sz="1400"/>
              <a:t>：</a:t>
            </a:r>
            <a:r>
              <a:rPr lang="en-US" altLang="zh-CN" sz="1400"/>
              <a:t>list</a:t>
            </a:r>
            <a:r>
              <a:rPr lang="zh-CN" altLang="en-US" sz="1400"/>
              <a:t>类型的对象，包含了目前所有已标注和未标注的样本数据 </a:t>
            </a:r>
          </a:p>
          <a:p>
            <a:pPr marL="742950" lvl="1" indent="-285750">
              <a:buFont typeface="Arial" panose="020B0604020202020204" pitchFamily="34" charset="0"/>
              <a:buChar char="•"/>
            </a:pPr>
            <a:r>
              <a:rPr lang="en-US" altLang="zh-CN" sz="1400"/>
              <a:t>Y</a:t>
            </a:r>
            <a:r>
              <a:rPr lang="zh-CN" altLang="en-US" sz="1400"/>
              <a:t>：</a:t>
            </a:r>
            <a:r>
              <a:rPr lang="en-US" altLang="zh-CN" sz="1400"/>
              <a:t>list</a:t>
            </a:r>
            <a:r>
              <a:rPr lang="zh-CN" altLang="en-US" sz="1400"/>
              <a:t>类型的对象，包含目前已标注样本的所有标签信息</a:t>
            </a:r>
          </a:p>
          <a:p>
            <a:pPr marL="742950" lvl="1" indent="-285750">
              <a:buFont typeface="Arial" panose="020B0604020202020204" pitchFamily="34" charset="0"/>
              <a:buChar char="•"/>
            </a:pPr>
            <a:r>
              <a:rPr lang="en-US" altLang="zh-CN" sz="1400"/>
              <a:t>seed</a:t>
            </a:r>
            <a:r>
              <a:rPr lang="zh-CN" altLang="en-US" sz="1400"/>
              <a:t>：</a:t>
            </a:r>
            <a:r>
              <a:rPr lang="en-US" altLang="zh-CN" sz="1400"/>
              <a:t>int</a:t>
            </a:r>
            <a:r>
              <a:rPr lang="zh-CN" altLang="en-US" sz="1400"/>
              <a:t>类型的对象，用来随机采样的种子</a:t>
            </a:r>
          </a:p>
          <a:p>
            <a:pPr marL="742950" lvl="1" indent="-285750">
              <a:buFont typeface="Arial" panose="020B0604020202020204" pitchFamily="34" charset="0"/>
              <a:buChar char="•"/>
            </a:pPr>
            <a:r>
              <a:rPr lang="en-US" altLang="zh-CN" sz="1400"/>
              <a:t>reward_function</a:t>
            </a:r>
            <a:r>
              <a:rPr lang="zh-CN" altLang="en-US" sz="1400"/>
              <a:t>：</a:t>
            </a:r>
            <a:r>
              <a:rPr lang="en-US" altLang="zh-CN" sz="1400"/>
              <a:t>python</a:t>
            </a:r>
            <a:r>
              <a:rPr lang="zh-CN" altLang="en-US" sz="1400"/>
              <a:t>中的函数对象，作为某些采样策略的奖励函数</a:t>
            </a:r>
          </a:p>
          <a:p>
            <a:pPr marL="742950" lvl="1" indent="-285750">
              <a:buFont typeface="Arial" panose="020B0604020202020204" pitchFamily="34" charset="0"/>
              <a:buChar char="•"/>
            </a:pPr>
            <a:r>
              <a:rPr lang="en-US" altLang="zh-CN" sz="1400"/>
              <a:t>gamma</a:t>
            </a:r>
            <a:r>
              <a:rPr lang="zh-CN" altLang="en-US" sz="1400"/>
              <a:t>：</a:t>
            </a:r>
            <a:r>
              <a:rPr lang="en-US" altLang="zh-CN" sz="1400"/>
              <a:t>float</a:t>
            </a:r>
            <a:r>
              <a:rPr lang="zh-CN" altLang="en-US" sz="1400"/>
              <a:t>类型的对象，表示组合权重信息</a:t>
            </a:r>
          </a:p>
          <a:p>
            <a:pPr marL="742950" lvl="1" indent="-285750">
              <a:buFont typeface="Arial" panose="020B0604020202020204" pitchFamily="34" charset="0"/>
              <a:buChar char="•"/>
            </a:pPr>
            <a:r>
              <a:rPr lang="en-US" altLang="zh-CN" sz="1400"/>
              <a:t>mixture</a:t>
            </a:r>
            <a:r>
              <a:rPr lang="zh-CN" altLang="en-US" sz="1400"/>
              <a:t>：</a:t>
            </a:r>
            <a:r>
              <a:rPr lang="en-US" altLang="zh-CN" sz="1400"/>
              <a:t>dict</a:t>
            </a:r>
            <a:r>
              <a:rPr lang="zh-CN" altLang="en-US" sz="1400"/>
              <a:t>类型的对象，混合采样器的配置信息</a:t>
            </a:r>
          </a:p>
          <a:p>
            <a:pPr marL="742950" lvl="1" indent="-285750">
              <a:buFont typeface="Arial" panose="020B0604020202020204" pitchFamily="34" charset="0"/>
              <a:buChar char="•"/>
            </a:pPr>
            <a:r>
              <a:rPr lang="en-US" altLang="zh-CN" sz="1400"/>
              <a:t>labeled</a:t>
            </a:r>
            <a:r>
              <a:rPr lang="zh-CN" altLang="en-US" sz="1400"/>
              <a:t>：</a:t>
            </a:r>
            <a:r>
              <a:rPr lang="en-US" altLang="zh-CN" sz="1400"/>
              <a:t>list</a:t>
            </a:r>
            <a:r>
              <a:rPr lang="zh-CN" altLang="en-US" sz="1400"/>
              <a:t>类型，已标注的样本数据对应的索引集合</a:t>
            </a:r>
          </a:p>
          <a:p>
            <a:pPr marL="742950" lvl="1" indent="-285750">
              <a:buFont typeface="Arial" panose="020B0604020202020204" pitchFamily="34" charset="0"/>
              <a:buChar char="•"/>
            </a:pPr>
            <a:r>
              <a:rPr lang="en-US" altLang="zh-CN" sz="1400"/>
              <a:t>budget</a:t>
            </a:r>
            <a:r>
              <a:rPr lang="zh-CN" altLang="en-US" sz="1400"/>
              <a:t>：</a:t>
            </a:r>
            <a:r>
              <a:rPr lang="en-US" altLang="zh-CN" sz="1400"/>
              <a:t>int</a:t>
            </a:r>
            <a:r>
              <a:rPr lang="zh-CN" altLang="en-US" sz="1400"/>
              <a:t>类型，表示标注预算</a:t>
            </a:r>
          </a:p>
          <a:p>
            <a:pPr marL="742950" lvl="1" indent="-285750">
              <a:buFont typeface="Arial" panose="020B0604020202020204" pitchFamily="34" charset="0"/>
              <a:buChar char="•"/>
            </a:pPr>
            <a:r>
              <a:rPr lang="en-US" altLang="zh-CN" sz="1400"/>
              <a:t>N</a:t>
            </a:r>
            <a:r>
              <a:rPr lang="zh-CN" altLang="en-US" sz="1400"/>
              <a:t>：</a:t>
            </a:r>
            <a:r>
              <a:rPr lang="en-US" altLang="zh-CN" sz="1400"/>
              <a:t>int</a:t>
            </a:r>
            <a:r>
              <a:rPr lang="zh-CN" altLang="en-US" sz="1400"/>
              <a:t>类型，表示每回合标注的样本数目</a:t>
            </a:r>
          </a:p>
          <a:p>
            <a:pPr marL="742950" lvl="1" indent="-285750">
              <a:buFont typeface="Arial" panose="020B0604020202020204" pitchFamily="34" charset="0"/>
              <a:buChar char="•"/>
            </a:pPr>
            <a:r>
              <a:rPr lang="en-US" altLang="zh-CN" sz="1400"/>
              <a:t>metric</a:t>
            </a:r>
            <a:r>
              <a:rPr lang="zh-CN" altLang="en-US" sz="1400"/>
              <a:t>：</a:t>
            </a:r>
            <a:r>
              <a:rPr lang="en-US" altLang="zh-CN" sz="1400"/>
              <a:t>str</a:t>
            </a:r>
            <a:r>
              <a:rPr lang="zh-CN" altLang="en-US" sz="1400"/>
              <a:t>类型，表示特征度量类型</a:t>
            </a:r>
          </a:p>
          <a:p>
            <a:pPr marL="285750" indent="-285750">
              <a:buFont typeface="Arial" panose="020B0604020202020204" pitchFamily="34" charset="0"/>
              <a:buChar char="•"/>
            </a:pPr>
            <a:endParaRPr lang="en-US" altLang="zh-CN" sz="1400"/>
          </a:p>
          <a:p>
            <a:pPr marL="285750" indent="-285750">
              <a:buFont typeface="Arial" panose="020B0604020202020204" pitchFamily="34" charset="0"/>
              <a:buChar char="•"/>
            </a:pPr>
            <a:endParaRPr lang="zh-CN" altLang="zh-CN" sz="1400"/>
          </a:p>
          <a:p>
            <a:pPr marL="285750" indent="-285750">
              <a:buFont typeface="Arial" panose="020B0604020202020204" pitchFamily="34" charset="0"/>
              <a:buChar char="•"/>
            </a:pPr>
            <a:endParaRPr lang="zh-CN" altLang="en-US"/>
          </a:p>
        </p:txBody>
      </p:sp>
    </p:spTree>
    <p:extLst>
      <p:ext uri="{BB962C8B-B14F-4D97-AF65-F5344CB8AC3E}">
        <p14:creationId xmlns:p14="http://schemas.microsoft.com/office/powerpoint/2010/main" val="187386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a:br>
            <a:r>
              <a:rPr lang="zh-CN" altLang="en-US"/>
              <a:t>测试用例</a:t>
            </a:r>
            <a:r>
              <a:rPr lang="en-US" altLang="zh-CN"/>
              <a:t>——</a:t>
            </a:r>
            <a:r>
              <a:rPr lang="zh-CN" altLang="en-US"/>
              <a:t>主动学习模块</a:t>
            </a:r>
            <a:br>
              <a:rPr lang="en-US" altLang="zh-CN" dirty="0"/>
            </a:br>
            <a:r>
              <a:rPr lang="zh-CN" altLang="en-US" dirty="0"/>
              <a:t>      </a:t>
            </a:r>
            <a:endParaRPr lang="zh-CN" altLang="en-US" sz="2200" dirty="0"/>
          </a:p>
        </p:txBody>
      </p:sp>
      <p:sp>
        <p:nvSpPr>
          <p:cNvPr id="3" name="文本框 2">
            <a:extLst>
              <a:ext uri="{FF2B5EF4-FFF2-40B4-BE49-F238E27FC236}">
                <a16:creationId xmlns:a16="http://schemas.microsoft.com/office/drawing/2014/main" id="{641D0B1D-FBBA-41BA-B73D-2F237130D306}"/>
              </a:ext>
            </a:extLst>
          </p:cNvPr>
          <p:cNvSpPr txBox="1"/>
          <p:nvPr/>
        </p:nvSpPr>
        <p:spPr>
          <a:xfrm>
            <a:off x="8227914" y="4197064"/>
            <a:ext cx="9135123" cy="800219"/>
          </a:xfrm>
          <a:prstGeom prst="rect">
            <a:avLst/>
          </a:prstGeom>
          <a:noFill/>
        </p:spPr>
        <p:txBody>
          <a:bodyPr wrap="square" rtlCol="0">
            <a:spAutoFit/>
          </a:bodyPr>
          <a:lstStyle/>
          <a:p>
            <a:pPr marL="285750" indent="-285750">
              <a:buFont typeface="Arial" panose="020B0604020202020204" pitchFamily="34" charset="0"/>
              <a:buChar char="•"/>
            </a:pPr>
            <a:endParaRPr lang="en-US" altLang="zh-CN" sz="1400"/>
          </a:p>
          <a:p>
            <a:pPr marL="285750" indent="-285750">
              <a:buFont typeface="Arial" panose="020B0604020202020204" pitchFamily="34" charset="0"/>
              <a:buChar char="•"/>
            </a:pPr>
            <a:endParaRPr lang="zh-CN" altLang="zh-CN" sz="1400"/>
          </a:p>
          <a:p>
            <a:pPr marL="285750" indent="-285750">
              <a:buFont typeface="Arial" panose="020B0604020202020204" pitchFamily="34" charset="0"/>
              <a:buChar char="•"/>
            </a:pPr>
            <a:endParaRPr lang="zh-CN" altLang="en-US"/>
          </a:p>
        </p:txBody>
      </p:sp>
      <p:graphicFrame>
        <p:nvGraphicFramePr>
          <p:cNvPr id="5" name="表格 4">
            <a:extLst>
              <a:ext uri="{FF2B5EF4-FFF2-40B4-BE49-F238E27FC236}">
                <a16:creationId xmlns:a16="http://schemas.microsoft.com/office/drawing/2014/main" id="{47E891A6-E101-4742-A6E6-9CDFF0FFD1A0}"/>
              </a:ext>
            </a:extLst>
          </p:cNvPr>
          <p:cNvGraphicFramePr>
            <a:graphicFrameLocks noGrp="1"/>
          </p:cNvGraphicFramePr>
          <p:nvPr>
            <p:extLst>
              <p:ext uri="{D42A27DB-BD31-4B8C-83A1-F6EECF244321}">
                <p14:modId xmlns:p14="http://schemas.microsoft.com/office/powerpoint/2010/main" val="1745784914"/>
              </p:ext>
            </p:extLst>
          </p:nvPr>
        </p:nvGraphicFramePr>
        <p:xfrm>
          <a:off x="1761332" y="893373"/>
          <a:ext cx="8669336" cy="5964627"/>
        </p:xfrm>
        <a:graphic>
          <a:graphicData uri="http://schemas.openxmlformats.org/drawingml/2006/table">
            <a:tbl>
              <a:tblPr firstRow="1" firstCol="1" bandRow="1">
                <a:tableStyleId>{5C22544A-7EE6-4342-B048-85BDC9FD1C3A}</a:tableStyleId>
              </a:tblPr>
              <a:tblGrid>
                <a:gridCol w="1220617">
                  <a:extLst>
                    <a:ext uri="{9D8B030D-6E8A-4147-A177-3AD203B41FA5}">
                      <a16:colId xmlns:a16="http://schemas.microsoft.com/office/drawing/2014/main" val="2811614270"/>
                    </a:ext>
                  </a:extLst>
                </a:gridCol>
                <a:gridCol w="1828387">
                  <a:extLst>
                    <a:ext uri="{9D8B030D-6E8A-4147-A177-3AD203B41FA5}">
                      <a16:colId xmlns:a16="http://schemas.microsoft.com/office/drawing/2014/main" val="1415139550"/>
                    </a:ext>
                  </a:extLst>
                </a:gridCol>
                <a:gridCol w="1058005">
                  <a:extLst>
                    <a:ext uri="{9D8B030D-6E8A-4147-A177-3AD203B41FA5}">
                      <a16:colId xmlns:a16="http://schemas.microsoft.com/office/drawing/2014/main" val="1777742656"/>
                    </a:ext>
                  </a:extLst>
                </a:gridCol>
                <a:gridCol w="1653576">
                  <a:extLst>
                    <a:ext uri="{9D8B030D-6E8A-4147-A177-3AD203B41FA5}">
                      <a16:colId xmlns:a16="http://schemas.microsoft.com/office/drawing/2014/main" val="1910387824"/>
                    </a:ext>
                  </a:extLst>
                </a:gridCol>
                <a:gridCol w="1255175">
                  <a:extLst>
                    <a:ext uri="{9D8B030D-6E8A-4147-A177-3AD203B41FA5}">
                      <a16:colId xmlns:a16="http://schemas.microsoft.com/office/drawing/2014/main" val="221765302"/>
                    </a:ext>
                  </a:extLst>
                </a:gridCol>
                <a:gridCol w="1653576">
                  <a:extLst>
                    <a:ext uri="{9D8B030D-6E8A-4147-A177-3AD203B41FA5}">
                      <a16:colId xmlns:a16="http://schemas.microsoft.com/office/drawing/2014/main" val="155645297"/>
                    </a:ext>
                  </a:extLst>
                </a:gridCol>
              </a:tblGrid>
              <a:tr h="473822">
                <a:tc>
                  <a:txBody>
                    <a:bodyPr/>
                    <a:lstStyle/>
                    <a:p>
                      <a:pPr algn="ctr">
                        <a:lnSpc>
                          <a:spcPct val="150000"/>
                        </a:lnSpc>
                        <a:spcAft>
                          <a:spcPts val="0"/>
                        </a:spcAft>
                      </a:pPr>
                      <a:r>
                        <a:rPr lang="zh-CN" sz="1000" kern="100">
                          <a:effectLst/>
                        </a:rPr>
                        <a:t>测试用例名称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a:txBody>
                    <a:bodyPr/>
                    <a:lstStyle/>
                    <a:p>
                      <a:pPr algn="ctr">
                        <a:lnSpc>
                          <a:spcPct val="150000"/>
                        </a:lnSpc>
                        <a:spcAft>
                          <a:spcPts val="0"/>
                        </a:spcAft>
                      </a:pPr>
                      <a:r>
                        <a:rPr lang="en-US" sz="1000" kern="100">
                          <a:effectLst/>
                        </a:rPr>
                        <a:t>BanditDiscreteSampler</a:t>
                      </a:r>
                      <a:r>
                        <a:rPr lang="zh-CN" sz="1000" kern="100">
                          <a:effectLst/>
                        </a:rPr>
                        <a:t>调用运行</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a:txBody>
                    <a:bodyPr/>
                    <a:lstStyle/>
                    <a:p>
                      <a:pPr algn="ctr">
                        <a:lnSpc>
                          <a:spcPct val="150000"/>
                        </a:lnSpc>
                        <a:spcAft>
                          <a:spcPts val="0"/>
                        </a:spcAft>
                      </a:pPr>
                      <a:r>
                        <a:rPr lang="zh-CN" sz="1000" kern="100">
                          <a:effectLst/>
                        </a:rPr>
                        <a:t>测试用例标识</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a:txBody>
                    <a:bodyPr/>
                    <a:lstStyle/>
                    <a:p>
                      <a:pPr algn="ctr">
                        <a:lnSpc>
                          <a:spcPct val="150000"/>
                        </a:lnSpc>
                        <a:spcAft>
                          <a:spcPts val="0"/>
                        </a:spcAft>
                      </a:pPr>
                      <a:r>
                        <a:rPr lang="zh-CN" sz="1000" kern="100">
                          <a:effectLst/>
                        </a:rPr>
                        <a:t>用例</a:t>
                      </a:r>
                      <a:r>
                        <a:rPr lang="en-US" sz="1000" kern="100">
                          <a:effectLst/>
                        </a:rPr>
                        <a:t>TC414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a:txBody>
                    <a:bodyPr/>
                    <a:lstStyle/>
                    <a:p>
                      <a:pPr algn="ctr">
                        <a:lnSpc>
                          <a:spcPct val="150000"/>
                        </a:lnSpc>
                        <a:spcAft>
                          <a:spcPts val="0"/>
                        </a:spcAft>
                      </a:pPr>
                      <a:r>
                        <a:rPr lang="zh-CN" sz="1000" kern="100">
                          <a:effectLst/>
                        </a:rPr>
                        <a:t>测试需求标识</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a:txBody>
                    <a:bodyPr/>
                    <a:lstStyle/>
                    <a:p>
                      <a:pPr algn="ctr">
                        <a:lnSpc>
                          <a:spcPct val="150000"/>
                        </a:lnSpc>
                        <a:spcAft>
                          <a:spcPts val="0"/>
                        </a:spcAft>
                      </a:pPr>
                      <a:r>
                        <a:rPr lang="en-US" sz="1000" kern="100">
                          <a:effectLst/>
                        </a:rPr>
                        <a:t>TR414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2612553387"/>
                  </a:ext>
                </a:extLst>
              </a:tr>
              <a:tr h="308914">
                <a:tc>
                  <a:txBody>
                    <a:bodyPr/>
                    <a:lstStyle/>
                    <a:p>
                      <a:pPr algn="ctr">
                        <a:lnSpc>
                          <a:spcPct val="150000"/>
                        </a:lnSpc>
                        <a:spcAft>
                          <a:spcPts val="0"/>
                        </a:spcAft>
                      </a:pPr>
                      <a:r>
                        <a:rPr lang="zh-CN" sz="1000" kern="100">
                          <a:effectLst/>
                        </a:rPr>
                        <a:t>简要描述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gridSpan="5">
                  <a:txBody>
                    <a:bodyPr/>
                    <a:lstStyle/>
                    <a:p>
                      <a:pPr algn="ctr">
                        <a:spcAft>
                          <a:spcPts val="0"/>
                        </a:spcAft>
                      </a:pPr>
                      <a:r>
                        <a:rPr lang="zh-CN" sz="1000" kern="100">
                          <a:effectLst/>
                        </a:rPr>
                        <a:t>本测试验证是否可以导入</a:t>
                      </a:r>
                      <a:r>
                        <a:rPr lang="en-US" sz="1000" kern="100">
                          <a:effectLst/>
                        </a:rPr>
                        <a:t>BanditDiscreteSampler</a:t>
                      </a:r>
                      <a:r>
                        <a:rPr lang="zh-CN" sz="1000" kern="100">
                          <a:effectLst/>
                        </a:rPr>
                        <a:t>类，并成功运行</a:t>
                      </a:r>
                      <a:r>
                        <a:rPr lang="en-US" sz="1000" kern="100">
                          <a:effectLst/>
                        </a:rPr>
                        <a:t>select_batch_</a:t>
                      </a:r>
                      <a:r>
                        <a:rPr lang="zh-CN" sz="1000" kern="100">
                          <a:effectLst/>
                        </a:rPr>
                        <a:t>方法，返回生成结果。</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03591703"/>
                  </a:ext>
                </a:extLst>
              </a:tr>
              <a:tr h="549685">
                <a:tc>
                  <a:txBody>
                    <a:bodyPr/>
                    <a:lstStyle/>
                    <a:p>
                      <a:pPr algn="ctr">
                        <a:lnSpc>
                          <a:spcPct val="150000"/>
                        </a:lnSpc>
                        <a:spcAft>
                          <a:spcPts val="0"/>
                        </a:spcAft>
                      </a:pPr>
                      <a:r>
                        <a:rPr lang="zh-CN" sz="1000" kern="100">
                          <a:effectLst/>
                        </a:rPr>
                        <a:t>前提和约束</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gridSpan="5">
                  <a:txBody>
                    <a:bodyPr/>
                    <a:lstStyle/>
                    <a:p>
                      <a:pPr marL="342900" lvl="0" indent="-342900">
                        <a:spcAft>
                          <a:spcPts val="0"/>
                        </a:spcAft>
                        <a:buFont typeface="+mj-lt"/>
                        <a:buAutoNum type="arabicPeriod"/>
                      </a:pPr>
                      <a:r>
                        <a:rPr lang="zh-CN" sz="1000" kern="100">
                          <a:effectLst/>
                        </a:rPr>
                        <a:t>测试员已成功在</a:t>
                      </a:r>
                      <a:r>
                        <a:rPr lang="en-US" sz="1000" kern="100">
                          <a:effectLst/>
                        </a:rPr>
                        <a:t>PyThon</a:t>
                      </a:r>
                      <a:r>
                        <a:rPr lang="zh-CN" sz="1000" kern="100">
                          <a:effectLst/>
                        </a:rPr>
                        <a:t>环境中中导入</a:t>
                      </a:r>
                      <a:r>
                        <a:rPr lang="en-US" sz="1000" kern="100">
                          <a:effectLst/>
                        </a:rPr>
                        <a:t>torch, numpy, os</a:t>
                      </a:r>
                      <a:r>
                        <a:rPr lang="zh-CN" sz="1000" kern="100">
                          <a:effectLst/>
                        </a:rPr>
                        <a:t>等基础库；</a:t>
                      </a:r>
                    </a:p>
                    <a:p>
                      <a:pPr marL="342900" lvl="0" indent="-342900">
                        <a:spcAft>
                          <a:spcPts val="0"/>
                        </a:spcAft>
                        <a:buFont typeface="+mj-lt"/>
                        <a:buAutoNum type="arabicPeriod"/>
                      </a:pPr>
                      <a:r>
                        <a:rPr lang="zh-CN" sz="1000" kern="100">
                          <a:effectLst/>
                        </a:rPr>
                        <a:t>系统环境及版本符合本</a:t>
                      </a:r>
                      <a:r>
                        <a:rPr lang="en-US" sz="1000" kern="100">
                          <a:effectLst/>
                        </a:rPr>
                        <a:t>API</a:t>
                      </a:r>
                      <a:r>
                        <a:rPr lang="zh-CN" sz="1000" kern="100">
                          <a:effectLst/>
                        </a:rPr>
                        <a:t>的要求；</a:t>
                      </a:r>
                    </a:p>
                    <a:p>
                      <a:pPr marL="342900" lvl="0" indent="-342900">
                        <a:spcAft>
                          <a:spcPts val="0"/>
                        </a:spcAft>
                        <a:buFont typeface="+mj-lt"/>
                        <a:buAutoNum type="arabicPeriod"/>
                      </a:pPr>
                      <a:r>
                        <a:rPr lang="zh-CN" sz="1000" kern="100">
                          <a:effectLst/>
                        </a:rPr>
                        <a:t>已经将符合要求的函数输入部分在</a:t>
                      </a:r>
                      <a:r>
                        <a:rPr lang="en-US" sz="1000" kern="100">
                          <a:effectLst/>
                        </a:rPr>
                        <a:t>PyThon</a:t>
                      </a:r>
                      <a:r>
                        <a:rPr lang="zh-CN" sz="1000" kern="100">
                          <a:effectLst/>
                        </a:rPr>
                        <a:t>环境中准备好</a:t>
                      </a:r>
                      <a:r>
                        <a:rPr lang="en-US" sz="1000" kern="100">
                          <a:effectLst/>
                        </a:rPr>
                        <a:t>(</a:t>
                      </a:r>
                      <a:r>
                        <a:rPr lang="zh-CN" sz="1000" kern="100">
                          <a:effectLst/>
                        </a:rPr>
                        <a:t>假设变量名和函数规定的输入名一致</a:t>
                      </a:r>
                      <a:r>
                        <a:rPr lang="en-US" sz="1000" kern="100">
                          <a:effectLst/>
                        </a:rPr>
                        <a:t>)</a:t>
                      </a:r>
                      <a:r>
                        <a:rPr lang="zh-CN" sz="10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51098082"/>
                  </a:ext>
                </a:extLst>
              </a:tr>
              <a:tr h="308914">
                <a:tc>
                  <a:txBody>
                    <a:bodyPr/>
                    <a:lstStyle/>
                    <a:p>
                      <a:pPr algn="ctr">
                        <a:lnSpc>
                          <a:spcPct val="150000"/>
                        </a:lnSpc>
                        <a:spcAft>
                          <a:spcPts val="0"/>
                        </a:spcAft>
                      </a:pPr>
                      <a:r>
                        <a:rPr lang="zh-CN" sz="1000" kern="100">
                          <a:effectLst/>
                        </a:rPr>
                        <a:t>测试方法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gridSpan="5">
                  <a:txBody>
                    <a:bodyPr/>
                    <a:lstStyle/>
                    <a:p>
                      <a:pPr algn="ctr">
                        <a:lnSpc>
                          <a:spcPct val="150000"/>
                        </a:lnSpc>
                        <a:spcAft>
                          <a:spcPts val="0"/>
                        </a:spcAft>
                      </a:pPr>
                      <a:r>
                        <a:rPr lang="zh-CN" sz="1000" kern="100">
                          <a:effectLst/>
                        </a:rPr>
                        <a:t>黑盒测试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57626857"/>
                  </a:ext>
                </a:extLst>
              </a:tr>
              <a:tr h="197779">
                <a:tc gridSpan="6">
                  <a:txBody>
                    <a:bodyPr/>
                    <a:lstStyle/>
                    <a:p>
                      <a:pPr algn="ctr">
                        <a:lnSpc>
                          <a:spcPct val="150000"/>
                        </a:lnSpc>
                        <a:spcAft>
                          <a:spcPts val="0"/>
                        </a:spcAft>
                      </a:pPr>
                      <a:r>
                        <a:rPr lang="zh-CN" sz="1000" kern="100">
                          <a:effectLst/>
                        </a:rPr>
                        <a:t>测试过程描述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81388039"/>
                  </a:ext>
                </a:extLst>
              </a:tr>
              <a:tr h="197779">
                <a:tc rowSpan="2">
                  <a:txBody>
                    <a:bodyPr/>
                    <a:lstStyle/>
                    <a:p>
                      <a:pPr algn="ctr">
                        <a:lnSpc>
                          <a:spcPct val="150000"/>
                        </a:lnSpc>
                        <a:spcAft>
                          <a:spcPts val="0"/>
                        </a:spcAft>
                      </a:pPr>
                      <a:r>
                        <a:rPr lang="zh-CN" sz="1000" kern="100">
                          <a:effectLst/>
                        </a:rPr>
                        <a:t>序号</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rowSpan="2" gridSpan="2">
                  <a:txBody>
                    <a:bodyPr/>
                    <a:lstStyle/>
                    <a:p>
                      <a:pPr algn="ctr">
                        <a:lnSpc>
                          <a:spcPct val="150000"/>
                        </a:lnSpc>
                        <a:spcAft>
                          <a:spcPts val="0"/>
                        </a:spcAft>
                      </a:pPr>
                      <a:r>
                        <a:rPr lang="zh-CN" sz="1000" kern="100">
                          <a:effectLst/>
                        </a:rPr>
                        <a:t>测试步骤</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rowSpan="2" hMerge="1">
                  <a:txBody>
                    <a:bodyPr/>
                    <a:lstStyle/>
                    <a:p>
                      <a:endParaRPr lang="zh-CN" altLang="en-US"/>
                    </a:p>
                  </a:txBody>
                  <a:tcPr/>
                </a:tc>
                <a:tc gridSpan="2">
                  <a:txBody>
                    <a:bodyPr/>
                    <a:lstStyle/>
                    <a:p>
                      <a:pPr algn="ctr">
                        <a:lnSpc>
                          <a:spcPct val="150000"/>
                        </a:lnSpc>
                        <a:spcAft>
                          <a:spcPts val="0"/>
                        </a:spcAft>
                      </a:pPr>
                      <a:r>
                        <a:rPr lang="zh-CN" sz="1000" kern="100">
                          <a:effectLst/>
                        </a:rPr>
                        <a:t>测试结果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a:txBody>
                    <a:bodyPr/>
                    <a:lstStyle/>
                    <a:p>
                      <a:pPr algn="ctr">
                        <a:lnSpc>
                          <a:spcPct val="150000"/>
                        </a:lnSpc>
                        <a:spcAft>
                          <a:spcPts val="0"/>
                        </a:spcAft>
                      </a:pPr>
                      <a:r>
                        <a:rPr lang="zh-CN" sz="1000" kern="100">
                          <a:effectLst/>
                        </a:rPr>
                        <a:t>评价准则</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163584154"/>
                  </a:ext>
                </a:extLst>
              </a:tr>
              <a:tr h="19777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a:lnSpc>
                          <a:spcPct val="150000"/>
                        </a:lnSpc>
                        <a:spcAft>
                          <a:spcPts val="0"/>
                        </a:spcAft>
                      </a:pPr>
                      <a:r>
                        <a:rPr lang="zh-CN" sz="1000" kern="100">
                          <a:effectLst/>
                        </a:rPr>
                        <a:t>预期结果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a:txBody>
                    <a:bodyPr/>
                    <a:lstStyle/>
                    <a:p>
                      <a:pPr algn="l">
                        <a:lnSpc>
                          <a:spcPct val="150000"/>
                        </a:lnSpc>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tc>
                <a:extLst>
                  <a:ext uri="{0D108BD9-81ED-4DB2-BD59-A6C34878D82A}">
                    <a16:rowId xmlns:a16="http://schemas.microsoft.com/office/drawing/2014/main" val="3816051398"/>
                  </a:ext>
                </a:extLst>
              </a:tr>
              <a:tr h="1045890">
                <a:tc>
                  <a:txBody>
                    <a:bodyPr/>
                    <a:lstStyle/>
                    <a:p>
                      <a:pPr algn="ctr">
                        <a:spcAft>
                          <a:spcPts val="0"/>
                        </a:spcAft>
                      </a:pPr>
                      <a:r>
                        <a:rPr lang="en-US" sz="10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gridSpan="2">
                  <a:txBody>
                    <a:bodyPr/>
                    <a:lstStyle/>
                    <a:p>
                      <a:pPr>
                        <a:spcAft>
                          <a:spcPts val="0"/>
                        </a:spcAft>
                      </a:pPr>
                      <a:r>
                        <a:rPr lang="zh-CN" sz="1000" kern="100">
                          <a:effectLst/>
                        </a:rPr>
                        <a:t>测试员在</a:t>
                      </a:r>
                      <a:r>
                        <a:rPr lang="en-US" sz="1000" kern="100">
                          <a:effectLst/>
                        </a:rPr>
                        <a:t>PyThon</a:t>
                      </a:r>
                      <a:r>
                        <a:rPr lang="zh-CN" sz="1000" kern="100">
                          <a:effectLst/>
                        </a:rPr>
                        <a:t>环境中输入命令导入</a:t>
                      </a:r>
                      <a:r>
                        <a:rPr lang="en-US" sz="1000" kern="100">
                          <a:effectLst/>
                        </a:rPr>
                        <a:t>active_learning</a:t>
                      </a:r>
                      <a:r>
                        <a:rPr lang="zh-CN" sz="1000" kern="100">
                          <a:effectLst/>
                        </a:rPr>
                        <a:t>模块中的</a:t>
                      </a:r>
                      <a:r>
                        <a:rPr lang="en-US" sz="1000" kern="100">
                          <a:effectLst/>
                        </a:rPr>
                        <a:t>BanditDiscreteSampler</a:t>
                      </a:r>
                      <a:r>
                        <a:rPr lang="zh-CN" sz="1000" kern="100">
                          <a:effectLst/>
                        </a:rPr>
                        <a:t>类：</a:t>
                      </a:r>
                    </a:p>
                    <a:p>
                      <a:pPr>
                        <a:spcAft>
                          <a:spcPts val="0"/>
                        </a:spcAft>
                      </a:pPr>
                      <a:r>
                        <a:rPr lang="en-US" sz="1000" kern="100">
                          <a:effectLst/>
                        </a:rPr>
                        <a:t>from active_learning import BanditDiscreteSampler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gridSpan="2">
                  <a:txBody>
                    <a:bodyPr/>
                    <a:lstStyle/>
                    <a:p>
                      <a:pPr>
                        <a:spcAft>
                          <a:spcPts val="0"/>
                        </a:spcAft>
                      </a:pPr>
                      <a:r>
                        <a:rPr lang="zh-CN" sz="1000" kern="100">
                          <a:effectLst/>
                        </a:rPr>
                        <a:t>能够成功导入采样器类，不会抛出异常。</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tc>
                <a:tc hMerge="1">
                  <a:txBody>
                    <a:bodyPr/>
                    <a:lstStyle/>
                    <a:p>
                      <a:endParaRPr lang="zh-CN" altLang="en-US"/>
                    </a:p>
                  </a:txBody>
                  <a:tcPr/>
                </a:tc>
                <a:tc>
                  <a:txBody>
                    <a:bodyPr/>
                    <a:lstStyle/>
                    <a:p>
                      <a:pPr>
                        <a:spcAft>
                          <a:spcPts val="0"/>
                        </a:spcAft>
                      </a:pPr>
                      <a:r>
                        <a:rPr lang="zh-CN" sz="10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4260070771"/>
                  </a:ext>
                </a:extLst>
              </a:tr>
              <a:tr h="769559">
                <a:tc>
                  <a:txBody>
                    <a:bodyPr/>
                    <a:lstStyle/>
                    <a:p>
                      <a:pPr algn="ctr">
                        <a:spcAft>
                          <a:spcPts val="0"/>
                        </a:spcAft>
                      </a:pPr>
                      <a:r>
                        <a:rPr lang="en-US" sz="10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gridSpan="2">
                  <a:txBody>
                    <a:bodyPr/>
                    <a:lstStyle/>
                    <a:p>
                      <a:pPr>
                        <a:spcAft>
                          <a:spcPts val="0"/>
                        </a:spcAft>
                      </a:pPr>
                      <a:r>
                        <a:rPr lang="zh-CN" sz="1000" kern="100">
                          <a:effectLst/>
                        </a:rPr>
                        <a:t>输入语句构建采样器对象：</a:t>
                      </a:r>
                    </a:p>
                    <a:p>
                      <a:pPr>
                        <a:spcAft>
                          <a:spcPts val="0"/>
                        </a:spcAft>
                      </a:pPr>
                      <a:r>
                        <a:rPr lang="en-US" sz="1000" kern="100">
                          <a:effectLst/>
                        </a:rPr>
                        <a:t>sampler = BanditDiscreteSampler(X, Y, seed, reward_function, gamma)</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gridSpan="2">
                  <a:txBody>
                    <a:bodyPr/>
                    <a:lstStyle/>
                    <a:p>
                      <a:pPr>
                        <a:spcAft>
                          <a:spcPts val="0"/>
                        </a:spcAft>
                      </a:pPr>
                      <a:r>
                        <a:rPr lang="zh-CN" sz="1000" kern="100">
                          <a:effectLst/>
                        </a:rPr>
                        <a:t>正确返回采样器对象</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tc>
                <a:tc hMerge="1">
                  <a:txBody>
                    <a:bodyPr/>
                    <a:lstStyle/>
                    <a:p>
                      <a:endParaRPr lang="zh-CN" altLang="en-US"/>
                    </a:p>
                  </a:txBody>
                  <a:tcPr/>
                </a:tc>
                <a:tc>
                  <a:txBody>
                    <a:bodyPr/>
                    <a:lstStyle/>
                    <a:p>
                      <a:pPr>
                        <a:spcAft>
                          <a:spcPts val="0"/>
                        </a:spcAft>
                      </a:pPr>
                      <a:r>
                        <a:rPr lang="zh-CN" sz="10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3151648261"/>
                  </a:ext>
                </a:extLst>
              </a:tr>
              <a:tr h="659623">
                <a:tc>
                  <a:txBody>
                    <a:bodyPr/>
                    <a:lstStyle/>
                    <a:p>
                      <a:pPr algn="ctr">
                        <a:spcAft>
                          <a:spcPts val="0"/>
                        </a:spcAft>
                      </a:pPr>
                      <a:r>
                        <a:rPr lang="en-US" sz="1000" kern="100">
                          <a:effectLst/>
                        </a:rPr>
                        <a:t>3</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gridSpan="2">
                  <a:txBody>
                    <a:bodyPr/>
                    <a:lstStyle/>
                    <a:p>
                      <a:pPr>
                        <a:spcAft>
                          <a:spcPts val="0"/>
                        </a:spcAft>
                      </a:pPr>
                      <a:r>
                        <a:rPr lang="zh-CN" sz="1000" kern="100">
                          <a:effectLst/>
                        </a:rPr>
                        <a:t>输入语句调用采样器方法</a:t>
                      </a:r>
                      <a:r>
                        <a:rPr lang="en-US" sz="1000" kern="100">
                          <a:effectLst/>
                        </a:rPr>
                        <a:t>select_batch_</a:t>
                      </a:r>
                      <a:r>
                        <a:rPr lang="zh-CN" sz="1000" kern="100">
                          <a:effectLst/>
                        </a:rPr>
                        <a:t>，其中输入内容满足函数规定：</a:t>
                      </a:r>
                      <a:r>
                        <a:rPr lang="en-US" sz="1000" kern="100">
                          <a:effectLst/>
                        </a:rPr>
                        <a:t>batch = sampler.select_batch_(labeled, N)</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gridSpan="2">
                  <a:txBody>
                    <a:bodyPr/>
                    <a:lstStyle/>
                    <a:p>
                      <a:pPr>
                        <a:spcAft>
                          <a:spcPts val="0"/>
                        </a:spcAft>
                      </a:pPr>
                      <a:r>
                        <a:rPr lang="zh-CN" sz="1000" kern="100">
                          <a:effectLst/>
                        </a:rPr>
                        <a:t>正确返回从</a:t>
                      </a:r>
                      <a:r>
                        <a:rPr lang="en-US" sz="1000" kern="100">
                          <a:effectLst/>
                        </a:rPr>
                        <a:t>X</a:t>
                      </a:r>
                      <a:r>
                        <a:rPr lang="zh-CN" sz="1000" kern="100">
                          <a:effectLst/>
                        </a:rPr>
                        <a:t>中采样的一组数据一组数据</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tc>
                <a:tc hMerge="1">
                  <a:txBody>
                    <a:bodyPr/>
                    <a:lstStyle/>
                    <a:p>
                      <a:endParaRPr lang="zh-CN" altLang="en-US"/>
                    </a:p>
                  </a:txBody>
                  <a:tcPr/>
                </a:tc>
                <a:tc>
                  <a:txBody>
                    <a:bodyPr/>
                    <a:lstStyle/>
                    <a:p>
                      <a:pPr>
                        <a:spcAft>
                          <a:spcPts val="0"/>
                        </a:spcAft>
                      </a:pPr>
                      <a:r>
                        <a:rPr lang="zh-CN" sz="10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1889276333"/>
                  </a:ext>
                </a:extLst>
              </a:tr>
              <a:tr h="769559">
                <a:tc>
                  <a:txBody>
                    <a:bodyPr/>
                    <a:lstStyle/>
                    <a:p>
                      <a:pPr algn="ctr">
                        <a:spcAft>
                          <a:spcPts val="0"/>
                        </a:spcAft>
                      </a:pPr>
                      <a:r>
                        <a:rPr lang="en-US" sz="1000" kern="100">
                          <a:effectLst/>
                        </a:rPr>
                        <a:t>4</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gridSpan="2">
                  <a:txBody>
                    <a:bodyPr/>
                    <a:lstStyle/>
                    <a:p>
                      <a:pPr>
                        <a:spcAft>
                          <a:spcPts val="0"/>
                        </a:spcAft>
                      </a:pPr>
                      <a:r>
                        <a:rPr lang="zh-CN" sz="1000" kern="100">
                          <a:effectLst/>
                        </a:rPr>
                        <a:t>输入语句调用采样器方法</a:t>
                      </a:r>
                      <a:r>
                        <a:rPr lang="en-US" sz="1000" kern="100">
                          <a:effectLst/>
                        </a:rPr>
                        <a:t>select_batch_</a:t>
                      </a:r>
                      <a:r>
                        <a:rPr lang="zh-CN" sz="1000" kern="100">
                          <a:effectLst/>
                        </a:rPr>
                        <a:t>，其中输入内容存在不符合函数规定的项目：</a:t>
                      </a:r>
                    </a:p>
                    <a:p>
                      <a:pPr>
                        <a:spcAft>
                          <a:spcPts val="0"/>
                        </a:spcAft>
                      </a:pPr>
                      <a:r>
                        <a:rPr lang="en-US" sz="1000" kern="100">
                          <a:effectLst/>
                        </a:rPr>
                        <a:t>batch = sampler.select_batch_(labeled, N)</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tc hMerge="1">
                  <a:txBody>
                    <a:bodyPr/>
                    <a:lstStyle/>
                    <a:p>
                      <a:endParaRPr lang="zh-CN" altLang="en-US"/>
                    </a:p>
                  </a:txBody>
                  <a:tcPr/>
                </a:tc>
                <a:tc gridSpan="2">
                  <a:txBody>
                    <a:bodyPr/>
                    <a:lstStyle/>
                    <a:p>
                      <a:pPr>
                        <a:spcAft>
                          <a:spcPts val="0"/>
                        </a:spcAft>
                      </a:pPr>
                      <a:r>
                        <a:rPr lang="zh-CN" sz="1000" kern="100">
                          <a:effectLst/>
                        </a:rPr>
                        <a:t>运行中抛出异常</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tc>
                <a:tc hMerge="1">
                  <a:txBody>
                    <a:bodyPr/>
                    <a:lstStyle/>
                    <a:p>
                      <a:endParaRPr lang="zh-CN" altLang="en-US"/>
                    </a:p>
                  </a:txBody>
                  <a:tcPr/>
                </a:tc>
                <a:tc>
                  <a:txBody>
                    <a:bodyPr/>
                    <a:lstStyle/>
                    <a:p>
                      <a:pPr>
                        <a:spcAft>
                          <a:spcPts val="0"/>
                        </a:spcAft>
                      </a:pPr>
                      <a:r>
                        <a:rPr lang="zh-CN" sz="10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41193" marR="41193" marT="0" marB="0" anchor="ctr"/>
                </a:tc>
                <a:extLst>
                  <a:ext uri="{0D108BD9-81ED-4DB2-BD59-A6C34878D82A}">
                    <a16:rowId xmlns:a16="http://schemas.microsoft.com/office/drawing/2014/main" val="2026759525"/>
                  </a:ext>
                </a:extLst>
              </a:tr>
              <a:tr h="473822">
                <a:tc>
                  <a:txBody>
                    <a:bodyPr/>
                    <a:lstStyle/>
                    <a:p>
                      <a:pPr algn="ctr">
                        <a:lnSpc>
                          <a:spcPct val="150000"/>
                        </a:lnSpc>
                        <a:spcAft>
                          <a:spcPts val="0"/>
                        </a:spcAft>
                      </a:pPr>
                      <a:r>
                        <a:rPr lang="zh-CN" sz="1000" kern="100">
                          <a:effectLst/>
                        </a:rPr>
                        <a:t>备注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nchor="ctr"/>
                </a:tc>
                <a:tc gridSpan="5">
                  <a:txBody>
                    <a:bodyPr/>
                    <a:lstStyle/>
                    <a:p>
                      <a:pPr algn="l">
                        <a:lnSpc>
                          <a:spcPct val="150000"/>
                        </a:lnSpc>
                        <a:spcAft>
                          <a:spcPts val="0"/>
                        </a:spcAft>
                      </a:pPr>
                      <a:r>
                        <a:rPr lang="zh-CN" sz="1000" kern="100">
                          <a:effectLst/>
                        </a:rPr>
                        <a:t>说明：</a:t>
                      </a:r>
                    </a:p>
                    <a:p>
                      <a:pPr algn="l">
                        <a:lnSpc>
                          <a:spcPct val="150000"/>
                        </a:lnSpc>
                        <a:spcAft>
                          <a:spcPts val="0"/>
                        </a:spcAft>
                      </a:pPr>
                      <a:r>
                        <a:rPr lang="en-US" sz="1000" kern="100">
                          <a:effectLst/>
                        </a:rPr>
                        <a:t>1</a:t>
                      </a:r>
                      <a:r>
                        <a:rPr lang="zh-CN" sz="1000" kern="100">
                          <a:effectLst/>
                        </a:rPr>
                        <a:t>）测试员测试设备的显存（使用</a:t>
                      </a:r>
                      <a:r>
                        <a:rPr lang="en-US" sz="1000" kern="100">
                          <a:effectLst/>
                        </a:rPr>
                        <a:t>GPU</a:t>
                      </a:r>
                      <a:r>
                        <a:rPr lang="zh-CN" sz="1000" kern="100">
                          <a:effectLst/>
                        </a:rPr>
                        <a:t>）或内存（使用</a:t>
                      </a:r>
                      <a:r>
                        <a:rPr lang="en-US" sz="1000" kern="100">
                          <a:effectLst/>
                        </a:rPr>
                        <a:t>CPU</a:t>
                      </a:r>
                      <a:r>
                        <a:rPr lang="zh-CN" sz="1000" kern="100">
                          <a:effectLst/>
                        </a:rPr>
                        <a:t>）应能满足算法运行的大小要求。</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1193" marR="4119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0249818"/>
                  </a:ext>
                </a:extLst>
              </a:tr>
            </a:tbl>
          </a:graphicData>
        </a:graphic>
      </p:graphicFrame>
    </p:spTree>
    <p:extLst>
      <p:ext uri="{BB962C8B-B14F-4D97-AF65-F5344CB8AC3E}">
        <p14:creationId xmlns:p14="http://schemas.microsoft.com/office/powerpoint/2010/main" val="206103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DF078-7378-3E49-814D-C300E70CBC70}"/>
              </a:ext>
            </a:extLst>
          </p:cNvPr>
          <p:cNvSpPr>
            <a:spLocks noGrp="1"/>
          </p:cNvSpPr>
          <p:nvPr>
            <p:ph type="title"/>
          </p:nvPr>
        </p:nvSpPr>
        <p:spPr>
          <a:xfrm>
            <a:off x="250047" y="-68476"/>
            <a:ext cx="10801349" cy="1015999"/>
          </a:xfrm>
        </p:spPr>
        <p:txBody>
          <a:bodyPr>
            <a:normAutofit/>
          </a:bodyPr>
          <a:lstStyle/>
          <a:p>
            <a:r>
              <a:rPr kumimoji="1" lang="zh-CN" altLang="en-US" sz="2500" dirty="0"/>
              <a:t>实验五</a:t>
            </a:r>
            <a:r>
              <a:rPr kumimoji="1" lang="en-US" altLang="zh-CN" sz="2500" dirty="0"/>
              <a:t>——</a:t>
            </a:r>
            <a:r>
              <a:rPr kumimoji="1" lang="zh-CN" altLang="en-US" sz="2500" dirty="0"/>
              <a:t>部分进度</a:t>
            </a:r>
          </a:p>
        </p:txBody>
      </p:sp>
      <p:sp>
        <p:nvSpPr>
          <p:cNvPr id="4" name="灯片编号占位符 3">
            <a:extLst>
              <a:ext uri="{FF2B5EF4-FFF2-40B4-BE49-F238E27FC236}">
                <a16:creationId xmlns:a16="http://schemas.microsoft.com/office/drawing/2014/main" id="{798F2198-6F33-1F47-B4B1-470DFEE6047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6" name="文本框 5">
            <a:extLst>
              <a:ext uri="{FF2B5EF4-FFF2-40B4-BE49-F238E27FC236}">
                <a16:creationId xmlns:a16="http://schemas.microsoft.com/office/drawing/2014/main" id="{7D92A9D0-13E8-2A47-89B9-70AE2595F9FB}"/>
              </a:ext>
            </a:extLst>
          </p:cNvPr>
          <p:cNvSpPr txBox="1"/>
          <p:nvPr/>
        </p:nvSpPr>
        <p:spPr bwMode="auto">
          <a:xfrm>
            <a:off x="213301" y="266692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评审检查单</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7" name="直接连接符 76">
            <a:extLst>
              <a:ext uri="{FF2B5EF4-FFF2-40B4-BE49-F238E27FC236}">
                <a16:creationId xmlns:a16="http://schemas.microsoft.com/office/drawing/2014/main" id="{791FFF57-3671-A54F-8F77-8D0B8A11A030}"/>
              </a:ext>
            </a:extLst>
          </p:cNvPr>
          <p:cNvCxnSpPr>
            <a:cxnSpLocks/>
          </p:cNvCxnSpPr>
          <p:nvPr/>
        </p:nvCxnSpPr>
        <p:spPr>
          <a:xfrm>
            <a:off x="334705" y="2692331"/>
            <a:ext cx="40858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932756-536F-814E-A50A-BB63B2005FC9}"/>
              </a:ext>
            </a:extLst>
          </p:cNvPr>
          <p:cNvSpPr txBox="1"/>
          <p:nvPr/>
        </p:nvSpPr>
        <p:spPr bwMode="auto">
          <a:xfrm>
            <a:off x="250047" y="1106864"/>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输入内容</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97F66399-6A45-5543-BBFF-1A1BC8E22020}"/>
              </a:ext>
            </a:extLst>
          </p:cNvPr>
          <p:cNvSpPr/>
          <p:nvPr/>
        </p:nvSpPr>
        <p:spPr bwMode="auto">
          <a:xfrm>
            <a:off x="250047" y="1548669"/>
            <a:ext cx="5340529" cy="22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dirty="0">
                <a:solidFill>
                  <a:srgbClr val="000000"/>
                </a:solidFill>
                <a:latin typeface="Arial"/>
                <a:ea typeface="微软雅黑"/>
              </a:rPr>
              <a:t>项目包（代码地址</a:t>
            </a:r>
            <a:r>
              <a:rPr lang="zh-CN" altLang="en-US" sz="1400" dirty="0">
                <a:solidFill>
                  <a:srgbClr val="000000"/>
                </a:solidFill>
                <a:latin typeface="Arial"/>
                <a:ea typeface="微软雅黑"/>
                <a:sym typeface="Wingdings" pitchFamily="2" charset="2"/>
              </a:rPr>
              <a:t>：</a:t>
            </a:r>
            <a:r>
              <a:rPr lang="en" altLang="zh-CN" sz="1400" dirty="0">
                <a:solidFill>
                  <a:srgbClr val="000000"/>
                </a:solidFill>
                <a:sym typeface="Wingdings" pitchFamily="2" charset="2"/>
              </a:rPr>
              <a:t>https://github.com/Phoenix1153/20TeamA</a:t>
            </a:r>
            <a:r>
              <a:rPr lang="zh-CN" altLang="en-US" sz="1400" dirty="0">
                <a:solidFill>
                  <a:srgbClr val="000000"/>
                </a:solidFill>
                <a:latin typeface="Arial"/>
                <a:ea typeface="微软雅黑"/>
                <a:sym typeface="Wingdings" pitchFamily="2" charset="2"/>
              </a:rPr>
              <a:t>）</a:t>
            </a:r>
            <a:endParaRPr lang="en-US" altLang="zh-CN" sz="1400" dirty="0">
              <a:solidFill>
                <a:srgbClr val="000000"/>
              </a:solidFill>
              <a:latin typeface="Arial"/>
              <a:ea typeface="微软雅黑"/>
            </a:endParaRPr>
          </a:p>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400" dirty="0">
                <a:solidFill>
                  <a:srgbClr val="000000"/>
                </a:solidFill>
                <a:latin typeface="Arial"/>
                <a:ea typeface="微软雅黑"/>
              </a:rPr>
              <a:t>软件测试需求规格说明书</a:t>
            </a:r>
            <a:r>
              <a:rPr lang="en-US" altLang="zh-CN" sz="1400" dirty="0">
                <a:solidFill>
                  <a:srgbClr val="000000"/>
                </a:solidFill>
                <a:latin typeface="Arial"/>
                <a:ea typeface="微软雅黑"/>
              </a:rPr>
              <a:t>v1.0</a:t>
            </a:r>
            <a:r>
              <a:rPr lang="zh-CN" altLang="en-US" sz="1400" dirty="0">
                <a:solidFill>
                  <a:srgbClr val="000000"/>
                </a:solidFill>
                <a:latin typeface="Arial"/>
                <a:ea typeface="微软雅黑"/>
              </a:rPr>
              <a:t>（已传至</a:t>
            </a:r>
            <a:r>
              <a:rPr lang="en-US" altLang="zh-CN" sz="1400" dirty="0">
                <a:solidFill>
                  <a:srgbClr val="000000"/>
                </a:solidFill>
                <a:latin typeface="Arial"/>
                <a:ea typeface="微软雅黑"/>
              </a:rPr>
              <a:t>GitHub</a:t>
            </a:r>
            <a:r>
              <a:rPr lang="zh-CN" altLang="en-US" sz="1400" dirty="0">
                <a:solidFill>
                  <a:srgbClr val="000000"/>
                </a:solidFill>
                <a:latin typeface="Arial"/>
                <a:ea typeface="微软雅黑"/>
              </a:rPr>
              <a:t>）</a:t>
            </a:r>
            <a:endParaRPr lang="en-US" altLang="zh-CN" sz="1400" dirty="0">
              <a:solidFill>
                <a:srgbClr val="000000"/>
              </a:solidFill>
              <a:latin typeface="Arial"/>
              <a:ea typeface="微软雅黑"/>
            </a:endParaRPr>
          </a:p>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400" dirty="0">
                <a:solidFill>
                  <a:srgbClr val="000000"/>
                </a:solidFill>
                <a:latin typeface="Arial"/>
                <a:ea typeface="微软雅黑"/>
              </a:rPr>
              <a:t>软件测试结果报告</a:t>
            </a:r>
            <a:r>
              <a:rPr lang="en-US" altLang="zh-CN" sz="1400" dirty="0">
                <a:solidFill>
                  <a:srgbClr val="000000"/>
                </a:solidFill>
                <a:latin typeface="Arial"/>
                <a:ea typeface="微软雅黑"/>
              </a:rPr>
              <a:t>v1.0</a:t>
            </a:r>
            <a:r>
              <a:rPr lang="zh-CN" altLang="en-US" sz="1400" dirty="0">
                <a:solidFill>
                  <a:srgbClr val="000000"/>
                </a:solidFill>
                <a:latin typeface="Arial"/>
                <a:ea typeface="微软雅黑"/>
              </a:rPr>
              <a:t>（完成</a:t>
            </a:r>
            <a:r>
              <a:rPr lang="en-US" altLang="zh-CN" sz="1400" dirty="0">
                <a:solidFill>
                  <a:srgbClr val="000000"/>
                </a:solidFill>
                <a:latin typeface="Arial"/>
                <a:ea typeface="微软雅黑"/>
              </a:rPr>
              <a:t>80%</a:t>
            </a:r>
            <a:r>
              <a:rPr lang="zh-CN" altLang="en-US" sz="1400" dirty="0">
                <a:solidFill>
                  <a:srgbClr val="000000"/>
                </a:solidFill>
                <a:latin typeface="Arial"/>
                <a:ea typeface="微软雅黑"/>
              </a:rPr>
              <a:t>，剩余部分配置测试）</a:t>
            </a:r>
            <a:endParaRPr lang="en-US" altLang="zh-CN" sz="1400" dirty="0">
              <a:solidFill>
                <a:srgbClr val="000000"/>
              </a:solidFill>
              <a:latin typeface="Arial"/>
              <a:ea typeface="微软雅黑"/>
            </a:endParaRPr>
          </a:p>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CN" sz="1400" dirty="0">
              <a:solidFill>
                <a:srgbClr val="000000"/>
              </a:solidFill>
              <a:latin typeface="Arial"/>
              <a:ea typeface="微软雅黑"/>
            </a:endParaRPr>
          </a:p>
        </p:txBody>
      </p:sp>
      <p:sp>
        <p:nvSpPr>
          <p:cNvPr id="10" name="矩形 9">
            <a:extLst>
              <a:ext uri="{FF2B5EF4-FFF2-40B4-BE49-F238E27FC236}">
                <a16:creationId xmlns:a16="http://schemas.microsoft.com/office/drawing/2014/main" id="{BE525004-D42D-6A47-9DE7-FFCD137CBD30}"/>
              </a:ext>
            </a:extLst>
          </p:cNvPr>
          <p:cNvSpPr/>
          <p:nvPr/>
        </p:nvSpPr>
        <p:spPr>
          <a:xfrm>
            <a:off x="213301" y="3108728"/>
            <a:ext cx="4777821" cy="2314544"/>
          </a:xfrm>
          <a:prstGeom prst="rect">
            <a:avLst/>
          </a:prstGeom>
        </p:spPr>
        <p:txBody>
          <a:bodyPr wrap="square">
            <a:spAutoFit/>
          </a:bodyPr>
          <a:lstStyle/>
          <a:p>
            <a:pPr marL="171450" lvl="0" indent="-171450" defTabSz="914377">
              <a:lnSpc>
                <a:spcPct val="150000"/>
              </a:lnSpc>
              <a:buFont typeface="Arial" panose="020B0604020202020204" pitchFamily="34" charset="0"/>
              <a:buChar char="•"/>
              <a:defRPr/>
            </a:pPr>
            <a:r>
              <a:rPr lang="zh-CN" altLang="en-US" sz="1400" dirty="0">
                <a:solidFill>
                  <a:srgbClr val="000000"/>
                </a:solidFill>
                <a:latin typeface="Arial"/>
                <a:ea typeface="微软雅黑"/>
              </a:rPr>
              <a:t>检查文档语义和文档格式，检查点基本和需求说明书一致，</a:t>
            </a:r>
            <a:r>
              <a:rPr lang="en-US" altLang="zh-CN" sz="1400" dirty="0">
                <a:solidFill>
                  <a:srgbClr val="000000"/>
                </a:solidFill>
                <a:latin typeface="Arial"/>
                <a:ea typeface="微软雅黑"/>
              </a:rPr>
              <a:t>PPT</a:t>
            </a:r>
            <a:r>
              <a:rPr lang="zh-CN" altLang="en-US" sz="1400" dirty="0">
                <a:solidFill>
                  <a:srgbClr val="000000"/>
                </a:solidFill>
                <a:latin typeface="Arial"/>
                <a:ea typeface="微软雅黑"/>
              </a:rPr>
              <a:t>上不做展示。</a:t>
            </a:r>
            <a:endParaRPr lang="en-US" altLang="zh-CN" sz="1400" dirty="0">
              <a:solidFill>
                <a:srgbClr val="000000"/>
              </a:solidFill>
              <a:latin typeface="Arial"/>
              <a:ea typeface="微软雅黑"/>
            </a:endParaRPr>
          </a:p>
          <a:p>
            <a:pPr marL="171450" lvl="0" indent="-171450" defTabSz="914377">
              <a:lnSpc>
                <a:spcPct val="150000"/>
              </a:lnSpc>
              <a:buFont typeface="Arial" panose="020B0604020202020204" pitchFamily="34" charset="0"/>
              <a:buChar char="•"/>
              <a:defRPr/>
            </a:pPr>
            <a:r>
              <a:rPr lang="zh-CN" altLang="en-US" sz="1400" dirty="0">
                <a:solidFill>
                  <a:srgbClr val="000000"/>
                </a:solidFill>
                <a:latin typeface="Arial"/>
                <a:ea typeface="微软雅黑"/>
              </a:rPr>
              <a:t>测试用例主要从完整性、规范性和一致性三个方面进行检查，主要检查项和严重性如图所示。</a:t>
            </a:r>
            <a:endParaRPr lang="en-US" altLang="zh-CN" sz="1400" dirty="0">
              <a:solidFill>
                <a:srgbClr val="000000"/>
              </a:solidFill>
              <a:latin typeface="Arial"/>
              <a:ea typeface="微软雅黑"/>
            </a:endParaRPr>
          </a:p>
          <a:p>
            <a:pPr marL="171450" lvl="0" indent="-171450" defTabSz="914377">
              <a:lnSpc>
                <a:spcPct val="150000"/>
              </a:lnSpc>
              <a:buFont typeface="Arial" panose="020B0604020202020204" pitchFamily="34" charset="0"/>
              <a:buChar char="•"/>
              <a:defRPr/>
            </a:pPr>
            <a:r>
              <a:rPr lang="zh-CN" altLang="en-US" sz="1400" dirty="0">
                <a:solidFill>
                  <a:srgbClr val="000000"/>
                </a:solidFill>
                <a:latin typeface="Arial"/>
                <a:ea typeface="微软雅黑"/>
              </a:rPr>
              <a:t>结合具体被测项目和需求规格说明书，评测是否使用一些必要的测试技术，如回归测试。</a:t>
            </a:r>
            <a:endParaRPr lang="en-US" altLang="zh-CN" sz="1400" dirty="0">
              <a:solidFill>
                <a:srgbClr val="000000"/>
              </a:solidFill>
              <a:latin typeface="Arial"/>
              <a:ea typeface="微软雅黑"/>
            </a:endParaRPr>
          </a:p>
          <a:p>
            <a:pPr marL="171450" lvl="0" indent="-171450" defTabSz="914377">
              <a:lnSpc>
                <a:spcPct val="150000"/>
              </a:lnSpc>
              <a:buFont typeface="Arial" panose="020B0604020202020204" pitchFamily="34" charset="0"/>
              <a:buChar char="•"/>
              <a:defRPr/>
            </a:pPr>
            <a:endParaRPr lang="en-US" altLang="zh-CN" sz="1400" dirty="0">
              <a:solidFill>
                <a:srgbClr val="000000"/>
              </a:solidFill>
              <a:latin typeface="Arial"/>
              <a:ea typeface="微软雅黑"/>
            </a:endParaRPr>
          </a:p>
        </p:txBody>
      </p:sp>
      <p:pic>
        <p:nvPicPr>
          <p:cNvPr id="3" name="图片 2">
            <a:extLst>
              <a:ext uri="{FF2B5EF4-FFF2-40B4-BE49-F238E27FC236}">
                <a16:creationId xmlns:a16="http://schemas.microsoft.com/office/drawing/2014/main" id="{A52F224A-2F58-EE49-A0CC-C9C10F558301}"/>
              </a:ext>
            </a:extLst>
          </p:cNvPr>
          <p:cNvPicPr>
            <a:picLocks noChangeAspect="1"/>
          </p:cNvPicPr>
          <p:nvPr/>
        </p:nvPicPr>
        <p:blipFill rotWithShape="1">
          <a:blip r:embed="rId2"/>
          <a:srcRect l="-344" t="23529" r="344"/>
          <a:stretch/>
        </p:blipFill>
        <p:spPr>
          <a:xfrm>
            <a:off x="98575" y="5274519"/>
            <a:ext cx="5371960" cy="1199729"/>
          </a:xfrm>
          <a:prstGeom prst="rect">
            <a:avLst/>
          </a:prstGeom>
        </p:spPr>
      </p:pic>
      <p:pic>
        <p:nvPicPr>
          <p:cNvPr id="12" name="图片 11">
            <a:extLst>
              <a:ext uri="{FF2B5EF4-FFF2-40B4-BE49-F238E27FC236}">
                <a16:creationId xmlns:a16="http://schemas.microsoft.com/office/drawing/2014/main" id="{E7057274-06A2-2445-A0E0-DD5637C01FBC}"/>
              </a:ext>
            </a:extLst>
          </p:cNvPr>
          <p:cNvPicPr>
            <a:picLocks noChangeAspect="1"/>
          </p:cNvPicPr>
          <p:nvPr/>
        </p:nvPicPr>
        <p:blipFill>
          <a:blip r:embed="rId3"/>
          <a:stretch>
            <a:fillRect/>
          </a:stretch>
        </p:blipFill>
        <p:spPr>
          <a:xfrm>
            <a:off x="5766155" y="37800"/>
            <a:ext cx="5907251" cy="3391200"/>
          </a:xfrm>
          <a:prstGeom prst="rect">
            <a:avLst/>
          </a:prstGeom>
        </p:spPr>
      </p:pic>
      <p:pic>
        <p:nvPicPr>
          <p:cNvPr id="13" name="图片 12">
            <a:extLst>
              <a:ext uri="{FF2B5EF4-FFF2-40B4-BE49-F238E27FC236}">
                <a16:creationId xmlns:a16="http://schemas.microsoft.com/office/drawing/2014/main" id="{86E7FB2F-29D7-DF45-BC44-A8F90DC8ADCF}"/>
              </a:ext>
            </a:extLst>
          </p:cNvPr>
          <p:cNvPicPr>
            <a:picLocks noChangeAspect="1"/>
          </p:cNvPicPr>
          <p:nvPr/>
        </p:nvPicPr>
        <p:blipFill>
          <a:blip r:embed="rId4"/>
          <a:stretch>
            <a:fillRect/>
          </a:stretch>
        </p:blipFill>
        <p:spPr>
          <a:xfrm>
            <a:off x="5743785" y="3535276"/>
            <a:ext cx="5918436" cy="3043011"/>
          </a:xfrm>
          <a:prstGeom prst="rect">
            <a:avLst/>
          </a:prstGeom>
        </p:spPr>
      </p:pic>
    </p:spTree>
    <p:extLst>
      <p:ext uri="{BB962C8B-B14F-4D97-AF65-F5344CB8AC3E}">
        <p14:creationId xmlns:p14="http://schemas.microsoft.com/office/powerpoint/2010/main" val="171305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开发进度</a:t>
            </a:r>
            <a:r>
              <a:rPr lang="en-US" altLang="zh-CN" dirty="0"/>
              <a:t>——</a:t>
            </a:r>
            <a:r>
              <a:rPr lang="zh-CN" altLang="en-US" dirty="0"/>
              <a:t>子模块发布</a:t>
            </a:r>
            <a:br>
              <a:rPr lang="en-US" altLang="zh-CN" dirty="0"/>
            </a:br>
            <a:r>
              <a:rPr lang="zh-CN" altLang="en-US" dirty="0"/>
              <a:t>      </a:t>
            </a:r>
            <a:endParaRPr lang="zh-CN" altLang="en-US" sz="2200" dirty="0"/>
          </a:p>
        </p:txBody>
      </p:sp>
      <p:pic>
        <p:nvPicPr>
          <p:cNvPr id="3" name="图片 2">
            <a:extLst>
              <a:ext uri="{FF2B5EF4-FFF2-40B4-BE49-F238E27FC236}">
                <a16:creationId xmlns:a16="http://schemas.microsoft.com/office/drawing/2014/main" id="{45BD8DD7-38F8-41D0-8B3C-E8BED597B08A}"/>
              </a:ext>
            </a:extLst>
          </p:cNvPr>
          <p:cNvPicPr>
            <a:picLocks noChangeAspect="1"/>
          </p:cNvPicPr>
          <p:nvPr/>
        </p:nvPicPr>
        <p:blipFill>
          <a:blip r:embed="rId2"/>
          <a:stretch>
            <a:fillRect/>
          </a:stretch>
        </p:blipFill>
        <p:spPr>
          <a:xfrm>
            <a:off x="4403508" y="1273155"/>
            <a:ext cx="5607752" cy="2455466"/>
          </a:xfrm>
          <a:prstGeom prst="rect">
            <a:avLst/>
          </a:prstGeom>
        </p:spPr>
      </p:pic>
      <p:pic>
        <p:nvPicPr>
          <p:cNvPr id="4" name="图片 3">
            <a:extLst>
              <a:ext uri="{FF2B5EF4-FFF2-40B4-BE49-F238E27FC236}">
                <a16:creationId xmlns:a16="http://schemas.microsoft.com/office/drawing/2014/main" id="{87C12A0F-3E20-42C9-A3E2-53658685E1B5}"/>
              </a:ext>
            </a:extLst>
          </p:cNvPr>
          <p:cNvPicPr>
            <a:picLocks noChangeAspect="1"/>
          </p:cNvPicPr>
          <p:nvPr/>
        </p:nvPicPr>
        <p:blipFill>
          <a:blip r:embed="rId3"/>
          <a:stretch>
            <a:fillRect/>
          </a:stretch>
        </p:blipFill>
        <p:spPr>
          <a:xfrm>
            <a:off x="4189333" y="4402565"/>
            <a:ext cx="6370563" cy="2061746"/>
          </a:xfrm>
          <a:prstGeom prst="rect">
            <a:avLst/>
          </a:prstGeom>
        </p:spPr>
      </p:pic>
      <p:sp>
        <p:nvSpPr>
          <p:cNvPr id="5" name="文本框 4">
            <a:extLst>
              <a:ext uri="{FF2B5EF4-FFF2-40B4-BE49-F238E27FC236}">
                <a16:creationId xmlns:a16="http://schemas.microsoft.com/office/drawing/2014/main" id="{1A901A64-D808-4BFB-9CA6-864E19A18226}"/>
              </a:ext>
            </a:extLst>
          </p:cNvPr>
          <p:cNvSpPr txBox="1"/>
          <p:nvPr/>
        </p:nvSpPr>
        <p:spPr>
          <a:xfrm>
            <a:off x="6555788" y="3706119"/>
            <a:ext cx="2805344" cy="400110"/>
          </a:xfrm>
          <a:prstGeom prst="rect">
            <a:avLst/>
          </a:prstGeom>
          <a:noFill/>
        </p:spPr>
        <p:txBody>
          <a:bodyPr wrap="square" rtlCol="0">
            <a:spAutoFit/>
          </a:bodyPr>
          <a:lstStyle/>
          <a:p>
            <a:r>
              <a:rPr lang="en-US" altLang="zh-CN" sz="2000" b="1" dirty="0">
                <a:latin typeface="+mj-lt"/>
                <a:ea typeface="+mj-ea"/>
                <a:cs typeface="+mj-cs"/>
              </a:rPr>
              <a:t>Setup.py</a:t>
            </a:r>
            <a:endParaRPr lang="zh-CN" altLang="en-US" sz="2000" b="1" dirty="0">
              <a:latin typeface="+mj-lt"/>
              <a:ea typeface="+mj-ea"/>
              <a:cs typeface="+mj-cs"/>
            </a:endParaRPr>
          </a:p>
        </p:txBody>
      </p:sp>
      <p:sp>
        <p:nvSpPr>
          <p:cNvPr id="6" name="文本框 5">
            <a:extLst>
              <a:ext uri="{FF2B5EF4-FFF2-40B4-BE49-F238E27FC236}">
                <a16:creationId xmlns:a16="http://schemas.microsoft.com/office/drawing/2014/main" id="{698B97A9-5E64-4404-8AF6-CB28546FD49A}"/>
              </a:ext>
            </a:extLst>
          </p:cNvPr>
          <p:cNvSpPr txBox="1"/>
          <p:nvPr/>
        </p:nvSpPr>
        <p:spPr>
          <a:xfrm>
            <a:off x="1074197" y="2166151"/>
            <a:ext cx="2946460" cy="400110"/>
          </a:xfrm>
          <a:prstGeom prst="rect">
            <a:avLst/>
          </a:prstGeom>
          <a:noFill/>
        </p:spPr>
        <p:txBody>
          <a:bodyPr wrap="square" rtlCol="0">
            <a:spAutoFit/>
          </a:bodyPr>
          <a:lstStyle/>
          <a:p>
            <a:r>
              <a:rPr lang="zh-CN" altLang="en-US" sz="2000" b="1" dirty="0">
                <a:latin typeface="+mj-lt"/>
                <a:ea typeface="+mj-ea"/>
                <a:cs typeface="+mj-cs"/>
              </a:rPr>
              <a:t>使用</a:t>
            </a:r>
            <a:r>
              <a:rPr lang="en-US" altLang="zh-CN" sz="2000" b="1" dirty="0" err="1">
                <a:latin typeface="+mj-lt"/>
                <a:ea typeface="+mj-ea"/>
                <a:cs typeface="+mj-cs"/>
              </a:rPr>
              <a:t>distutils</a:t>
            </a:r>
            <a:r>
              <a:rPr lang="zh-CN" altLang="en-US" sz="2000" b="1" dirty="0">
                <a:latin typeface="+mj-lt"/>
                <a:ea typeface="+mj-ea"/>
                <a:cs typeface="+mj-cs"/>
              </a:rPr>
              <a:t>模块发布</a:t>
            </a:r>
          </a:p>
        </p:txBody>
      </p:sp>
      <p:sp>
        <p:nvSpPr>
          <p:cNvPr id="10" name="文本框 9">
            <a:extLst>
              <a:ext uri="{FF2B5EF4-FFF2-40B4-BE49-F238E27FC236}">
                <a16:creationId xmlns:a16="http://schemas.microsoft.com/office/drawing/2014/main" id="{8D78401C-B841-40B8-B8C7-143E299D917C}"/>
              </a:ext>
            </a:extLst>
          </p:cNvPr>
          <p:cNvSpPr txBox="1"/>
          <p:nvPr/>
        </p:nvSpPr>
        <p:spPr>
          <a:xfrm>
            <a:off x="1383989" y="5024450"/>
            <a:ext cx="2805344" cy="400110"/>
          </a:xfrm>
          <a:prstGeom prst="rect">
            <a:avLst/>
          </a:prstGeom>
          <a:noFill/>
        </p:spPr>
        <p:txBody>
          <a:bodyPr wrap="square" rtlCol="0">
            <a:spAutoFit/>
          </a:bodyPr>
          <a:lstStyle/>
          <a:p>
            <a:r>
              <a:rPr lang="zh-CN" altLang="en-US" sz="2000" b="1" dirty="0">
                <a:latin typeface="+mj-lt"/>
                <a:ea typeface="+mj-ea"/>
                <a:cs typeface="+mj-cs"/>
              </a:rPr>
              <a:t>发布的各子模块</a:t>
            </a:r>
          </a:p>
        </p:txBody>
      </p:sp>
    </p:spTree>
    <p:extLst>
      <p:ext uri="{BB962C8B-B14F-4D97-AF65-F5344CB8AC3E}">
        <p14:creationId xmlns:p14="http://schemas.microsoft.com/office/powerpoint/2010/main" val="331485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开发进度</a:t>
            </a:r>
            <a:r>
              <a:rPr lang="en-US" altLang="zh-CN" dirty="0"/>
              <a:t>——</a:t>
            </a:r>
            <a:r>
              <a:rPr lang="zh-CN" altLang="en-US" dirty="0"/>
              <a:t>模块安装</a:t>
            </a:r>
            <a:br>
              <a:rPr lang="en-US" altLang="zh-CN" dirty="0"/>
            </a:br>
            <a:r>
              <a:rPr lang="zh-CN" altLang="en-US" dirty="0"/>
              <a:t>      </a:t>
            </a:r>
            <a:endParaRPr lang="zh-CN" altLang="en-US" sz="2200" dirty="0"/>
          </a:p>
        </p:txBody>
      </p:sp>
      <p:sp>
        <p:nvSpPr>
          <p:cNvPr id="10" name="文本框 9">
            <a:extLst>
              <a:ext uri="{FF2B5EF4-FFF2-40B4-BE49-F238E27FC236}">
                <a16:creationId xmlns:a16="http://schemas.microsoft.com/office/drawing/2014/main" id="{8D78401C-B841-40B8-B8C7-143E299D917C}"/>
              </a:ext>
            </a:extLst>
          </p:cNvPr>
          <p:cNvSpPr txBox="1"/>
          <p:nvPr/>
        </p:nvSpPr>
        <p:spPr>
          <a:xfrm>
            <a:off x="1575415" y="2139132"/>
            <a:ext cx="2805344" cy="400110"/>
          </a:xfrm>
          <a:prstGeom prst="rect">
            <a:avLst/>
          </a:prstGeom>
          <a:noFill/>
        </p:spPr>
        <p:txBody>
          <a:bodyPr wrap="square" rtlCol="0">
            <a:spAutoFit/>
          </a:bodyPr>
          <a:lstStyle/>
          <a:p>
            <a:r>
              <a:rPr lang="zh-CN" altLang="en-US" sz="2000" b="1" dirty="0">
                <a:latin typeface="+mj-lt"/>
                <a:ea typeface="+mj-ea"/>
                <a:cs typeface="+mj-cs"/>
              </a:rPr>
              <a:t>解压并安装</a:t>
            </a:r>
          </a:p>
        </p:txBody>
      </p:sp>
      <p:sp>
        <p:nvSpPr>
          <p:cNvPr id="8" name="文本框 7">
            <a:extLst>
              <a:ext uri="{FF2B5EF4-FFF2-40B4-BE49-F238E27FC236}">
                <a16:creationId xmlns:a16="http://schemas.microsoft.com/office/drawing/2014/main" id="{E7738955-5E3A-46B0-BA8B-285D17482D94}"/>
              </a:ext>
            </a:extLst>
          </p:cNvPr>
          <p:cNvSpPr txBox="1"/>
          <p:nvPr/>
        </p:nvSpPr>
        <p:spPr>
          <a:xfrm>
            <a:off x="5352128" y="1600523"/>
            <a:ext cx="4918229" cy="1477328"/>
          </a:xfrm>
          <a:prstGeom prst="rect">
            <a:avLst/>
          </a:prstGeom>
          <a:noFill/>
        </p:spPr>
        <p:txBody>
          <a:bodyPr wrap="square" rtlCol="0">
            <a:spAutoFit/>
          </a:bodyPr>
          <a:lstStyle/>
          <a:p>
            <a:r>
              <a:rPr lang="zh-CN" altLang="en-US" dirty="0"/>
              <a:t>输入命令行指令：</a:t>
            </a:r>
            <a:endParaRPr lang="en-US" altLang="zh-CN" dirty="0"/>
          </a:p>
          <a:p>
            <a:endParaRPr lang="en-US" altLang="zh-CN" dirty="0"/>
          </a:p>
          <a:p>
            <a:r>
              <a:rPr lang="en-US" altLang="zh-CN" dirty="0"/>
              <a:t>tar </a:t>
            </a:r>
            <a:r>
              <a:rPr lang="en-US" altLang="zh-CN" dirty="0" err="1"/>
              <a:t>xf</a:t>
            </a:r>
            <a:r>
              <a:rPr lang="en-US" altLang="zh-CN" dirty="0"/>
              <a:t> xxx-1.0.0.tar.gz</a:t>
            </a:r>
            <a:r>
              <a:rPr lang="zh-CN" altLang="en-US" dirty="0"/>
              <a:t>（解压）</a:t>
            </a:r>
            <a:endParaRPr lang="en-US" altLang="zh-CN" dirty="0"/>
          </a:p>
          <a:p>
            <a:endParaRPr lang="en-US" altLang="zh-CN" dirty="0"/>
          </a:p>
          <a:p>
            <a:r>
              <a:rPr lang="en-US" altLang="zh-CN" dirty="0"/>
              <a:t>python setup.py install</a:t>
            </a:r>
            <a:r>
              <a:rPr lang="zh-CN" altLang="en-US" dirty="0"/>
              <a:t>（安装）</a:t>
            </a:r>
          </a:p>
        </p:txBody>
      </p:sp>
      <p:sp>
        <p:nvSpPr>
          <p:cNvPr id="11" name="文本框 10">
            <a:extLst>
              <a:ext uri="{FF2B5EF4-FFF2-40B4-BE49-F238E27FC236}">
                <a16:creationId xmlns:a16="http://schemas.microsoft.com/office/drawing/2014/main" id="{C0785365-176C-4CB3-942B-D4E7E3569299}"/>
              </a:ext>
            </a:extLst>
          </p:cNvPr>
          <p:cNvSpPr txBox="1"/>
          <p:nvPr/>
        </p:nvSpPr>
        <p:spPr>
          <a:xfrm>
            <a:off x="1371229" y="5005181"/>
            <a:ext cx="2805344" cy="400110"/>
          </a:xfrm>
          <a:prstGeom prst="rect">
            <a:avLst/>
          </a:prstGeom>
          <a:noFill/>
        </p:spPr>
        <p:txBody>
          <a:bodyPr wrap="square" rtlCol="0">
            <a:spAutoFit/>
          </a:bodyPr>
          <a:lstStyle/>
          <a:p>
            <a:r>
              <a:rPr lang="zh-CN" altLang="en-US" sz="2000" b="1" dirty="0">
                <a:latin typeface="+mj-lt"/>
                <a:ea typeface="+mj-ea"/>
                <a:cs typeface="+mj-cs"/>
              </a:rPr>
              <a:t>测试是否安装成功</a:t>
            </a:r>
          </a:p>
        </p:txBody>
      </p:sp>
      <p:pic>
        <p:nvPicPr>
          <p:cNvPr id="9" name="图片 8">
            <a:extLst>
              <a:ext uri="{FF2B5EF4-FFF2-40B4-BE49-F238E27FC236}">
                <a16:creationId xmlns:a16="http://schemas.microsoft.com/office/drawing/2014/main" id="{D245121B-BDE9-4FE4-81EE-534C2AA9A254}"/>
              </a:ext>
            </a:extLst>
          </p:cNvPr>
          <p:cNvPicPr>
            <a:picLocks noChangeAspect="1"/>
          </p:cNvPicPr>
          <p:nvPr/>
        </p:nvPicPr>
        <p:blipFill>
          <a:blip r:embed="rId2"/>
          <a:stretch>
            <a:fillRect/>
          </a:stretch>
        </p:blipFill>
        <p:spPr>
          <a:xfrm>
            <a:off x="4825664" y="4072362"/>
            <a:ext cx="5675341" cy="2053231"/>
          </a:xfrm>
          <a:prstGeom prst="rect">
            <a:avLst/>
          </a:prstGeom>
        </p:spPr>
      </p:pic>
    </p:spTree>
    <p:extLst>
      <p:ext uri="{BB962C8B-B14F-4D97-AF65-F5344CB8AC3E}">
        <p14:creationId xmlns:p14="http://schemas.microsoft.com/office/powerpoint/2010/main" val="227588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功能介绍</a:t>
            </a:r>
            <a:r>
              <a:rPr lang="en-US" altLang="zh-CN" dirty="0"/>
              <a:t>——</a:t>
            </a:r>
            <a:r>
              <a:rPr lang="zh-CN" altLang="en-US" dirty="0"/>
              <a:t>生成对抗样本模块</a:t>
            </a:r>
            <a:br>
              <a:rPr lang="en-US" altLang="zh-CN" dirty="0"/>
            </a:br>
            <a:r>
              <a:rPr lang="zh-CN" altLang="en-US" dirty="0"/>
              <a:t>      </a:t>
            </a:r>
            <a:endParaRPr lang="zh-CN" altLang="en-US" sz="2200" dirty="0"/>
          </a:p>
        </p:txBody>
      </p:sp>
      <p:pic>
        <p:nvPicPr>
          <p:cNvPr id="15" name="图片 14">
            <a:extLst>
              <a:ext uri="{FF2B5EF4-FFF2-40B4-BE49-F238E27FC236}">
                <a16:creationId xmlns:a16="http://schemas.microsoft.com/office/drawing/2014/main" id="{99118881-BD03-4EC3-A868-0BCC73C12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970" y="1647825"/>
            <a:ext cx="4829175" cy="3562350"/>
          </a:xfrm>
          <a:prstGeom prst="rect">
            <a:avLst/>
          </a:prstGeom>
        </p:spPr>
      </p:pic>
      <p:sp>
        <p:nvSpPr>
          <p:cNvPr id="5" name="内容占位符 2">
            <a:extLst>
              <a:ext uri="{FF2B5EF4-FFF2-40B4-BE49-F238E27FC236}">
                <a16:creationId xmlns:a16="http://schemas.microsoft.com/office/drawing/2014/main" id="{5E34C8DD-CF4C-4741-B7D9-961B7018C3EC}"/>
              </a:ext>
            </a:extLst>
          </p:cNvPr>
          <p:cNvSpPr txBox="1">
            <a:spLocks/>
          </p:cNvSpPr>
          <p:nvPr/>
        </p:nvSpPr>
        <p:spPr>
          <a:xfrm>
            <a:off x="838200" y="1074820"/>
            <a:ext cx="6829338" cy="5783179"/>
          </a:xfrm>
          <a:prstGeom prst="rect">
            <a:avLst/>
          </a:prstGeom>
        </p:spPr>
        <p:txBody>
          <a:bodyPr>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该</a:t>
            </a:r>
            <a:r>
              <a:rPr lang="zh-CN" altLang="zh-CN" sz="1800" dirty="0"/>
              <a:t>模块</a:t>
            </a:r>
            <a:r>
              <a:rPr lang="zh-CN" altLang="en-US" sz="1800" dirty="0"/>
              <a:t>是为深度学习对抗攻防领域的研究人员提供的当今经典以及前沿对抗攻击算法库。用户可以调用该模块完成多种对抗样本的生成，减少科研人员复现方法的时间，提高科研效率。</a:t>
            </a:r>
            <a:endParaRPr lang="zh-CN" altLang="zh-CN" sz="1800" dirty="0"/>
          </a:p>
          <a:p>
            <a:r>
              <a:rPr lang="zh-CN" altLang="en-US" sz="1800" dirty="0"/>
              <a:t>该模块包含</a:t>
            </a:r>
            <a:r>
              <a:rPr lang="en-US" altLang="zh-CN" sz="1800" dirty="0"/>
              <a:t>6</a:t>
            </a:r>
            <a:r>
              <a:rPr lang="zh-CN" altLang="en-US" sz="1800" dirty="0"/>
              <a:t>种对抗攻击算法</a:t>
            </a:r>
            <a:endParaRPr lang="zh-CN" altLang="zh-CN" sz="1800" dirty="0"/>
          </a:p>
          <a:p>
            <a:pPr lvl="1"/>
            <a:r>
              <a:rPr lang="en-US" altLang="zh-CN" sz="1600" dirty="0" err="1"/>
              <a:t>fgsm</a:t>
            </a:r>
            <a:r>
              <a:rPr lang="en-US" altLang="zh-CN" sz="1600" dirty="0"/>
              <a:t>(model, </a:t>
            </a:r>
            <a:r>
              <a:rPr lang="en-US" altLang="zh-CN" sz="1600" dirty="0" err="1"/>
              <a:t>data_loader</a:t>
            </a:r>
            <a:r>
              <a:rPr lang="en-US" altLang="zh-CN" sz="1600" dirty="0"/>
              <a:t>, criterion, epsilon, normalizer)</a:t>
            </a:r>
            <a:endParaRPr lang="zh-CN" altLang="zh-CN" sz="1600" dirty="0"/>
          </a:p>
          <a:p>
            <a:pPr lvl="1"/>
            <a:r>
              <a:rPr lang="en-US" altLang="zh-CN" sz="1600" dirty="0" err="1"/>
              <a:t>pgd</a:t>
            </a:r>
            <a:r>
              <a:rPr lang="en-US" altLang="zh-CN" sz="1600" dirty="0"/>
              <a:t>(model, </a:t>
            </a:r>
            <a:r>
              <a:rPr lang="en-US" altLang="zh-CN" sz="1600" dirty="0" err="1"/>
              <a:t>data_loader</a:t>
            </a:r>
            <a:r>
              <a:rPr lang="en-US" altLang="zh-CN" sz="1600" dirty="0"/>
              <a:t>, criterion, epsilon, normalizer, iteration)</a:t>
            </a:r>
            <a:endParaRPr lang="zh-CN" altLang="zh-CN" sz="1600" dirty="0"/>
          </a:p>
          <a:p>
            <a:pPr lvl="1"/>
            <a:r>
              <a:rPr lang="en-US" altLang="zh-CN" sz="1600" dirty="0" err="1"/>
              <a:t>step_ll</a:t>
            </a:r>
            <a:r>
              <a:rPr lang="en-US" altLang="zh-CN" sz="1600" dirty="0"/>
              <a:t>(model, </a:t>
            </a:r>
            <a:r>
              <a:rPr lang="en-US" altLang="zh-CN" sz="1600" dirty="0" err="1"/>
              <a:t>data_loader</a:t>
            </a:r>
            <a:r>
              <a:rPr lang="en-US" altLang="zh-CN" sz="1600" dirty="0"/>
              <a:t>, criterion, epsilon, normalizer)</a:t>
            </a:r>
            <a:endParaRPr lang="zh-CN" altLang="zh-CN" sz="1600" dirty="0"/>
          </a:p>
          <a:p>
            <a:pPr lvl="1"/>
            <a:r>
              <a:rPr lang="en-US" altLang="zh-CN" sz="1600" dirty="0" err="1"/>
              <a:t>momentum_ifgsm</a:t>
            </a:r>
            <a:r>
              <a:rPr lang="en-US" altLang="zh-CN" sz="1600" dirty="0"/>
              <a:t>(model, </a:t>
            </a:r>
            <a:r>
              <a:rPr lang="en-US" altLang="zh-CN" sz="1600" dirty="0" err="1"/>
              <a:t>data_loader</a:t>
            </a:r>
            <a:r>
              <a:rPr lang="en-US" altLang="zh-CN" sz="1600" dirty="0"/>
              <a:t>, criterion, epsilon, normalizer, iteration, </a:t>
            </a:r>
            <a:r>
              <a:rPr lang="en-US" altLang="zh-CN" sz="1600" dirty="0" err="1"/>
              <a:t>attack_momentum</a:t>
            </a:r>
            <a:r>
              <a:rPr lang="en-US" altLang="zh-CN" sz="1600" dirty="0"/>
              <a:t>)</a:t>
            </a:r>
            <a:endParaRPr lang="zh-CN" altLang="zh-CN" sz="1600" dirty="0"/>
          </a:p>
          <a:p>
            <a:pPr lvl="1"/>
            <a:r>
              <a:rPr lang="en-US" altLang="zh-CN" sz="1600" dirty="0"/>
              <a:t>CarliniWagnerL2(model, </a:t>
            </a:r>
            <a:r>
              <a:rPr lang="en-US" altLang="zh-CN" sz="1600" dirty="0" err="1"/>
              <a:t>data_loader</a:t>
            </a:r>
            <a:r>
              <a:rPr lang="en-US" altLang="zh-CN" sz="1600" dirty="0"/>
              <a:t>, steps, </a:t>
            </a:r>
            <a:r>
              <a:rPr lang="en-US" altLang="zh-CN" sz="1600" dirty="0" err="1"/>
              <a:t>search_steps</a:t>
            </a:r>
            <a:r>
              <a:rPr lang="en-US" altLang="zh-CN" sz="1600" dirty="0"/>
              <a:t>, normalizer, debug=False)</a:t>
            </a:r>
            <a:endParaRPr lang="zh-CN" altLang="zh-CN" sz="1600" dirty="0"/>
          </a:p>
          <a:p>
            <a:pPr lvl="1"/>
            <a:r>
              <a:rPr lang="en-US" altLang="zh-CN" sz="1600" dirty="0" err="1"/>
              <a:t>Fourier_based_Corruption</a:t>
            </a:r>
            <a:r>
              <a:rPr lang="en-US" altLang="zh-CN" sz="1600" dirty="0"/>
              <a:t>(dataset, </a:t>
            </a:r>
            <a:r>
              <a:rPr lang="en-US" altLang="zh-CN" sz="1600" dirty="0" err="1"/>
              <a:t>imgsize</a:t>
            </a:r>
            <a:r>
              <a:rPr lang="en-US" altLang="zh-CN" sz="1600" dirty="0"/>
              <a:t>, position)</a:t>
            </a:r>
            <a:endParaRPr lang="zh-CN" altLang="zh-CN" sz="1600" dirty="0"/>
          </a:p>
          <a:p>
            <a:r>
              <a:rPr kumimoji="1" lang="zh-CN" altLang="en-US" sz="1800" dirty="0"/>
              <a:t>输入项目解释</a:t>
            </a:r>
            <a:endParaRPr kumimoji="1" lang="en-US" altLang="zh-CN" sz="1800" dirty="0"/>
          </a:p>
          <a:p>
            <a:pPr lvl="1"/>
            <a:r>
              <a:rPr lang="en-US" altLang="zh-CN" sz="1600" dirty="0"/>
              <a:t>model</a:t>
            </a:r>
            <a:r>
              <a:rPr lang="zh-CN" altLang="zh-CN" sz="1600" dirty="0"/>
              <a:t>：</a:t>
            </a:r>
            <a:r>
              <a:rPr lang="en-US" altLang="zh-CN" sz="1600" dirty="0" err="1"/>
              <a:t>torch.nn.module</a:t>
            </a:r>
            <a:r>
              <a:rPr lang="zh-CN" altLang="zh-CN" sz="1600" dirty="0"/>
              <a:t>类型的对象，待攻击的模型</a:t>
            </a:r>
          </a:p>
          <a:p>
            <a:pPr lvl="1"/>
            <a:r>
              <a:rPr lang="en-US" altLang="zh-CN" sz="1600" dirty="0" err="1"/>
              <a:t>data_loader</a:t>
            </a:r>
            <a:r>
              <a:rPr lang="zh-CN" altLang="zh-CN" sz="1600" dirty="0"/>
              <a:t>：</a:t>
            </a:r>
            <a:r>
              <a:rPr lang="en-US" altLang="zh-CN" sz="1600" dirty="0" err="1"/>
              <a:t>torch.utils.data.DataLoader</a:t>
            </a:r>
            <a:r>
              <a:rPr lang="zh-CN" altLang="zh-CN" sz="1600" dirty="0"/>
              <a:t>类型的对象，包含了攻击所需的样本</a:t>
            </a:r>
          </a:p>
          <a:p>
            <a:pPr lvl="1"/>
            <a:r>
              <a:rPr lang="en-US" altLang="zh-CN" sz="1600" dirty="0"/>
              <a:t>criterion</a:t>
            </a:r>
            <a:r>
              <a:rPr lang="zh-CN" altLang="zh-CN" sz="1600" dirty="0"/>
              <a:t>：</a:t>
            </a:r>
            <a:r>
              <a:rPr lang="en-US" altLang="zh-CN" sz="1600" dirty="0" err="1"/>
              <a:t>torch.nn</a:t>
            </a:r>
            <a:r>
              <a:rPr lang="zh-CN" altLang="zh-CN" sz="1600" dirty="0"/>
              <a:t>中的</a:t>
            </a:r>
            <a:r>
              <a:rPr lang="en-US" altLang="zh-CN" sz="1600" dirty="0"/>
              <a:t>loss</a:t>
            </a:r>
            <a:r>
              <a:rPr lang="zh-CN" altLang="zh-CN" sz="1600" dirty="0"/>
              <a:t>类型，损失函数</a:t>
            </a:r>
          </a:p>
          <a:p>
            <a:pPr lvl="1"/>
            <a:r>
              <a:rPr lang="en-US" altLang="zh-CN" sz="1600" dirty="0"/>
              <a:t>epsilon</a:t>
            </a:r>
            <a:r>
              <a:rPr lang="zh-CN" altLang="zh-CN" sz="1600" dirty="0"/>
              <a:t>：</a:t>
            </a:r>
            <a:r>
              <a:rPr lang="en-US" altLang="zh-CN" sz="1600" dirty="0"/>
              <a:t>float</a:t>
            </a:r>
            <a:r>
              <a:rPr lang="zh-CN" altLang="zh-CN" sz="1600" dirty="0"/>
              <a:t>类型，攻击幅度控制</a:t>
            </a:r>
          </a:p>
          <a:p>
            <a:pPr lvl="1"/>
            <a:r>
              <a:rPr lang="en-US" altLang="zh-CN" sz="1600" dirty="0"/>
              <a:t>iteration</a:t>
            </a:r>
            <a:r>
              <a:rPr lang="zh-CN" altLang="zh-CN" sz="1600" dirty="0"/>
              <a:t>：</a:t>
            </a:r>
            <a:r>
              <a:rPr lang="en-US" altLang="zh-CN" sz="1600" dirty="0"/>
              <a:t>int</a:t>
            </a:r>
            <a:r>
              <a:rPr lang="zh-CN" altLang="zh-CN" sz="1600" dirty="0"/>
              <a:t>类型，攻击迭代次数（迭代攻击所需参数）</a:t>
            </a:r>
          </a:p>
          <a:p>
            <a:pPr lvl="1"/>
            <a:r>
              <a:rPr lang="en-US" altLang="zh-CN" sz="1600" dirty="0"/>
              <a:t>normalizer</a:t>
            </a:r>
            <a:r>
              <a:rPr lang="zh-CN" altLang="zh-CN" sz="1600" dirty="0"/>
              <a:t>：</a:t>
            </a:r>
            <a:r>
              <a:rPr lang="en-US" altLang="zh-CN" sz="1600" dirty="0" err="1"/>
              <a:t>PyTorch</a:t>
            </a:r>
            <a:r>
              <a:rPr lang="zh-CN" altLang="zh-CN" sz="1600" dirty="0"/>
              <a:t>中的运算函数，用于进行图像的</a:t>
            </a:r>
            <a:r>
              <a:rPr lang="en-US" altLang="zh-CN" sz="1600" dirty="0"/>
              <a:t>normalization</a:t>
            </a:r>
            <a:r>
              <a:rPr lang="zh-CN" altLang="zh-CN" sz="1600" dirty="0"/>
              <a:t>过程</a:t>
            </a:r>
          </a:p>
          <a:p>
            <a:endParaRPr kumimoji="1" lang="zh-CN" altLang="en-US" dirty="0"/>
          </a:p>
        </p:txBody>
      </p:sp>
    </p:spTree>
    <p:extLst>
      <p:ext uri="{BB962C8B-B14F-4D97-AF65-F5344CB8AC3E}">
        <p14:creationId xmlns:p14="http://schemas.microsoft.com/office/powerpoint/2010/main" val="1047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测试用例</a:t>
            </a:r>
            <a:r>
              <a:rPr lang="en-US" altLang="zh-CN" dirty="0"/>
              <a:t>——</a:t>
            </a:r>
            <a:r>
              <a:rPr lang="zh-CN" altLang="en-US" dirty="0"/>
              <a:t>生成对抗样本模块</a:t>
            </a:r>
            <a:br>
              <a:rPr lang="en-US" altLang="zh-CN" dirty="0"/>
            </a:br>
            <a:r>
              <a:rPr lang="zh-CN" altLang="en-US" dirty="0"/>
              <a:t>      </a:t>
            </a:r>
            <a:endParaRPr lang="zh-CN" altLang="en-US" sz="2200" dirty="0"/>
          </a:p>
        </p:txBody>
      </p:sp>
      <p:pic>
        <p:nvPicPr>
          <p:cNvPr id="2" name="图片 1">
            <a:extLst>
              <a:ext uri="{FF2B5EF4-FFF2-40B4-BE49-F238E27FC236}">
                <a16:creationId xmlns:a16="http://schemas.microsoft.com/office/drawing/2014/main" id="{61308242-53E0-449A-A44A-D8FA9FA8FCB0}"/>
              </a:ext>
            </a:extLst>
          </p:cNvPr>
          <p:cNvPicPr>
            <a:picLocks noChangeAspect="1"/>
          </p:cNvPicPr>
          <p:nvPr/>
        </p:nvPicPr>
        <p:blipFill>
          <a:blip r:embed="rId2"/>
          <a:stretch>
            <a:fillRect/>
          </a:stretch>
        </p:blipFill>
        <p:spPr>
          <a:xfrm>
            <a:off x="6549536" y="1095602"/>
            <a:ext cx="3333750" cy="2105025"/>
          </a:xfrm>
          <a:prstGeom prst="rect">
            <a:avLst/>
          </a:prstGeom>
        </p:spPr>
      </p:pic>
      <p:pic>
        <p:nvPicPr>
          <p:cNvPr id="4" name="图片 3">
            <a:extLst>
              <a:ext uri="{FF2B5EF4-FFF2-40B4-BE49-F238E27FC236}">
                <a16:creationId xmlns:a16="http://schemas.microsoft.com/office/drawing/2014/main" id="{5FB17A10-F662-4DA2-B14C-15CD211B5AA4}"/>
              </a:ext>
            </a:extLst>
          </p:cNvPr>
          <p:cNvPicPr>
            <a:picLocks noChangeAspect="1"/>
          </p:cNvPicPr>
          <p:nvPr/>
        </p:nvPicPr>
        <p:blipFill>
          <a:blip r:embed="rId3"/>
          <a:stretch>
            <a:fillRect/>
          </a:stretch>
        </p:blipFill>
        <p:spPr>
          <a:xfrm>
            <a:off x="6591481" y="3200627"/>
            <a:ext cx="2990850" cy="838200"/>
          </a:xfrm>
          <a:prstGeom prst="rect">
            <a:avLst/>
          </a:prstGeom>
        </p:spPr>
      </p:pic>
      <p:pic>
        <p:nvPicPr>
          <p:cNvPr id="5" name="图片 4">
            <a:extLst>
              <a:ext uri="{FF2B5EF4-FFF2-40B4-BE49-F238E27FC236}">
                <a16:creationId xmlns:a16="http://schemas.microsoft.com/office/drawing/2014/main" id="{5EDD1A03-0B11-4985-B98F-DE3BEF34094A}"/>
              </a:ext>
            </a:extLst>
          </p:cNvPr>
          <p:cNvPicPr>
            <a:picLocks noChangeAspect="1"/>
          </p:cNvPicPr>
          <p:nvPr/>
        </p:nvPicPr>
        <p:blipFill>
          <a:blip r:embed="rId4"/>
          <a:stretch>
            <a:fillRect/>
          </a:stretch>
        </p:blipFill>
        <p:spPr>
          <a:xfrm>
            <a:off x="6549536" y="3992303"/>
            <a:ext cx="5365749" cy="2426098"/>
          </a:xfrm>
          <a:prstGeom prst="rect">
            <a:avLst/>
          </a:prstGeom>
        </p:spPr>
      </p:pic>
      <p:graphicFrame>
        <p:nvGraphicFramePr>
          <p:cNvPr id="15" name="表格 14">
            <a:extLst>
              <a:ext uri="{FF2B5EF4-FFF2-40B4-BE49-F238E27FC236}">
                <a16:creationId xmlns:a16="http://schemas.microsoft.com/office/drawing/2014/main" id="{8E7D070B-6FD3-4192-8304-48E318CBBC42}"/>
              </a:ext>
            </a:extLst>
          </p:cNvPr>
          <p:cNvGraphicFramePr>
            <a:graphicFrameLocks noGrp="1"/>
          </p:cNvGraphicFramePr>
          <p:nvPr>
            <p:extLst>
              <p:ext uri="{D42A27DB-BD31-4B8C-83A1-F6EECF244321}">
                <p14:modId xmlns:p14="http://schemas.microsoft.com/office/powerpoint/2010/main" val="1962728975"/>
              </p:ext>
            </p:extLst>
          </p:nvPr>
        </p:nvGraphicFramePr>
        <p:xfrm>
          <a:off x="453280" y="1229141"/>
          <a:ext cx="5827806" cy="5065291"/>
        </p:xfrm>
        <a:graphic>
          <a:graphicData uri="http://schemas.openxmlformats.org/drawingml/2006/table">
            <a:tbl>
              <a:tblPr firstRow="1" firstCol="1" bandRow="1">
                <a:tableStyleId>{5C22544A-7EE6-4342-B048-85BDC9FD1C3A}</a:tableStyleId>
              </a:tblPr>
              <a:tblGrid>
                <a:gridCol w="820539">
                  <a:extLst>
                    <a:ext uri="{9D8B030D-6E8A-4147-A177-3AD203B41FA5}">
                      <a16:colId xmlns:a16="http://schemas.microsoft.com/office/drawing/2014/main" val="1317801735"/>
                    </a:ext>
                  </a:extLst>
                </a:gridCol>
                <a:gridCol w="1229099">
                  <a:extLst>
                    <a:ext uri="{9D8B030D-6E8A-4147-A177-3AD203B41FA5}">
                      <a16:colId xmlns:a16="http://schemas.microsoft.com/office/drawing/2014/main" val="413049138"/>
                    </a:ext>
                  </a:extLst>
                </a:gridCol>
                <a:gridCol w="711224">
                  <a:extLst>
                    <a:ext uri="{9D8B030D-6E8A-4147-A177-3AD203B41FA5}">
                      <a16:colId xmlns:a16="http://schemas.microsoft.com/office/drawing/2014/main" val="4027742308"/>
                    </a:ext>
                  </a:extLst>
                </a:gridCol>
                <a:gridCol w="1111588">
                  <a:extLst>
                    <a:ext uri="{9D8B030D-6E8A-4147-A177-3AD203B41FA5}">
                      <a16:colId xmlns:a16="http://schemas.microsoft.com/office/drawing/2014/main" val="3000881469"/>
                    </a:ext>
                  </a:extLst>
                </a:gridCol>
                <a:gridCol w="843768">
                  <a:extLst>
                    <a:ext uri="{9D8B030D-6E8A-4147-A177-3AD203B41FA5}">
                      <a16:colId xmlns:a16="http://schemas.microsoft.com/office/drawing/2014/main" val="1648548872"/>
                    </a:ext>
                  </a:extLst>
                </a:gridCol>
                <a:gridCol w="1111588">
                  <a:extLst>
                    <a:ext uri="{9D8B030D-6E8A-4147-A177-3AD203B41FA5}">
                      <a16:colId xmlns:a16="http://schemas.microsoft.com/office/drawing/2014/main" val="1076848272"/>
                    </a:ext>
                  </a:extLst>
                </a:gridCol>
              </a:tblGrid>
              <a:tr h="363434">
                <a:tc>
                  <a:txBody>
                    <a:bodyPr/>
                    <a:lstStyle/>
                    <a:p>
                      <a:pPr algn="ctr">
                        <a:lnSpc>
                          <a:spcPct val="150000"/>
                        </a:lnSpc>
                        <a:spcAft>
                          <a:spcPts val="0"/>
                        </a:spcAft>
                      </a:pPr>
                      <a:r>
                        <a:rPr lang="zh-CN" sz="800" kern="100">
                          <a:effectLst/>
                        </a:rPr>
                        <a:t>测试用例名称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en-US" sz="800" kern="100" dirty="0">
                          <a:effectLst/>
                        </a:rPr>
                        <a:t>FGSM</a:t>
                      </a:r>
                      <a:r>
                        <a:rPr lang="zh-CN" sz="800" kern="100" dirty="0">
                          <a:effectLst/>
                        </a:rPr>
                        <a:t>调用运行</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a:effectLst/>
                        </a:rPr>
                        <a:t>测试用例标识</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a:effectLst/>
                        </a:rPr>
                        <a:t>用例</a:t>
                      </a:r>
                      <a:r>
                        <a:rPr lang="en-US" sz="800" kern="100">
                          <a:effectLst/>
                        </a:rPr>
                        <a:t>TC301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dirty="0">
                          <a:effectLst/>
                        </a:rPr>
                        <a:t>测试需求标识</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en-US" sz="800" kern="100">
                          <a:effectLst/>
                        </a:rPr>
                        <a:t>TR30</a:t>
                      </a: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4209445221"/>
                  </a:ext>
                </a:extLst>
              </a:tr>
              <a:tr h="169425">
                <a:tc>
                  <a:txBody>
                    <a:bodyPr/>
                    <a:lstStyle/>
                    <a:p>
                      <a:pPr algn="ctr">
                        <a:lnSpc>
                          <a:spcPct val="150000"/>
                        </a:lnSpc>
                        <a:spcAft>
                          <a:spcPts val="0"/>
                        </a:spcAft>
                      </a:pPr>
                      <a:r>
                        <a:rPr lang="zh-CN" sz="800" kern="100">
                          <a:effectLst/>
                        </a:rPr>
                        <a:t>简要描述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ctr">
                        <a:spcAft>
                          <a:spcPts val="0"/>
                        </a:spcAft>
                      </a:pPr>
                      <a:r>
                        <a:rPr lang="zh-CN" sz="800" kern="100">
                          <a:effectLst/>
                        </a:rPr>
                        <a:t>本测试验证是否可以导入</a:t>
                      </a:r>
                      <a:r>
                        <a:rPr lang="en-US" sz="800" kern="100">
                          <a:effectLst/>
                        </a:rPr>
                        <a:t>fgsm()</a:t>
                      </a:r>
                      <a:r>
                        <a:rPr lang="zh-CN" sz="800" kern="100">
                          <a:effectLst/>
                        </a:rPr>
                        <a:t>方法，并成功运行，返回生成结果。</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2100257"/>
                  </a:ext>
                </a:extLst>
              </a:tr>
              <a:tr h="517358">
                <a:tc>
                  <a:txBody>
                    <a:bodyPr/>
                    <a:lstStyle/>
                    <a:p>
                      <a:pPr algn="ctr">
                        <a:lnSpc>
                          <a:spcPct val="150000"/>
                        </a:lnSpc>
                        <a:spcAft>
                          <a:spcPts val="0"/>
                        </a:spcAft>
                      </a:pPr>
                      <a:r>
                        <a:rPr lang="zh-CN" sz="800" kern="100">
                          <a:effectLst/>
                        </a:rPr>
                        <a:t>前提和约束</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marL="342900" lvl="0" indent="-342900">
                        <a:spcAft>
                          <a:spcPts val="0"/>
                        </a:spcAft>
                        <a:buFont typeface="+mj-lt"/>
                        <a:buAutoNum type="arabicPeriod"/>
                      </a:pPr>
                      <a:r>
                        <a:rPr lang="zh-CN" sz="800" kern="100">
                          <a:effectLst/>
                        </a:rPr>
                        <a:t>测试员已成功在</a:t>
                      </a:r>
                      <a:r>
                        <a:rPr lang="en-US" sz="800" kern="100">
                          <a:effectLst/>
                        </a:rPr>
                        <a:t>PyThon</a:t>
                      </a:r>
                      <a:r>
                        <a:rPr lang="zh-CN" sz="800" kern="100">
                          <a:effectLst/>
                        </a:rPr>
                        <a:t>环境中中导入</a:t>
                      </a:r>
                      <a:r>
                        <a:rPr lang="en-US" sz="800" kern="100">
                          <a:effectLst/>
                        </a:rPr>
                        <a:t>torch, numpy, os</a:t>
                      </a:r>
                      <a:r>
                        <a:rPr lang="zh-CN" sz="800" kern="100">
                          <a:effectLst/>
                        </a:rPr>
                        <a:t>等基础库；</a:t>
                      </a:r>
                      <a:endParaRPr lang="zh-CN" sz="1000" kern="100">
                        <a:effectLst/>
                      </a:endParaRPr>
                    </a:p>
                    <a:p>
                      <a:pPr marL="342900" lvl="0" indent="-342900">
                        <a:spcAft>
                          <a:spcPts val="0"/>
                        </a:spcAft>
                        <a:buFont typeface="+mj-lt"/>
                        <a:buAutoNum type="arabicPeriod"/>
                      </a:pPr>
                      <a:r>
                        <a:rPr lang="zh-CN" sz="800" kern="100">
                          <a:effectLst/>
                        </a:rPr>
                        <a:t>系统环境及版本符合本</a:t>
                      </a:r>
                      <a:r>
                        <a:rPr lang="en-US" sz="800" kern="100">
                          <a:effectLst/>
                        </a:rPr>
                        <a:t>API</a:t>
                      </a:r>
                      <a:r>
                        <a:rPr lang="zh-CN" sz="800" kern="100">
                          <a:effectLst/>
                        </a:rPr>
                        <a:t>的要求；</a:t>
                      </a:r>
                      <a:endParaRPr lang="zh-CN" sz="1000" kern="100">
                        <a:effectLst/>
                      </a:endParaRPr>
                    </a:p>
                    <a:p>
                      <a:pPr marL="342900" lvl="0" indent="-342900">
                        <a:spcAft>
                          <a:spcPts val="0"/>
                        </a:spcAft>
                        <a:buFont typeface="+mj-lt"/>
                        <a:buAutoNum type="arabicPeriod"/>
                      </a:pPr>
                      <a:r>
                        <a:rPr lang="zh-CN" sz="800" kern="100">
                          <a:effectLst/>
                        </a:rPr>
                        <a:t>已经将符合要求的函数输入部分在</a:t>
                      </a:r>
                      <a:r>
                        <a:rPr lang="en-US" sz="800" kern="100">
                          <a:effectLst/>
                        </a:rPr>
                        <a:t>PyThon</a:t>
                      </a:r>
                      <a:r>
                        <a:rPr lang="zh-CN" sz="800" kern="100">
                          <a:effectLst/>
                        </a:rPr>
                        <a:t>环境中准备好</a:t>
                      </a:r>
                      <a:r>
                        <a:rPr lang="en-US" sz="800" kern="100">
                          <a:effectLst/>
                        </a:rPr>
                        <a:t>(</a:t>
                      </a:r>
                      <a:r>
                        <a:rPr lang="zh-CN" sz="800" kern="100">
                          <a:effectLst/>
                        </a:rPr>
                        <a:t>假设变量名和函数规定的输入名一致</a:t>
                      </a:r>
                      <a:r>
                        <a:rPr lang="en-US" sz="800" kern="100">
                          <a:effectLst/>
                        </a:rPr>
                        <a:t>)</a:t>
                      </a:r>
                      <a:r>
                        <a:rPr lang="zh-CN" sz="8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08952218"/>
                  </a:ext>
                </a:extLst>
              </a:tr>
              <a:tr h="169425">
                <a:tc>
                  <a:txBody>
                    <a:bodyPr/>
                    <a:lstStyle/>
                    <a:p>
                      <a:pPr algn="ctr">
                        <a:lnSpc>
                          <a:spcPct val="150000"/>
                        </a:lnSpc>
                        <a:spcAft>
                          <a:spcPts val="0"/>
                        </a:spcAft>
                      </a:pPr>
                      <a:r>
                        <a:rPr lang="zh-CN" sz="800" kern="100">
                          <a:effectLst/>
                        </a:rPr>
                        <a:t>测试方法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ctr">
                        <a:lnSpc>
                          <a:spcPct val="150000"/>
                        </a:lnSpc>
                        <a:spcAft>
                          <a:spcPts val="0"/>
                        </a:spcAft>
                      </a:pPr>
                      <a:r>
                        <a:rPr lang="zh-CN" sz="800" kern="100">
                          <a:effectLst/>
                        </a:rPr>
                        <a:t>黑盒测试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075798"/>
                  </a:ext>
                </a:extLst>
              </a:tr>
              <a:tr h="193650">
                <a:tc gridSpan="6">
                  <a:txBody>
                    <a:bodyPr/>
                    <a:lstStyle/>
                    <a:p>
                      <a:pPr algn="ctr">
                        <a:lnSpc>
                          <a:spcPct val="150000"/>
                        </a:lnSpc>
                        <a:spcAft>
                          <a:spcPts val="0"/>
                        </a:spcAft>
                      </a:pPr>
                      <a:r>
                        <a:rPr lang="zh-CN" sz="1000" kern="100">
                          <a:effectLst/>
                        </a:rPr>
                        <a:t>测试过程描述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701286"/>
                  </a:ext>
                </a:extLst>
              </a:tr>
              <a:tr h="169425">
                <a:tc rowSpan="2">
                  <a:txBody>
                    <a:bodyPr/>
                    <a:lstStyle/>
                    <a:p>
                      <a:pPr algn="ctr">
                        <a:lnSpc>
                          <a:spcPct val="150000"/>
                        </a:lnSpc>
                        <a:spcAft>
                          <a:spcPts val="0"/>
                        </a:spcAft>
                      </a:pPr>
                      <a:r>
                        <a:rPr lang="zh-CN" sz="800" kern="100">
                          <a:effectLst/>
                        </a:rPr>
                        <a:t>序号</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rowSpan="2" gridSpan="2">
                  <a:txBody>
                    <a:bodyPr/>
                    <a:lstStyle/>
                    <a:p>
                      <a:pPr algn="ctr">
                        <a:lnSpc>
                          <a:spcPct val="150000"/>
                        </a:lnSpc>
                        <a:spcAft>
                          <a:spcPts val="0"/>
                        </a:spcAft>
                      </a:pPr>
                      <a:r>
                        <a:rPr lang="zh-CN" sz="800" kern="100">
                          <a:effectLst/>
                        </a:rPr>
                        <a:t>测试步骤</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rowSpan="2" hMerge="1">
                  <a:txBody>
                    <a:bodyPr/>
                    <a:lstStyle/>
                    <a:p>
                      <a:endParaRPr lang="zh-CN" altLang="en-US"/>
                    </a:p>
                  </a:txBody>
                  <a:tcPr/>
                </a:tc>
                <a:tc gridSpan="2">
                  <a:txBody>
                    <a:bodyPr/>
                    <a:lstStyle/>
                    <a:p>
                      <a:pPr algn="ctr">
                        <a:lnSpc>
                          <a:spcPct val="150000"/>
                        </a:lnSpc>
                        <a:spcAft>
                          <a:spcPts val="0"/>
                        </a:spcAft>
                      </a:pPr>
                      <a:r>
                        <a:rPr lang="zh-CN" sz="800" kern="100">
                          <a:effectLst/>
                        </a:rPr>
                        <a:t>测试结果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a:txBody>
                    <a:bodyPr/>
                    <a:lstStyle/>
                    <a:p>
                      <a:pPr algn="ctr">
                        <a:lnSpc>
                          <a:spcPct val="150000"/>
                        </a:lnSpc>
                        <a:spcAft>
                          <a:spcPts val="0"/>
                        </a:spcAft>
                      </a:pPr>
                      <a:r>
                        <a:rPr lang="zh-CN" sz="800" kern="100">
                          <a:effectLst/>
                        </a:rPr>
                        <a:t>评价准则</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3833633852"/>
                  </a:ext>
                </a:extLst>
              </a:tr>
              <a:tr h="195138">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a:lnSpc>
                          <a:spcPct val="150000"/>
                        </a:lnSpc>
                        <a:spcAft>
                          <a:spcPts val="0"/>
                        </a:spcAft>
                      </a:pPr>
                      <a:r>
                        <a:rPr lang="zh-CN" sz="800" kern="100">
                          <a:effectLst/>
                        </a:rPr>
                        <a:t>预期结果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a:txBody>
                    <a:bodyPr/>
                    <a:lstStyle/>
                    <a:p>
                      <a:pPr algn="l">
                        <a:lnSpc>
                          <a:spcPct val="150000"/>
                        </a:lnSpc>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tc>
                <a:extLst>
                  <a:ext uri="{0D108BD9-81ED-4DB2-BD59-A6C34878D82A}">
                    <a16:rowId xmlns:a16="http://schemas.microsoft.com/office/drawing/2014/main" val="1306291350"/>
                  </a:ext>
                </a:extLst>
              </a:tr>
              <a:tr h="776036">
                <a:tc>
                  <a:txBody>
                    <a:bodyPr/>
                    <a:lstStyle/>
                    <a:p>
                      <a:pPr algn="ctr">
                        <a:spcAft>
                          <a:spcPts val="0"/>
                        </a:spcAft>
                      </a:pPr>
                      <a:r>
                        <a:rPr lang="en-US" sz="8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sz="800" kern="100">
                          <a:effectLst/>
                        </a:rPr>
                        <a:t>测试员在</a:t>
                      </a:r>
                      <a:r>
                        <a:rPr lang="en-US" sz="800" kern="100">
                          <a:effectLst/>
                        </a:rPr>
                        <a:t>PyThon</a:t>
                      </a:r>
                      <a:r>
                        <a:rPr lang="zh-CN" sz="800" kern="100">
                          <a:effectLst/>
                        </a:rPr>
                        <a:t>环境中输入命令导入</a:t>
                      </a:r>
                      <a:r>
                        <a:rPr lang="en-US" sz="800" kern="100">
                          <a:effectLst/>
                        </a:rPr>
                        <a:t>adversarial_attack</a:t>
                      </a:r>
                      <a:r>
                        <a:rPr lang="zh-CN" sz="800" kern="100">
                          <a:effectLst/>
                        </a:rPr>
                        <a:t>模块中的</a:t>
                      </a:r>
                      <a:r>
                        <a:rPr lang="en-US" sz="800" kern="100">
                          <a:effectLst/>
                        </a:rPr>
                        <a:t>fgsm</a:t>
                      </a:r>
                      <a:r>
                        <a:rPr lang="zh-CN" sz="800" kern="100">
                          <a:effectLst/>
                        </a:rPr>
                        <a:t>方法：</a:t>
                      </a:r>
                      <a:endParaRPr lang="zh-CN" sz="1000" kern="100">
                        <a:effectLst/>
                      </a:endParaRPr>
                    </a:p>
                    <a:p>
                      <a:pPr>
                        <a:spcAft>
                          <a:spcPts val="0"/>
                        </a:spcAft>
                      </a:pPr>
                      <a:r>
                        <a:rPr lang="en-US" sz="800" kern="100">
                          <a:effectLst/>
                        </a:rPr>
                        <a:t>Import DeepBox.adversarial_attack.fgsm as fgsm</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sz="800" kern="100">
                          <a:effectLst/>
                        </a:rPr>
                        <a:t>能够成功导入方法，不会抛出异常。</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dirty="0">
                          <a:effectLst/>
                        </a:rPr>
                        <a:t>实际结果与预期结果一致。</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1600353455"/>
                  </a:ext>
                </a:extLst>
              </a:tr>
              <a:tr h="1164055">
                <a:tc>
                  <a:txBody>
                    <a:bodyPr/>
                    <a:lstStyle/>
                    <a:p>
                      <a:pPr algn="ctr">
                        <a:spcAft>
                          <a:spcPts val="0"/>
                        </a:spcAft>
                      </a:pPr>
                      <a:r>
                        <a:rPr lang="en-US" sz="8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sz="800" kern="100">
                          <a:effectLst/>
                        </a:rPr>
                        <a:t>输入语句调用</a:t>
                      </a:r>
                      <a:r>
                        <a:rPr lang="en-US" sz="800" kern="100">
                          <a:effectLst/>
                        </a:rPr>
                        <a:t>fgsm</a:t>
                      </a:r>
                      <a:r>
                        <a:rPr lang="zh-CN" sz="800" kern="100">
                          <a:effectLst/>
                        </a:rPr>
                        <a:t>：</a:t>
                      </a:r>
                      <a:endParaRPr lang="zh-CN" sz="1000" kern="100">
                        <a:effectLst/>
                      </a:endParaRPr>
                    </a:p>
                    <a:p>
                      <a:pPr>
                        <a:spcAft>
                          <a:spcPts val="0"/>
                        </a:spcAft>
                      </a:pPr>
                      <a:r>
                        <a:rPr lang="en-US" sz="800" kern="100">
                          <a:effectLst/>
                        </a:rPr>
                        <a:t>X_adv, Y = fgsm(model, data_loader, criterion, epsilon, normalizer)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sz="800" kern="100">
                          <a:effectLst/>
                        </a:rPr>
                        <a:t>屏幕输出：</a:t>
                      </a:r>
                      <a:endParaRPr lang="zh-CN" sz="1000" kern="100">
                        <a:effectLst/>
                      </a:endParaRPr>
                    </a:p>
                    <a:p>
                      <a:pPr>
                        <a:spcAft>
                          <a:spcPts val="0"/>
                        </a:spcAft>
                      </a:pPr>
                      <a:r>
                        <a:rPr lang="en-US" sz="800" kern="100">
                          <a:effectLst/>
                        </a:rPr>
                        <a:t>"Before FGSM the accuracy is xxx" (xxx</a:t>
                      </a:r>
                      <a:r>
                        <a:rPr lang="zh-CN" sz="800" kern="100">
                          <a:effectLst/>
                        </a:rPr>
                        <a:t>由实际计算得出</a:t>
                      </a:r>
                      <a:r>
                        <a:rPr lang="en-US" sz="800" kern="100">
                          <a:effectLst/>
                        </a:rPr>
                        <a:t>)</a:t>
                      </a:r>
                      <a:endParaRPr lang="zh-CN" sz="1000" kern="100">
                        <a:effectLst/>
                      </a:endParaRPr>
                    </a:p>
                    <a:p>
                      <a:pPr>
                        <a:spcAft>
                          <a:spcPts val="0"/>
                        </a:spcAft>
                      </a:pPr>
                      <a:r>
                        <a:rPr lang="en-US" sz="800" kern="100">
                          <a:effectLst/>
                        </a:rPr>
                        <a:t>"After FGSM the accuracy is xxx" (xxx</a:t>
                      </a:r>
                      <a:r>
                        <a:rPr lang="zh-CN" sz="800" kern="100">
                          <a:effectLst/>
                        </a:rPr>
                        <a:t>由实际计算得出</a:t>
                      </a:r>
                      <a:r>
                        <a:rPr lang="en-US" sz="800" kern="100">
                          <a:effectLst/>
                        </a:rPr>
                        <a:t>)</a:t>
                      </a:r>
                      <a:endParaRPr lang="zh-CN" sz="1000" kern="100">
                        <a:effectLst/>
                      </a:endParaRPr>
                    </a:p>
                    <a:p>
                      <a:pPr>
                        <a:spcAft>
                          <a:spcPts val="0"/>
                        </a:spcAft>
                      </a:pPr>
                      <a:r>
                        <a:rPr lang="zh-CN" sz="800" kern="100">
                          <a:effectLst/>
                        </a:rPr>
                        <a:t>同时返回的</a:t>
                      </a:r>
                      <a:r>
                        <a:rPr lang="en-US" sz="800" kern="100">
                          <a:effectLst/>
                        </a:rPr>
                        <a:t>X_adv, Y</a:t>
                      </a:r>
                      <a:r>
                        <a:rPr lang="zh-CN" sz="800" kern="100">
                          <a:effectLst/>
                        </a:rPr>
                        <a:t>存放了生成的样本和正确的标签</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3888766877"/>
                  </a:ext>
                </a:extLst>
              </a:tr>
              <a:tr h="776036">
                <a:tc>
                  <a:txBody>
                    <a:bodyPr/>
                    <a:lstStyle/>
                    <a:p>
                      <a:pPr algn="ctr">
                        <a:spcAft>
                          <a:spcPts val="0"/>
                        </a:spcAft>
                      </a:pPr>
                      <a:r>
                        <a:rPr lang="en-US" sz="800" kern="100">
                          <a:effectLst/>
                        </a:rPr>
                        <a:t>3</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sz="800" kern="100">
                          <a:effectLst/>
                        </a:rPr>
                        <a:t>输入语句调用</a:t>
                      </a:r>
                      <a:r>
                        <a:rPr lang="en-US" sz="800" kern="100">
                          <a:effectLst/>
                        </a:rPr>
                        <a:t>fgsm</a:t>
                      </a:r>
                      <a:r>
                        <a:rPr lang="zh-CN" sz="800" kern="100">
                          <a:effectLst/>
                        </a:rPr>
                        <a:t>，其中输入内容存在不符合函数规定的项目：</a:t>
                      </a:r>
                      <a:endParaRPr lang="zh-CN" sz="1000" kern="100">
                        <a:effectLst/>
                      </a:endParaRPr>
                    </a:p>
                    <a:p>
                      <a:pPr>
                        <a:spcAft>
                          <a:spcPts val="0"/>
                        </a:spcAft>
                      </a:pPr>
                      <a:r>
                        <a:rPr lang="en-US" sz="800" kern="100">
                          <a:effectLst/>
                        </a:rPr>
                        <a:t>X_adv, Y = fgsm(model, data_loader, criterion, epsilon, normalizer)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sz="800" kern="100">
                          <a:effectLst/>
                        </a:rPr>
                        <a:t>运行中抛出异常</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2932683517"/>
                  </a:ext>
                </a:extLst>
              </a:tr>
              <a:tr h="557443">
                <a:tc>
                  <a:txBody>
                    <a:bodyPr/>
                    <a:lstStyle/>
                    <a:p>
                      <a:pPr algn="ctr">
                        <a:lnSpc>
                          <a:spcPct val="150000"/>
                        </a:lnSpc>
                        <a:spcAft>
                          <a:spcPts val="0"/>
                        </a:spcAft>
                      </a:pPr>
                      <a:r>
                        <a:rPr lang="zh-CN" sz="1000" kern="100">
                          <a:effectLst/>
                        </a:rPr>
                        <a:t>备注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l">
                        <a:lnSpc>
                          <a:spcPct val="150000"/>
                        </a:lnSpc>
                        <a:spcAft>
                          <a:spcPts val="0"/>
                        </a:spcAft>
                      </a:pPr>
                      <a:r>
                        <a:rPr lang="zh-CN" sz="800" kern="100" dirty="0">
                          <a:effectLst/>
                        </a:rPr>
                        <a:t>说明：</a:t>
                      </a:r>
                      <a:endParaRPr lang="zh-CN" sz="1000" kern="100" dirty="0">
                        <a:effectLst/>
                      </a:endParaRPr>
                    </a:p>
                    <a:p>
                      <a:pPr algn="l">
                        <a:lnSpc>
                          <a:spcPct val="150000"/>
                        </a:lnSpc>
                        <a:spcAft>
                          <a:spcPts val="0"/>
                        </a:spcAft>
                      </a:pPr>
                      <a:r>
                        <a:rPr lang="en-US" sz="800" kern="100" dirty="0">
                          <a:effectLst/>
                        </a:rPr>
                        <a:t>1</a:t>
                      </a:r>
                      <a:r>
                        <a:rPr lang="zh-CN" sz="800" kern="100" dirty="0">
                          <a:effectLst/>
                        </a:rPr>
                        <a:t>）测试员测试设备的显存（使用</a:t>
                      </a:r>
                      <a:r>
                        <a:rPr lang="en-US" sz="800" kern="100" dirty="0">
                          <a:effectLst/>
                        </a:rPr>
                        <a:t>GPU</a:t>
                      </a:r>
                      <a:r>
                        <a:rPr lang="zh-CN" sz="800" kern="100" dirty="0">
                          <a:effectLst/>
                        </a:rPr>
                        <a:t>）或内存（使用</a:t>
                      </a:r>
                      <a:r>
                        <a:rPr lang="en-US" sz="800" kern="100" dirty="0">
                          <a:effectLst/>
                        </a:rPr>
                        <a:t>CPU</a:t>
                      </a:r>
                      <a:r>
                        <a:rPr lang="zh-CN" sz="800" kern="100" dirty="0">
                          <a:effectLst/>
                        </a:rPr>
                        <a:t>）应能满足算法运行的大小要求。</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1786996"/>
                  </a:ext>
                </a:extLst>
              </a:tr>
            </a:tbl>
          </a:graphicData>
        </a:graphic>
      </p:graphicFrame>
      <p:sp>
        <p:nvSpPr>
          <p:cNvPr id="16" name="矩形 15">
            <a:extLst>
              <a:ext uri="{FF2B5EF4-FFF2-40B4-BE49-F238E27FC236}">
                <a16:creationId xmlns:a16="http://schemas.microsoft.com/office/drawing/2014/main" id="{D2A1400E-7DA9-45D7-BA7D-2328F7CCF443}"/>
              </a:ext>
            </a:extLst>
          </p:cNvPr>
          <p:cNvSpPr/>
          <p:nvPr/>
        </p:nvSpPr>
        <p:spPr>
          <a:xfrm>
            <a:off x="6591481" y="1095602"/>
            <a:ext cx="2990850" cy="64930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矩形 16">
            <a:extLst>
              <a:ext uri="{FF2B5EF4-FFF2-40B4-BE49-F238E27FC236}">
                <a16:creationId xmlns:a16="http://schemas.microsoft.com/office/drawing/2014/main" id="{0060AEB4-1D38-4D63-BFDF-AB1CFCA9B766}"/>
              </a:ext>
            </a:extLst>
          </p:cNvPr>
          <p:cNvSpPr/>
          <p:nvPr/>
        </p:nvSpPr>
        <p:spPr>
          <a:xfrm>
            <a:off x="6591481" y="1744910"/>
            <a:ext cx="2990850" cy="64930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8" name="矩形 17">
            <a:extLst>
              <a:ext uri="{FF2B5EF4-FFF2-40B4-BE49-F238E27FC236}">
                <a16:creationId xmlns:a16="http://schemas.microsoft.com/office/drawing/2014/main" id="{8189DD53-9C59-4018-80B3-5047584E0CD7}"/>
              </a:ext>
            </a:extLst>
          </p:cNvPr>
          <p:cNvSpPr/>
          <p:nvPr/>
        </p:nvSpPr>
        <p:spPr>
          <a:xfrm>
            <a:off x="6591481" y="2394217"/>
            <a:ext cx="2990850" cy="80640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矩形 18">
            <a:extLst>
              <a:ext uri="{FF2B5EF4-FFF2-40B4-BE49-F238E27FC236}">
                <a16:creationId xmlns:a16="http://schemas.microsoft.com/office/drawing/2014/main" id="{3A9B8CC3-0F2B-4337-B3BE-0DC105292651}"/>
              </a:ext>
            </a:extLst>
          </p:cNvPr>
          <p:cNvSpPr/>
          <p:nvPr/>
        </p:nvSpPr>
        <p:spPr>
          <a:xfrm>
            <a:off x="6591481" y="3200626"/>
            <a:ext cx="2990850" cy="80640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0" name="矩形 19">
            <a:extLst>
              <a:ext uri="{FF2B5EF4-FFF2-40B4-BE49-F238E27FC236}">
                <a16:creationId xmlns:a16="http://schemas.microsoft.com/office/drawing/2014/main" id="{BD5E58D9-EE10-4A42-AFAD-D85E10988E06}"/>
              </a:ext>
            </a:extLst>
          </p:cNvPr>
          <p:cNvSpPr/>
          <p:nvPr/>
        </p:nvSpPr>
        <p:spPr>
          <a:xfrm>
            <a:off x="6591480" y="4007035"/>
            <a:ext cx="5365749" cy="242609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87022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功能介绍</a:t>
            </a:r>
            <a:r>
              <a:rPr lang="en-US" altLang="zh-CN" dirty="0"/>
              <a:t>——</a:t>
            </a:r>
            <a:r>
              <a:rPr lang="zh-CN" altLang="en-US" dirty="0"/>
              <a:t>神经网络量化模块</a:t>
            </a:r>
            <a:br>
              <a:rPr lang="en-US" altLang="zh-CN" dirty="0"/>
            </a:br>
            <a:r>
              <a:rPr lang="zh-CN" altLang="en-US" dirty="0"/>
              <a:t>      </a:t>
            </a:r>
            <a:endParaRPr lang="zh-CN" altLang="en-US" sz="2200" dirty="0"/>
          </a:p>
        </p:txBody>
      </p:sp>
      <p:sp>
        <p:nvSpPr>
          <p:cNvPr id="16" name="矩形: 圆角 15">
            <a:extLst>
              <a:ext uri="{FF2B5EF4-FFF2-40B4-BE49-F238E27FC236}">
                <a16:creationId xmlns:a16="http://schemas.microsoft.com/office/drawing/2014/main" id="{B287D4DA-7B0D-4CFF-A4DA-9130E43D8CDF}"/>
              </a:ext>
            </a:extLst>
          </p:cNvPr>
          <p:cNvSpPr/>
          <p:nvPr/>
        </p:nvSpPr>
        <p:spPr>
          <a:xfrm>
            <a:off x="8016903" y="1660416"/>
            <a:ext cx="1260629" cy="48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网络量化</a:t>
            </a:r>
          </a:p>
        </p:txBody>
      </p:sp>
      <p:sp>
        <p:nvSpPr>
          <p:cNvPr id="17" name="矩形 16">
            <a:extLst>
              <a:ext uri="{FF2B5EF4-FFF2-40B4-BE49-F238E27FC236}">
                <a16:creationId xmlns:a16="http://schemas.microsoft.com/office/drawing/2014/main" id="{DC75477E-78B8-41B3-AF8C-D794500C3EDE}"/>
              </a:ext>
            </a:extLst>
          </p:cNvPr>
          <p:cNvSpPr/>
          <p:nvPr/>
        </p:nvSpPr>
        <p:spPr>
          <a:xfrm>
            <a:off x="8145632" y="2577810"/>
            <a:ext cx="1003177" cy="37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IR-Net</a:t>
            </a:r>
            <a:endParaRPr lang="zh-CN" altLang="en-US" dirty="0"/>
          </a:p>
        </p:txBody>
      </p:sp>
      <p:sp>
        <p:nvSpPr>
          <p:cNvPr id="18" name="矩形 17">
            <a:extLst>
              <a:ext uri="{FF2B5EF4-FFF2-40B4-BE49-F238E27FC236}">
                <a16:creationId xmlns:a16="http://schemas.microsoft.com/office/drawing/2014/main" id="{9C04BA00-4D36-47BA-8681-632811E4AA75}"/>
              </a:ext>
            </a:extLst>
          </p:cNvPr>
          <p:cNvSpPr/>
          <p:nvPr/>
        </p:nvSpPr>
        <p:spPr>
          <a:xfrm>
            <a:off x="8145632" y="3200364"/>
            <a:ext cx="1003177" cy="37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BNN</a:t>
            </a:r>
            <a:endParaRPr lang="zh-CN" altLang="en-US" dirty="0"/>
          </a:p>
        </p:txBody>
      </p:sp>
      <p:sp>
        <p:nvSpPr>
          <p:cNvPr id="19" name="矩形 18">
            <a:extLst>
              <a:ext uri="{FF2B5EF4-FFF2-40B4-BE49-F238E27FC236}">
                <a16:creationId xmlns:a16="http://schemas.microsoft.com/office/drawing/2014/main" id="{A8989F39-529B-4479-A95B-DB5C500559FA}"/>
              </a:ext>
            </a:extLst>
          </p:cNvPr>
          <p:cNvSpPr/>
          <p:nvPr/>
        </p:nvSpPr>
        <p:spPr>
          <a:xfrm>
            <a:off x="8145631" y="3822918"/>
            <a:ext cx="1003177" cy="37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XNOR</a:t>
            </a:r>
            <a:endParaRPr lang="zh-CN" altLang="en-US" dirty="0"/>
          </a:p>
        </p:txBody>
      </p:sp>
      <p:sp>
        <p:nvSpPr>
          <p:cNvPr id="20" name="矩形 19">
            <a:extLst>
              <a:ext uri="{FF2B5EF4-FFF2-40B4-BE49-F238E27FC236}">
                <a16:creationId xmlns:a16="http://schemas.microsoft.com/office/drawing/2014/main" id="{C42F082F-3DDB-4337-99C5-F8655165FDDA}"/>
              </a:ext>
            </a:extLst>
          </p:cNvPr>
          <p:cNvSpPr/>
          <p:nvPr/>
        </p:nvSpPr>
        <p:spPr>
          <a:xfrm>
            <a:off x="8145630" y="4445472"/>
            <a:ext cx="1003177" cy="37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HORQ</a:t>
            </a:r>
            <a:endParaRPr lang="zh-CN" altLang="en-US" dirty="0"/>
          </a:p>
        </p:txBody>
      </p:sp>
      <p:sp>
        <p:nvSpPr>
          <p:cNvPr id="21" name="矩形 20">
            <a:extLst>
              <a:ext uri="{FF2B5EF4-FFF2-40B4-BE49-F238E27FC236}">
                <a16:creationId xmlns:a16="http://schemas.microsoft.com/office/drawing/2014/main" id="{A936F35B-7F7E-4363-9DDB-695CB8F9D10E}"/>
              </a:ext>
            </a:extLst>
          </p:cNvPr>
          <p:cNvSpPr/>
          <p:nvPr/>
        </p:nvSpPr>
        <p:spPr>
          <a:xfrm>
            <a:off x="8145630" y="5068026"/>
            <a:ext cx="1003177" cy="37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BWN</a:t>
            </a:r>
            <a:endParaRPr lang="zh-CN" altLang="en-US" sz="1600" dirty="0"/>
          </a:p>
        </p:txBody>
      </p:sp>
      <p:pic>
        <p:nvPicPr>
          <p:cNvPr id="14" name="图片 13">
            <a:extLst>
              <a:ext uri="{FF2B5EF4-FFF2-40B4-BE49-F238E27FC236}">
                <a16:creationId xmlns:a16="http://schemas.microsoft.com/office/drawing/2014/main" id="{4601BD8B-C597-43B6-8075-1E2E2849B49E}"/>
              </a:ext>
            </a:extLst>
          </p:cNvPr>
          <p:cNvPicPr>
            <a:picLocks noChangeAspect="1"/>
          </p:cNvPicPr>
          <p:nvPr/>
        </p:nvPicPr>
        <p:blipFill>
          <a:blip r:embed="rId2"/>
          <a:stretch>
            <a:fillRect/>
          </a:stretch>
        </p:blipFill>
        <p:spPr>
          <a:xfrm>
            <a:off x="9560878" y="70870"/>
            <a:ext cx="2548554" cy="6716822"/>
          </a:xfrm>
          <a:prstGeom prst="rect">
            <a:avLst/>
          </a:prstGeom>
        </p:spPr>
      </p:pic>
      <p:sp>
        <p:nvSpPr>
          <p:cNvPr id="23" name="内容占位符 2">
            <a:extLst>
              <a:ext uri="{FF2B5EF4-FFF2-40B4-BE49-F238E27FC236}">
                <a16:creationId xmlns:a16="http://schemas.microsoft.com/office/drawing/2014/main" id="{904925A6-31D6-4C91-AE93-E2C99C6F5B5E}"/>
              </a:ext>
            </a:extLst>
          </p:cNvPr>
          <p:cNvSpPr txBox="1">
            <a:spLocks/>
          </p:cNvSpPr>
          <p:nvPr/>
        </p:nvSpPr>
        <p:spPr>
          <a:xfrm>
            <a:off x="761824" y="887895"/>
            <a:ext cx="6829338" cy="5911906"/>
          </a:xfrm>
          <a:prstGeom prst="rect">
            <a:avLst/>
          </a:prstGeom>
        </p:spPr>
        <p:txBody>
          <a:bodyPr>
            <a:normAutofit fontScale="92500" lnSpcReduction="2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dirty="0"/>
              <a:t>模型量化模块是为神经网络模型量化领域的研究人员提供的当今经典以及前沿的在线量化压缩算法库。用户可以调用该模块完成多种尺寸、位宽的模型量化，减少科研人员复现方法的时间，提高科研效率。具体地，用户应将使用的模型和数据集处理成符合要求的格式，作为函数的输入。对应的模型量化算法将针对模型的具体信息，针对每个模型以及指定的算法、位宽生成替换模型，并将新的模型保存以便用户使用。</a:t>
            </a:r>
            <a:endParaRPr lang="zh-CN" altLang="zh-CN" sz="1600" dirty="0"/>
          </a:p>
          <a:p>
            <a:pPr>
              <a:lnSpc>
                <a:spcPct val="120000"/>
              </a:lnSpc>
            </a:pPr>
            <a:r>
              <a:rPr lang="zh-CN" altLang="en-US" sz="1600" dirty="0"/>
              <a:t>该模块包含</a:t>
            </a:r>
            <a:r>
              <a:rPr lang="en-US" altLang="zh-CN" sz="1600" dirty="0"/>
              <a:t>6</a:t>
            </a:r>
            <a:r>
              <a:rPr lang="zh-CN" altLang="en-US" sz="1600" dirty="0"/>
              <a:t>种模型量化算法</a:t>
            </a:r>
            <a:endParaRPr lang="zh-CN" altLang="zh-CN" sz="1600" dirty="0"/>
          </a:p>
          <a:p>
            <a:pPr lvl="1">
              <a:lnSpc>
                <a:spcPct val="120000"/>
              </a:lnSpc>
            </a:pPr>
            <a:r>
              <a:rPr lang="en-US" altLang="zh-CN" sz="1400" dirty="0"/>
              <a:t>QNNs.bnn_res20_1w1a()</a:t>
            </a:r>
          </a:p>
          <a:p>
            <a:pPr lvl="1">
              <a:lnSpc>
                <a:spcPct val="120000"/>
              </a:lnSpc>
            </a:pPr>
            <a:r>
              <a:rPr lang="en-US" altLang="zh-CN" sz="1400" dirty="0"/>
              <a:t>QNNs.bwn_res20_1w32a()</a:t>
            </a:r>
          </a:p>
          <a:p>
            <a:pPr lvl="1">
              <a:lnSpc>
                <a:spcPct val="120000"/>
              </a:lnSpc>
            </a:pPr>
            <a:r>
              <a:rPr lang="en-US" altLang="zh-CN" sz="1400" dirty="0"/>
              <a:t>QNNs.xnor_res20_1w1a()</a:t>
            </a:r>
          </a:p>
          <a:p>
            <a:pPr lvl="1">
              <a:lnSpc>
                <a:spcPct val="120000"/>
              </a:lnSpc>
            </a:pPr>
            <a:r>
              <a:rPr lang="en-US" altLang="zh-CN" sz="1400" dirty="0"/>
              <a:t>QNNs.horq_res20_1w2a()</a:t>
            </a:r>
          </a:p>
          <a:p>
            <a:pPr lvl="1">
              <a:lnSpc>
                <a:spcPct val="120000"/>
              </a:lnSpc>
            </a:pPr>
            <a:r>
              <a:rPr lang="en-US" altLang="zh-CN" sz="1400" dirty="0"/>
              <a:t>QNNs.irnet_res20_1w1a()</a:t>
            </a:r>
            <a:endParaRPr lang="zh-CN" altLang="zh-CN" sz="1400" dirty="0"/>
          </a:p>
          <a:p>
            <a:pPr>
              <a:lnSpc>
                <a:spcPct val="120000"/>
              </a:lnSpc>
            </a:pPr>
            <a:r>
              <a:rPr kumimoji="1" lang="zh-CN" altLang="en-US" sz="1600" dirty="0"/>
              <a:t>执行方法解释</a:t>
            </a:r>
            <a:endParaRPr kumimoji="1" lang="en-US" altLang="zh-CN" sz="1600" dirty="0"/>
          </a:p>
          <a:p>
            <a:pPr lvl="1">
              <a:lnSpc>
                <a:spcPct val="120000"/>
              </a:lnSpc>
            </a:pPr>
            <a:r>
              <a:rPr lang="en-US" altLang="zh-CN" sz="1400" dirty="0"/>
              <a:t>QNNs.bnn_res20_1w1a.__main__.main():</a:t>
            </a:r>
            <a:r>
              <a:rPr lang="zh-CN" altLang="en-US" sz="1400" dirty="0"/>
              <a:t>生成使用</a:t>
            </a:r>
            <a:r>
              <a:rPr lang="en-US" altLang="zh-CN" sz="1400" dirty="0" err="1"/>
              <a:t>bnn</a:t>
            </a:r>
            <a:r>
              <a:rPr lang="zh-CN" altLang="en-US" sz="1400" dirty="0"/>
              <a:t>的量化模型，精度为</a:t>
            </a:r>
            <a:r>
              <a:rPr lang="en-US" altLang="zh-CN" sz="1400" dirty="0"/>
              <a:t>1bit weight/1bit activation</a:t>
            </a:r>
          </a:p>
          <a:p>
            <a:pPr lvl="1">
              <a:lnSpc>
                <a:spcPct val="120000"/>
              </a:lnSpc>
            </a:pPr>
            <a:r>
              <a:rPr lang="en-US" altLang="zh-CN" sz="1400" dirty="0"/>
              <a:t>QNNs.bwn_res20_1w32a.__main__.main():</a:t>
            </a:r>
            <a:r>
              <a:rPr lang="zh-CN" altLang="en-US" sz="1400" dirty="0"/>
              <a:t>生成使用</a:t>
            </a:r>
            <a:r>
              <a:rPr lang="en-US" altLang="zh-CN" sz="1400" dirty="0" err="1"/>
              <a:t>bwn</a:t>
            </a:r>
            <a:r>
              <a:rPr lang="zh-CN" altLang="en-US" sz="1400" dirty="0"/>
              <a:t>的量化模型，精度为</a:t>
            </a:r>
            <a:r>
              <a:rPr lang="en-US" altLang="zh-CN" sz="1400" dirty="0"/>
              <a:t>1bit weight/32bit activation</a:t>
            </a:r>
          </a:p>
          <a:p>
            <a:pPr lvl="1">
              <a:lnSpc>
                <a:spcPct val="120000"/>
              </a:lnSpc>
            </a:pPr>
            <a:r>
              <a:rPr lang="en-US" altLang="zh-CN" sz="1400" dirty="0"/>
              <a:t>QNNs.xnor_res20_1w1a.__main__.main():</a:t>
            </a:r>
            <a:r>
              <a:rPr lang="zh-CN" altLang="en-US" sz="1400" dirty="0"/>
              <a:t>生成使用</a:t>
            </a:r>
            <a:r>
              <a:rPr lang="en-US" altLang="zh-CN" sz="1400" dirty="0"/>
              <a:t>xnor</a:t>
            </a:r>
            <a:r>
              <a:rPr lang="zh-CN" altLang="en-US" sz="1400" dirty="0"/>
              <a:t>的量化模型，精度为</a:t>
            </a:r>
            <a:r>
              <a:rPr lang="en-US" altLang="zh-CN" sz="1400" dirty="0"/>
              <a:t>1bit weight/1bit activation</a:t>
            </a:r>
          </a:p>
          <a:p>
            <a:pPr lvl="1">
              <a:lnSpc>
                <a:spcPct val="120000"/>
              </a:lnSpc>
            </a:pPr>
            <a:r>
              <a:rPr lang="en-US" altLang="zh-CN" sz="1400" dirty="0"/>
              <a:t>QNNs.horq_res20_1w2a.__main__.main():</a:t>
            </a:r>
            <a:r>
              <a:rPr lang="zh-CN" altLang="en-US" sz="1400" dirty="0"/>
              <a:t>生成使用</a:t>
            </a:r>
            <a:r>
              <a:rPr lang="en-US" altLang="zh-CN" sz="1400" dirty="0" err="1"/>
              <a:t>horq</a:t>
            </a:r>
            <a:r>
              <a:rPr lang="zh-CN" altLang="en-US" sz="1400" dirty="0"/>
              <a:t>的量化模型，精度为</a:t>
            </a:r>
            <a:r>
              <a:rPr lang="en-US" altLang="zh-CN" sz="1400" dirty="0"/>
              <a:t>1bit weight/2bit activation</a:t>
            </a:r>
          </a:p>
          <a:p>
            <a:pPr lvl="1">
              <a:lnSpc>
                <a:spcPct val="120000"/>
              </a:lnSpc>
            </a:pPr>
            <a:r>
              <a:rPr lang="en-US" altLang="zh-CN" sz="1400" dirty="0"/>
              <a:t>QNNs.irnet_res20_1w1a.__main__.main():</a:t>
            </a:r>
            <a:r>
              <a:rPr lang="zh-CN" altLang="en-US" sz="1400" dirty="0"/>
              <a:t>生成使用</a:t>
            </a:r>
            <a:r>
              <a:rPr lang="en-US" altLang="zh-CN" sz="1400" dirty="0" err="1"/>
              <a:t>irnet</a:t>
            </a:r>
            <a:r>
              <a:rPr lang="zh-CN" altLang="en-US" sz="1400" dirty="0"/>
              <a:t>的量化模型，精度为</a:t>
            </a:r>
            <a:r>
              <a:rPr lang="en-US" altLang="zh-CN" sz="1400" dirty="0"/>
              <a:t>1bit weight/1bit activation</a:t>
            </a:r>
            <a:endParaRPr lang="zh-CN" altLang="zh-CN" sz="1400" dirty="0"/>
          </a:p>
        </p:txBody>
      </p:sp>
    </p:spTree>
    <p:extLst>
      <p:ext uri="{BB962C8B-B14F-4D97-AF65-F5344CB8AC3E}">
        <p14:creationId xmlns:p14="http://schemas.microsoft.com/office/powerpoint/2010/main" val="187716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测试用例</a:t>
            </a:r>
            <a:r>
              <a:rPr lang="en-US" altLang="zh-CN" dirty="0"/>
              <a:t>——</a:t>
            </a:r>
            <a:r>
              <a:rPr lang="zh-CN" altLang="en-US"/>
              <a:t>神经网络量化模块</a:t>
            </a:r>
            <a:br>
              <a:rPr lang="en-US" altLang="zh-CN" dirty="0"/>
            </a:br>
            <a:r>
              <a:rPr lang="zh-CN" altLang="en-US" dirty="0"/>
              <a:t>      </a:t>
            </a:r>
            <a:endParaRPr lang="zh-CN" altLang="en-US" sz="2200" dirty="0"/>
          </a:p>
        </p:txBody>
      </p:sp>
      <p:graphicFrame>
        <p:nvGraphicFramePr>
          <p:cNvPr id="3" name="表格 2">
            <a:extLst>
              <a:ext uri="{FF2B5EF4-FFF2-40B4-BE49-F238E27FC236}">
                <a16:creationId xmlns:a16="http://schemas.microsoft.com/office/drawing/2014/main" id="{0317747E-F582-4EF1-B559-E63E22F39B36}"/>
              </a:ext>
            </a:extLst>
          </p:cNvPr>
          <p:cNvGraphicFramePr>
            <a:graphicFrameLocks noGrp="1"/>
          </p:cNvGraphicFramePr>
          <p:nvPr/>
        </p:nvGraphicFramePr>
        <p:xfrm>
          <a:off x="421607" y="958618"/>
          <a:ext cx="5579696" cy="5474515"/>
        </p:xfrm>
        <a:graphic>
          <a:graphicData uri="http://schemas.openxmlformats.org/drawingml/2006/table">
            <a:tbl>
              <a:tblPr firstRow="1" firstCol="1" bandRow="1">
                <a:tableStyleId>{5C22544A-7EE6-4342-B048-85BDC9FD1C3A}</a:tableStyleId>
              </a:tblPr>
              <a:tblGrid>
                <a:gridCol w="785606">
                  <a:extLst>
                    <a:ext uri="{9D8B030D-6E8A-4147-A177-3AD203B41FA5}">
                      <a16:colId xmlns:a16="http://schemas.microsoft.com/office/drawing/2014/main" val="1578130008"/>
                    </a:ext>
                  </a:extLst>
                </a:gridCol>
                <a:gridCol w="1176773">
                  <a:extLst>
                    <a:ext uri="{9D8B030D-6E8A-4147-A177-3AD203B41FA5}">
                      <a16:colId xmlns:a16="http://schemas.microsoft.com/office/drawing/2014/main" val="3447196115"/>
                    </a:ext>
                  </a:extLst>
                </a:gridCol>
                <a:gridCol w="680945">
                  <a:extLst>
                    <a:ext uri="{9D8B030D-6E8A-4147-A177-3AD203B41FA5}">
                      <a16:colId xmlns:a16="http://schemas.microsoft.com/office/drawing/2014/main" val="658590355"/>
                    </a:ext>
                  </a:extLst>
                </a:gridCol>
                <a:gridCol w="1064263">
                  <a:extLst>
                    <a:ext uri="{9D8B030D-6E8A-4147-A177-3AD203B41FA5}">
                      <a16:colId xmlns:a16="http://schemas.microsoft.com/office/drawing/2014/main" val="2123995315"/>
                    </a:ext>
                  </a:extLst>
                </a:gridCol>
                <a:gridCol w="807846">
                  <a:extLst>
                    <a:ext uri="{9D8B030D-6E8A-4147-A177-3AD203B41FA5}">
                      <a16:colId xmlns:a16="http://schemas.microsoft.com/office/drawing/2014/main" val="1490208948"/>
                    </a:ext>
                  </a:extLst>
                </a:gridCol>
                <a:gridCol w="1064263">
                  <a:extLst>
                    <a:ext uri="{9D8B030D-6E8A-4147-A177-3AD203B41FA5}">
                      <a16:colId xmlns:a16="http://schemas.microsoft.com/office/drawing/2014/main" val="2324341018"/>
                    </a:ext>
                  </a:extLst>
                </a:gridCol>
              </a:tblGrid>
              <a:tr h="567394">
                <a:tc>
                  <a:txBody>
                    <a:bodyPr/>
                    <a:lstStyle/>
                    <a:p>
                      <a:pPr algn="ctr">
                        <a:lnSpc>
                          <a:spcPct val="150000"/>
                        </a:lnSpc>
                        <a:spcAft>
                          <a:spcPts val="0"/>
                        </a:spcAft>
                      </a:pPr>
                      <a:r>
                        <a:rPr lang="zh-CN" sz="800" kern="100">
                          <a:effectLst/>
                        </a:rPr>
                        <a:t>测试用例名称</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a:txBody>
                    <a:bodyPr/>
                    <a:lstStyle/>
                    <a:p>
                      <a:pPr algn="ctr">
                        <a:lnSpc>
                          <a:spcPct val="150000"/>
                        </a:lnSpc>
                        <a:spcAft>
                          <a:spcPts val="0"/>
                        </a:spcAft>
                      </a:pPr>
                      <a:r>
                        <a:rPr lang="en-US" sz="800" kern="100">
                          <a:effectLst/>
                        </a:rPr>
                        <a:t>BNN</a:t>
                      </a:r>
                      <a:r>
                        <a:rPr lang="zh-CN" sz="800" kern="100">
                          <a:effectLst/>
                        </a:rPr>
                        <a:t>调用运行</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a:txBody>
                    <a:bodyPr/>
                    <a:lstStyle/>
                    <a:p>
                      <a:pPr algn="ctr">
                        <a:lnSpc>
                          <a:spcPct val="150000"/>
                        </a:lnSpc>
                        <a:spcAft>
                          <a:spcPts val="0"/>
                        </a:spcAft>
                      </a:pPr>
                      <a:r>
                        <a:rPr lang="zh-CN" sz="800" kern="100">
                          <a:effectLst/>
                        </a:rPr>
                        <a:t>测试用例标识</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a:txBody>
                    <a:bodyPr/>
                    <a:lstStyle/>
                    <a:p>
                      <a:pPr algn="ctr">
                        <a:lnSpc>
                          <a:spcPct val="150000"/>
                        </a:lnSpc>
                        <a:spcAft>
                          <a:spcPts val="0"/>
                        </a:spcAft>
                      </a:pPr>
                      <a:r>
                        <a:rPr lang="zh-CN" sz="800" kern="100">
                          <a:effectLst/>
                        </a:rPr>
                        <a:t>用例</a:t>
                      </a:r>
                      <a:r>
                        <a:rPr lang="en-US" sz="800" kern="100">
                          <a:effectLst/>
                        </a:rPr>
                        <a:t>TC407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a:txBody>
                    <a:bodyPr/>
                    <a:lstStyle/>
                    <a:p>
                      <a:pPr algn="ctr">
                        <a:lnSpc>
                          <a:spcPct val="150000"/>
                        </a:lnSpc>
                        <a:spcAft>
                          <a:spcPts val="0"/>
                        </a:spcAft>
                      </a:pPr>
                      <a:r>
                        <a:rPr lang="zh-CN" sz="800" kern="100">
                          <a:effectLst/>
                        </a:rPr>
                        <a:t>测试需求标识</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a:txBody>
                    <a:bodyPr/>
                    <a:lstStyle/>
                    <a:p>
                      <a:pPr algn="ctr">
                        <a:lnSpc>
                          <a:spcPct val="150000"/>
                        </a:lnSpc>
                        <a:spcAft>
                          <a:spcPts val="0"/>
                        </a:spcAft>
                      </a:pPr>
                      <a:r>
                        <a:rPr lang="en-US" sz="800" kern="100">
                          <a:effectLst/>
                        </a:rPr>
                        <a:t>TR40</a:t>
                      </a:r>
                      <a:r>
                        <a:rPr lang="en-US" sz="900" kern="100">
                          <a:effectLst/>
                        </a:rPr>
                        <a:t>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2544224483"/>
                  </a:ext>
                </a:extLst>
              </a:tr>
              <a:tr h="369922">
                <a:tc>
                  <a:txBody>
                    <a:bodyPr/>
                    <a:lstStyle/>
                    <a:p>
                      <a:pPr algn="ctr">
                        <a:lnSpc>
                          <a:spcPct val="150000"/>
                        </a:lnSpc>
                        <a:spcAft>
                          <a:spcPts val="0"/>
                        </a:spcAft>
                      </a:pPr>
                      <a:r>
                        <a:rPr lang="zh-CN" sz="800" kern="100">
                          <a:effectLst/>
                        </a:rPr>
                        <a:t>简要描述</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gridSpan="5">
                  <a:txBody>
                    <a:bodyPr/>
                    <a:lstStyle/>
                    <a:p>
                      <a:pPr algn="ctr">
                        <a:spcAft>
                          <a:spcPts val="0"/>
                        </a:spcAft>
                      </a:pPr>
                      <a:r>
                        <a:rPr lang="zh-CN" sz="800" kern="100">
                          <a:effectLst/>
                        </a:rPr>
                        <a:t>本测试验证是否可以导入</a:t>
                      </a:r>
                      <a:r>
                        <a:rPr lang="en-US" sz="800" kern="100">
                          <a:effectLst/>
                        </a:rPr>
                        <a:t>QNNs.bnn_res20_1w1a()</a:t>
                      </a:r>
                      <a:r>
                        <a:rPr lang="zh-CN" sz="800" kern="100">
                          <a:effectLst/>
                        </a:rPr>
                        <a:t>方法，并成功运行，返回生成结果。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6276534"/>
                  </a:ext>
                </a:extLst>
              </a:tr>
              <a:tr h="658241">
                <a:tc>
                  <a:txBody>
                    <a:bodyPr/>
                    <a:lstStyle/>
                    <a:p>
                      <a:pPr algn="ctr">
                        <a:lnSpc>
                          <a:spcPct val="150000"/>
                        </a:lnSpc>
                        <a:spcAft>
                          <a:spcPts val="0"/>
                        </a:spcAft>
                      </a:pPr>
                      <a:r>
                        <a:rPr lang="zh-CN" sz="800" kern="100">
                          <a:effectLst/>
                        </a:rPr>
                        <a:t>前提和约束</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gridSpan="5">
                  <a:txBody>
                    <a:bodyPr/>
                    <a:lstStyle/>
                    <a:p>
                      <a:pPr marL="342900" lvl="0" indent="-342900">
                        <a:spcAft>
                          <a:spcPts val="0"/>
                        </a:spcAft>
                        <a:buFont typeface="+mj-lt"/>
                        <a:buAutoNum type="arabicPeriod"/>
                      </a:pPr>
                      <a:r>
                        <a:rPr lang="zh-CN" sz="800" kern="100">
                          <a:effectLst/>
                        </a:rPr>
                        <a:t>测试员已成功在</a:t>
                      </a:r>
                      <a:r>
                        <a:rPr lang="en-US" sz="800" kern="100">
                          <a:effectLst/>
                        </a:rPr>
                        <a:t>PyThon</a:t>
                      </a:r>
                      <a:r>
                        <a:rPr lang="zh-CN" sz="800" kern="100">
                          <a:effectLst/>
                        </a:rPr>
                        <a:t>环境中中导入</a:t>
                      </a:r>
                      <a:r>
                        <a:rPr lang="en-US" sz="800" kern="100">
                          <a:effectLst/>
                        </a:rPr>
                        <a:t>torch, numpy, os</a:t>
                      </a:r>
                      <a:r>
                        <a:rPr lang="zh-CN" sz="800" kern="100">
                          <a:effectLst/>
                        </a:rPr>
                        <a:t>等基础库；</a:t>
                      </a:r>
                      <a:endParaRPr lang="zh-CN" sz="900" kern="100">
                        <a:effectLst/>
                      </a:endParaRPr>
                    </a:p>
                    <a:p>
                      <a:pPr marL="342900" lvl="0" indent="-342900">
                        <a:spcAft>
                          <a:spcPts val="0"/>
                        </a:spcAft>
                        <a:buFont typeface="+mj-lt"/>
                        <a:buAutoNum type="arabicPeriod"/>
                      </a:pPr>
                      <a:r>
                        <a:rPr lang="zh-CN" sz="800" kern="100">
                          <a:effectLst/>
                        </a:rPr>
                        <a:t>系统环境及版本符合本</a:t>
                      </a:r>
                      <a:r>
                        <a:rPr lang="en-US" sz="800" kern="100">
                          <a:effectLst/>
                        </a:rPr>
                        <a:t>API</a:t>
                      </a:r>
                      <a:r>
                        <a:rPr lang="zh-CN" sz="800" kern="100">
                          <a:effectLst/>
                        </a:rPr>
                        <a:t>的要求；</a:t>
                      </a:r>
                      <a:endParaRPr lang="zh-CN" sz="900" kern="100">
                        <a:effectLst/>
                      </a:endParaRPr>
                    </a:p>
                    <a:p>
                      <a:pPr marL="342900" lvl="0" indent="-342900">
                        <a:spcAft>
                          <a:spcPts val="0"/>
                        </a:spcAft>
                        <a:buFont typeface="+mj-lt"/>
                        <a:buAutoNum type="arabicPeriod"/>
                      </a:pPr>
                      <a:r>
                        <a:rPr lang="zh-CN" sz="800" kern="100">
                          <a:effectLst/>
                        </a:rPr>
                        <a:t>已经将符合要求的函数输入部分在</a:t>
                      </a:r>
                      <a:r>
                        <a:rPr lang="en-US" sz="800" kern="100">
                          <a:effectLst/>
                        </a:rPr>
                        <a:t>PyThon</a:t>
                      </a:r>
                      <a:r>
                        <a:rPr lang="zh-CN" sz="800" kern="100">
                          <a:effectLst/>
                        </a:rPr>
                        <a:t>环境中准备好</a:t>
                      </a:r>
                      <a:r>
                        <a:rPr lang="en-US" sz="800" kern="100">
                          <a:effectLst/>
                        </a:rPr>
                        <a:t>(</a:t>
                      </a:r>
                      <a:r>
                        <a:rPr lang="zh-CN" sz="800" kern="100">
                          <a:effectLst/>
                        </a:rPr>
                        <a:t>假设变量名和函数规定的输入名一致</a:t>
                      </a:r>
                      <a:r>
                        <a:rPr lang="en-US" sz="800" kern="100">
                          <a:effectLst/>
                        </a:rPr>
                        <a:t>)</a:t>
                      </a:r>
                      <a:r>
                        <a:rPr lang="zh-CN" sz="800" kern="100">
                          <a:effectLst/>
                        </a:rPr>
                        <a:t>。</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52951042"/>
                  </a:ext>
                </a:extLst>
              </a:tr>
              <a:tr h="369922">
                <a:tc>
                  <a:txBody>
                    <a:bodyPr/>
                    <a:lstStyle/>
                    <a:p>
                      <a:pPr algn="ctr">
                        <a:lnSpc>
                          <a:spcPct val="150000"/>
                        </a:lnSpc>
                        <a:spcAft>
                          <a:spcPts val="0"/>
                        </a:spcAft>
                      </a:pPr>
                      <a:r>
                        <a:rPr lang="zh-CN" sz="800" kern="100">
                          <a:effectLst/>
                        </a:rPr>
                        <a:t>测试方法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gridSpan="5">
                  <a:txBody>
                    <a:bodyPr/>
                    <a:lstStyle/>
                    <a:p>
                      <a:pPr algn="ctr">
                        <a:lnSpc>
                          <a:spcPct val="150000"/>
                        </a:lnSpc>
                        <a:spcAft>
                          <a:spcPts val="0"/>
                        </a:spcAft>
                      </a:pPr>
                      <a:r>
                        <a:rPr lang="zh-CN" sz="800" kern="100">
                          <a:effectLst/>
                        </a:rPr>
                        <a:t>黑盒测试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85681135"/>
                  </a:ext>
                </a:extLst>
              </a:tr>
              <a:tr h="197107">
                <a:tc gridSpan="6">
                  <a:txBody>
                    <a:bodyPr/>
                    <a:lstStyle/>
                    <a:p>
                      <a:pPr algn="ctr">
                        <a:lnSpc>
                          <a:spcPct val="150000"/>
                        </a:lnSpc>
                        <a:spcAft>
                          <a:spcPts val="0"/>
                        </a:spcAft>
                      </a:pPr>
                      <a:r>
                        <a:rPr lang="zh-CN" sz="900" kern="100">
                          <a:effectLst/>
                        </a:rPr>
                        <a:t>测试过程描述</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13368355"/>
                  </a:ext>
                </a:extLst>
              </a:tr>
              <a:tr h="174678">
                <a:tc rowSpan="2">
                  <a:txBody>
                    <a:bodyPr/>
                    <a:lstStyle/>
                    <a:p>
                      <a:pPr algn="ctr">
                        <a:lnSpc>
                          <a:spcPct val="150000"/>
                        </a:lnSpc>
                        <a:spcAft>
                          <a:spcPts val="0"/>
                        </a:spcAft>
                      </a:pPr>
                      <a:r>
                        <a:rPr lang="zh-CN" sz="800" kern="100">
                          <a:effectLst/>
                        </a:rPr>
                        <a:t>序号</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rowSpan="2" gridSpan="2">
                  <a:txBody>
                    <a:bodyPr/>
                    <a:lstStyle/>
                    <a:p>
                      <a:pPr algn="ctr">
                        <a:lnSpc>
                          <a:spcPct val="150000"/>
                        </a:lnSpc>
                        <a:spcAft>
                          <a:spcPts val="0"/>
                        </a:spcAft>
                      </a:pPr>
                      <a:r>
                        <a:rPr lang="zh-CN" sz="800" kern="100">
                          <a:effectLst/>
                        </a:rPr>
                        <a:t>测试步骤</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rowSpan="2" hMerge="1">
                  <a:txBody>
                    <a:bodyPr/>
                    <a:lstStyle/>
                    <a:p>
                      <a:endParaRPr lang="zh-CN" altLang="en-US"/>
                    </a:p>
                  </a:txBody>
                  <a:tcPr/>
                </a:tc>
                <a:tc gridSpan="2">
                  <a:txBody>
                    <a:bodyPr/>
                    <a:lstStyle/>
                    <a:p>
                      <a:pPr algn="ctr">
                        <a:lnSpc>
                          <a:spcPct val="150000"/>
                        </a:lnSpc>
                        <a:spcAft>
                          <a:spcPts val="0"/>
                        </a:spcAft>
                      </a:pPr>
                      <a:r>
                        <a:rPr lang="zh-CN" sz="800" kern="100">
                          <a:effectLst/>
                        </a:rPr>
                        <a:t>测试结果</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a:txBody>
                    <a:bodyPr/>
                    <a:lstStyle/>
                    <a:p>
                      <a:pPr algn="ctr">
                        <a:lnSpc>
                          <a:spcPct val="150000"/>
                        </a:lnSpc>
                        <a:spcAft>
                          <a:spcPts val="0"/>
                        </a:spcAft>
                      </a:pPr>
                      <a:r>
                        <a:rPr lang="zh-CN" sz="800" kern="100">
                          <a:effectLst/>
                        </a:rPr>
                        <a:t>评价准则</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1662881234"/>
                  </a:ext>
                </a:extLst>
              </a:tr>
              <a:tr h="19862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a:lnSpc>
                          <a:spcPct val="150000"/>
                        </a:lnSpc>
                        <a:spcAft>
                          <a:spcPts val="0"/>
                        </a:spcAft>
                      </a:pPr>
                      <a:r>
                        <a:rPr lang="zh-CN" sz="800" kern="100">
                          <a:effectLst/>
                        </a:rPr>
                        <a:t>预期结果</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a:txBody>
                    <a:bodyPr/>
                    <a:lstStyle/>
                    <a:p>
                      <a:pPr algn="l">
                        <a:lnSpc>
                          <a:spcPct val="150000"/>
                        </a:lnSpc>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tc>
                <a:extLst>
                  <a:ext uri="{0D108BD9-81ED-4DB2-BD59-A6C34878D82A}">
                    <a16:rowId xmlns:a16="http://schemas.microsoft.com/office/drawing/2014/main" val="3364153257"/>
                  </a:ext>
                </a:extLst>
              </a:tr>
              <a:tr h="658241">
                <a:tc>
                  <a:txBody>
                    <a:bodyPr/>
                    <a:lstStyle/>
                    <a:p>
                      <a:pPr algn="ctr">
                        <a:spcAft>
                          <a:spcPts val="0"/>
                        </a:spcAft>
                      </a:pPr>
                      <a:r>
                        <a:rPr lang="en-US" sz="800" kern="100">
                          <a:effectLst/>
                        </a:rPr>
                        <a:t>1</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gridSpan="2">
                  <a:txBody>
                    <a:bodyPr/>
                    <a:lstStyle/>
                    <a:p>
                      <a:pPr>
                        <a:spcAft>
                          <a:spcPts val="0"/>
                        </a:spcAft>
                      </a:pPr>
                      <a:r>
                        <a:rPr lang="zh-CN" sz="800" kern="100">
                          <a:effectLst/>
                        </a:rPr>
                        <a:t>测试员在</a:t>
                      </a:r>
                      <a:r>
                        <a:rPr lang="en-US" sz="800" kern="100">
                          <a:effectLst/>
                        </a:rPr>
                        <a:t>PyThon</a:t>
                      </a:r>
                      <a:r>
                        <a:rPr lang="zh-CN" sz="800" kern="100">
                          <a:effectLst/>
                        </a:rPr>
                        <a:t>环境中输入命令导入</a:t>
                      </a:r>
                      <a:r>
                        <a:rPr lang="en-US" sz="800" kern="100">
                          <a:effectLst/>
                        </a:rPr>
                        <a:t>QNNs.bnn_res20_1w1a</a:t>
                      </a:r>
                      <a:r>
                        <a:rPr lang="zh-CN" sz="800" kern="100">
                          <a:effectLst/>
                        </a:rPr>
                        <a:t>模块：</a:t>
                      </a:r>
                      <a:r>
                        <a:rPr lang="en-US" sz="800" kern="100">
                          <a:effectLst/>
                        </a:rPr>
                        <a:t>Import QNNs.bnn_res20_1w1a</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gridSpan="2">
                  <a:txBody>
                    <a:bodyPr/>
                    <a:lstStyle/>
                    <a:p>
                      <a:pPr>
                        <a:spcAft>
                          <a:spcPts val="0"/>
                        </a:spcAft>
                      </a:pPr>
                      <a:r>
                        <a:rPr lang="zh-CN" sz="800" kern="100">
                          <a:effectLst/>
                        </a:rPr>
                        <a:t>能够成功导入方法，不会抛出异常。</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2175000221"/>
                  </a:ext>
                </a:extLst>
              </a:tr>
              <a:tr h="528160">
                <a:tc>
                  <a:txBody>
                    <a:bodyPr/>
                    <a:lstStyle/>
                    <a:p>
                      <a:pPr algn="ctr">
                        <a:spcAft>
                          <a:spcPts val="0"/>
                        </a:spcAft>
                      </a:pPr>
                      <a:r>
                        <a:rPr lang="en-US" sz="800" kern="100">
                          <a:effectLst/>
                        </a:rPr>
                        <a:t>2</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gridSpan="2">
                  <a:txBody>
                    <a:bodyPr/>
                    <a:lstStyle/>
                    <a:p>
                      <a:pPr>
                        <a:spcAft>
                          <a:spcPts val="0"/>
                        </a:spcAft>
                      </a:pPr>
                      <a:r>
                        <a:rPr lang="zh-CN" sz="800" kern="100">
                          <a:effectLst/>
                        </a:rPr>
                        <a:t>输入语句调用</a:t>
                      </a:r>
                      <a:r>
                        <a:rPr lang="en-US" sz="800" kern="100">
                          <a:effectLst/>
                        </a:rPr>
                        <a:t>bnn</a:t>
                      </a:r>
                      <a:r>
                        <a:rPr lang="zh-CN" sz="800" kern="100">
                          <a:effectLst/>
                        </a:rPr>
                        <a:t>，其中数据路径不存在：</a:t>
                      </a:r>
                      <a:r>
                        <a:rPr lang="en-US" sz="800" kern="100">
                          <a:effectLst/>
                        </a:rPr>
                        <a:t>QNNs.bnn_res20_1w1a().__main__().main()</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gridSpan="2">
                  <a:txBody>
                    <a:bodyPr/>
                    <a:lstStyle/>
                    <a:p>
                      <a:pPr>
                        <a:spcAft>
                          <a:spcPts val="0"/>
                        </a:spcAft>
                      </a:pPr>
                      <a:r>
                        <a:rPr lang="zh-CN" sz="800" kern="100">
                          <a:effectLst/>
                        </a:rPr>
                        <a:t>屏幕输出：</a:t>
                      </a:r>
                      <a:endParaRPr lang="zh-CN" sz="900" kern="100">
                        <a:effectLst/>
                      </a:endParaRPr>
                    </a:p>
                    <a:p>
                      <a:pPr>
                        <a:spcAft>
                          <a:spcPts val="0"/>
                        </a:spcAft>
                      </a:pPr>
                      <a:r>
                        <a:rPr lang="en-US" sz="800" kern="100">
                          <a:effectLst/>
                        </a:rPr>
                        <a:t>“Downloading …”</a:t>
                      </a:r>
                      <a:endParaRPr lang="zh-CN" sz="900" kern="100">
                        <a:effectLst/>
                      </a:endParaRPr>
                    </a:p>
                    <a:p>
                      <a:pPr>
                        <a:spcAft>
                          <a:spcPts val="0"/>
                        </a:spcAft>
                      </a:pPr>
                      <a:r>
                        <a:rPr lang="en-US" sz="800" kern="100">
                          <a:effectLst/>
                        </a:rPr>
                        <a:t>CIFAR-10</a:t>
                      </a:r>
                      <a:r>
                        <a:rPr lang="zh-CN" sz="800" kern="100">
                          <a:effectLst/>
                        </a:rPr>
                        <a:t>数据开始自动下载到指定位置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1294017795"/>
                  </a:ext>
                </a:extLst>
              </a:tr>
              <a:tr h="658241">
                <a:tc>
                  <a:txBody>
                    <a:bodyPr/>
                    <a:lstStyle/>
                    <a:p>
                      <a:pPr algn="ctr">
                        <a:spcAft>
                          <a:spcPts val="0"/>
                        </a:spcAft>
                      </a:pPr>
                      <a:r>
                        <a:rPr lang="en-US" sz="800" kern="100">
                          <a:effectLst/>
                        </a:rPr>
                        <a:t>3</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gridSpan="2">
                  <a:txBody>
                    <a:bodyPr/>
                    <a:lstStyle/>
                    <a:p>
                      <a:pPr>
                        <a:spcAft>
                          <a:spcPts val="0"/>
                        </a:spcAft>
                      </a:pPr>
                      <a:r>
                        <a:rPr lang="zh-CN" sz="800" kern="100">
                          <a:effectLst/>
                        </a:rPr>
                        <a:t>输入语句调用</a:t>
                      </a:r>
                      <a:r>
                        <a:rPr lang="en-US" sz="800" kern="100">
                          <a:effectLst/>
                        </a:rPr>
                        <a:t>bnn</a:t>
                      </a:r>
                      <a:r>
                        <a:rPr lang="zh-CN" sz="800" kern="100">
                          <a:effectLst/>
                        </a:rPr>
                        <a:t>，其中数据路径存在且其他一切正常：</a:t>
                      </a:r>
                      <a:r>
                        <a:rPr lang="en-US" sz="800" kern="100">
                          <a:effectLst/>
                        </a:rPr>
                        <a:t>QNNs.bnn_res20_1w1a().__main__().main()</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gridSpan="2">
                  <a:txBody>
                    <a:bodyPr/>
                    <a:lstStyle/>
                    <a:p>
                      <a:pPr>
                        <a:spcAft>
                          <a:spcPts val="0"/>
                        </a:spcAft>
                      </a:pPr>
                      <a:r>
                        <a:rPr lang="zh-CN" sz="800" kern="100">
                          <a:effectLst/>
                        </a:rPr>
                        <a:t>屏幕显示导入数据。</a:t>
                      </a:r>
                      <a:endParaRPr lang="zh-CN" sz="900" kern="100">
                        <a:effectLst/>
                      </a:endParaRPr>
                    </a:p>
                    <a:p>
                      <a:pPr>
                        <a:spcAft>
                          <a:spcPts val="0"/>
                        </a:spcAft>
                      </a:pPr>
                      <a:r>
                        <a:rPr lang="zh-CN" sz="800" kern="100">
                          <a:effectLst/>
                        </a:rPr>
                        <a:t>屏幕显示模型开始训练。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1623572466"/>
                  </a:ext>
                </a:extLst>
              </a:tr>
              <a:tr h="526593">
                <a:tc>
                  <a:txBody>
                    <a:bodyPr/>
                    <a:lstStyle/>
                    <a:p>
                      <a:pPr algn="ctr">
                        <a:spcAft>
                          <a:spcPts val="0"/>
                        </a:spcAft>
                      </a:pPr>
                      <a:r>
                        <a:rPr lang="en-US" sz="800" kern="100">
                          <a:effectLst/>
                        </a:rPr>
                        <a:t>3</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gridSpan="2">
                  <a:txBody>
                    <a:bodyPr/>
                    <a:lstStyle/>
                    <a:p>
                      <a:pPr>
                        <a:spcAft>
                          <a:spcPts val="0"/>
                        </a:spcAft>
                      </a:pPr>
                      <a:r>
                        <a:rPr lang="zh-CN" sz="800" kern="100">
                          <a:effectLst/>
                        </a:rPr>
                        <a:t>输入语句调用</a:t>
                      </a:r>
                      <a:r>
                        <a:rPr lang="en-US" sz="800" kern="100">
                          <a:effectLst/>
                        </a:rPr>
                        <a:t>bnn</a:t>
                      </a:r>
                      <a:r>
                        <a:rPr lang="zh-CN" sz="800" kern="100">
                          <a:effectLst/>
                        </a:rPr>
                        <a:t>，其中任意阶段异常：</a:t>
                      </a:r>
                      <a:r>
                        <a:rPr lang="en-US" sz="800" kern="100">
                          <a:effectLst/>
                        </a:rPr>
                        <a:t>QNNs.bnn_res20_1w1a().__main__().main()</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tc hMerge="1">
                  <a:txBody>
                    <a:bodyPr/>
                    <a:lstStyle/>
                    <a:p>
                      <a:endParaRPr lang="zh-CN" altLang="en-US"/>
                    </a:p>
                  </a:txBody>
                  <a:tcPr/>
                </a:tc>
                <a:tc gridSpan="2">
                  <a:txBody>
                    <a:bodyPr/>
                    <a:lstStyle/>
                    <a:p>
                      <a:pPr>
                        <a:spcAft>
                          <a:spcPts val="0"/>
                        </a:spcAft>
                      </a:pPr>
                      <a:r>
                        <a:rPr lang="zh-CN" sz="800" kern="100">
                          <a:effectLst/>
                        </a:rPr>
                        <a:t>运行中抛出异常</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tc>
                <a:tc hMerge="1">
                  <a:txBody>
                    <a:bodyPr/>
                    <a:lstStyle/>
                    <a:p>
                      <a:endParaRPr lang="zh-CN" altLang="en-US"/>
                    </a:p>
                  </a:txBody>
                  <a:tcPr/>
                </a:tc>
                <a:tc>
                  <a:txBody>
                    <a:bodyPr/>
                    <a:lstStyle/>
                    <a:p>
                      <a:pPr>
                        <a:spcAft>
                          <a:spcPts val="0"/>
                        </a:spcAft>
                      </a:pPr>
                      <a:r>
                        <a:rPr lang="zh-CN" sz="800" kern="100">
                          <a:effectLst/>
                        </a:rPr>
                        <a:t>实际结果与预期结果一致。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2096" marR="52096" marT="0" marB="0" anchor="ctr"/>
                </a:tc>
                <a:extLst>
                  <a:ext uri="{0D108BD9-81ED-4DB2-BD59-A6C34878D82A}">
                    <a16:rowId xmlns:a16="http://schemas.microsoft.com/office/drawing/2014/main" val="115603552"/>
                  </a:ext>
                </a:extLst>
              </a:tr>
              <a:tr h="567394">
                <a:tc>
                  <a:txBody>
                    <a:bodyPr/>
                    <a:lstStyle/>
                    <a:p>
                      <a:pPr algn="ctr">
                        <a:lnSpc>
                          <a:spcPct val="150000"/>
                        </a:lnSpc>
                        <a:spcAft>
                          <a:spcPts val="0"/>
                        </a:spcAft>
                      </a:pPr>
                      <a:r>
                        <a:rPr lang="zh-CN" sz="900" kern="100">
                          <a:effectLst/>
                        </a:rPr>
                        <a:t>备注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nchor="ctr"/>
                </a:tc>
                <a:tc gridSpan="5">
                  <a:txBody>
                    <a:bodyPr/>
                    <a:lstStyle/>
                    <a:p>
                      <a:pPr algn="l">
                        <a:lnSpc>
                          <a:spcPct val="150000"/>
                        </a:lnSpc>
                        <a:spcAft>
                          <a:spcPts val="0"/>
                        </a:spcAft>
                      </a:pPr>
                      <a:r>
                        <a:rPr lang="zh-CN" sz="800" kern="100" dirty="0">
                          <a:effectLst/>
                        </a:rPr>
                        <a:t>说明：</a:t>
                      </a:r>
                      <a:endParaRPr lang="zh-CN" sz="900" kern="100" dirty="0">
                        <a:effectLst/>
                      </a:endParaRPr>
                    </a:p>
                    <a:p>
                      <a:pPr algn="l">
                        <a:lnSpc>
                          <a:spcPct val="150000"/>
                        </a:lnSpc>
                        <a:spcAft>
                          <a:spcPts val="0"/>
                        </a:spcAft>
                      </a:pPr>
                      <a:r>
                        <a:rPr lang="en-US" sz="800" kern="100" dirty="0">
                          <a:effectLst/>
                        </a:rPr>
                        <a:t>1</a:t>
                      </a:r>
                      <a:r>
                        <a:rPr lang="zh-CN" sz="800" kern="100" dirty="0">
                          <a:effectLst/>
                        </a:rPr>
                        <a:t>）测试员测试设备的显存（使用</a:t>
                      </a:r>
                      <a:r>
                        <a:rPr lang="en-US" sz="800" kern="100" dirty="0">
                          <a:effectLst/>
                        </a:rPr>
                        <a:t>GPU</a:t>
                      </a:r>
                      <a:r>
                        <a:rPr lang="zh-CN" sz="800" kern="100" dirty="0">
                          <a:effectLst/>
                        </a:rPr>
                        <a:t>）或内存（使用</a:t>
                      </a:r>
                      <a:r>
                        <a:rPr lang="en-US" sz="800" kern="100" dirty="0">
                          <a:effectLst/>
                        </a:rPr>
                        <a:t>CPU</a:t>
                      </a:r>
                      <a:r>
                        <a:rPr lang="zh-CN" sz="800" kern="100" dirty="0">
                          <a:effectLst/>
                        </a:rPr>
                        <a:t>）应能满足算法运行的大小要求。</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6" marR="5209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0401731"/>
                  </a:ext>
                </a:extLst>
              </a:tr>
            </a:tbl>
          </a:graphicData>
        </a:graphic>
      </p:graphicFrame>
      <p:pic>
        <p:nvPicPr>
          <p:cNvPr id="14" name="图片 13">
            <a:extLst>
              <a:ext uri="{FF2B5EF4-FFF2-40B4-BE49-F238E27FC236}">
                <a16:creationId xmlns:a16="http://schemas.microsoft.com/office/drawing/2014/main" id="{C4DF172C-C161-4766-96D1-B78E26FC5F9C}"/>
              </a:ext>
            </a:extLst>
          </p:cNvPr>
          <p:cNvPicPr>
            <a:picLocks noChangeAspect="1"/>
          </p:cNvPicPr>
          <p:nvPr/>
        </p:nvPicPr>
        <p:blipFill>
          <a:blip r:embed="rId2"/>
          <a:stretch>
            <a:fillRect/>
          </a:stretch>
        </p:blipFill>
        <p:spPr>
          <a:xfrm>
            <a:off x="6432936" y="3701684"/>
            <a:ext cx="5319702" cy="2415267"/>
          </a:xfrm>
          <a:prstGeom prst="rect">
            <a:avLst/>
          </a:prstGeom>
        </p:spPr>
      </p:pic>
      <p:pic>
        <p:nvPicPr>
          <p:cNvPr id="21" name="图片 20">
            <a:extLst>
              <a:ext uri="{FF2B5EF4-FFF2-40B4-BE49-F238E27FC236}">
                <a16:creationId xmlns:a16="http://schemas.microsoft.com/office/drawing/2014/main" id="{AF2922CC-726C-44A4-A59F-1B06E497B4DA}"/>
              </a:ext>
            </a:extLst>
          </p:cNvPr>
          <p:cNvPicPr>
            <a:picLocks noChangeAspect="1"/>
          </p:cNvPicPr>
          <p:nvPr/>
        </p:nvPicPr>
        <p:blipFill>
          <a:blip r:embed="rId3"/>
          <a:stretch>
            <a:fillRect/>
          </a:stretch>
        </p:blipFill>
        <p:spPr>
          <a:xfrm>
            <a:off x="7631347" y="1411784"/>
            <a:ext cx="2694006" cy="1018936"/>
          </a:xfrm>
          <a:prstGeom prst="rect">
            <a:avLst/>
          </a:prstGeom>
        </p:spPr>
      </p:pic>
      <p:pic>
        <p:nvPicPr>
          <p:cNvPr id="22" name="图片 21">
            <a:extLst>
              <a:ext uri="{FF2B5EF4-FFF2-40B4-BE49-F238E27FC236}">
                <a16:creationId xmlns:a16="http://schemas.microsoft.com/office/drawing/2014/main" id="{BECFA62D-A231-4897-86E8-230CCD78013E}"/>
              </a:ext>
            </a:extLst>
          </p:cNvPr>
          <p:cNvPicPr>
            <a:picLocks noChangeAspect="1"/>
          </p:cNvPicPr>
          <p:nvPr/>
        </p:nvPicPr>
        <p:blipFill rotWithShape="1">
          <a:blip r:embed="rId4"/>
          <a:srcRect t="93363"/>
          <a:stretch/>
        </p:blipFill>
        <p:spPr>
          <a:xfrm>
            <a:off x="6294866" y="2941975"/>
            <a:ext cx="5595841" cy="192544"/>
          </a:xfrm>
          <a:prstGeom prst="rect">
            <a:avLst/>
          </a:prstGeom>
        </p:spPr>
      </p:pic>
    </p:spTree>
    <p:extLst>
      <p:ext uri="{BB962C8B-B14F-4D97-AF65-F5344CB8AC3E}">
        <p14:creationId xmlns:p14="http://schemas.microsoft.com/office/powerpoint/2010/main" val="63609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387251" y="29534"/>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功能介绍</a:t>
            </a:r>
            <a:r>
              <a:rPr lang="en-US" altLang="zh-CN" dirty="0"/>
              <a:t>——</a:t>
            </a:r>
            <a:r>
              <a:rPr lang="zh-CN" altLang="en-US" dirty="0"/>
              <a:t>目标检测模块</a:t>
            </a:r>
            <a:br>
              <a:rPr lang="en-US" altLang="zh-CN" dirty="0"/>
            </a:br>
            <a:r>
              <a:rPr lang="zh-CN" altLang="en-US" dirty="0"/>
              <a:t>      </a:t>
            </a:r>
            <a:endParaRPr lang="zh-CN" altLang="en-US" sz="2200" dirty="0"/>
          </a:p>
        </p:txBody>
      </p:sp>
      <p:sp>
        <p:nvSpPr>
          <p:cNvPr id="2" name="椭圆 1">
            <a:extLst>
              <a:ext uri="{FF2B5EF4-FFF2-40B4-BE49-F238E27FC236}">
                <a16:creationId xmlns:a16="http://schemas.microsoft.com/office/drawing/2014/main" id="{E3F754F7-73C5-0149-8041-7990767052EF}"/>
              </a:ext>
            </a:extLst>
          </p:cNvPr>
          <p:cNvSpPr/>
          <p:nvPr/>
        </p:nvSpPr>
        <p:spPr>
          <a:xfrm>
            <a:off x="387251" y="2980891"/>
            <a:ext cx="2086521" cy="874985"/>
          </a:xfrm>
          <a:prstGeom prst="ellipse">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000000">
                    <a:lumMod val="85000"/>
                    <a:lumOff val="15000"/>
                  </a:srgbClr>
                </a:solidFill>
                <a:effectLst/>
                <a:uLnTx/>
                <a:uFillTx/>
                <a:latin typeface="Arial"/>
                <a:ea typeface="微软雅黑"/>
                <a:cs typeface="+mn-cs"/>
              </a:rPr>
              <a:t>目标检测模块</a:t>
            </a:r>
          </a:p>
        </p:txBody>
      </p:sp>
      <p:sp>
        <p:nvSpPr>
          <p:cNvPr id="3" name="左大括号 2">
            <a:extLst>
              <a:ext uri="{FF2B5EF4-FFF2-40B4-BE49-F238E27FC236}">
                <a16:creationId xmlns:a16="http://schemas.microsoft.com/office/drawing/2014/main" id="{E5A1F7C2-0EEF-5448-897F-043408893FBE}"/>
              </a:ext>
            </a:extLst>
          </p:cNvPr>
          <p:cNvSpPr/>
          <p:nvPr/>
        </p:nvSpPr>
        <p:spPr>
          <a:xfrm>
            <a:off x="2615237" y="1655501"/>
            <a:ext cx="251176" cy="3680355"/>
          </a:xfrm>
          <a:prstGeom prst="leftBrace">
            <a:avLst>
              <a:gd name="adj1" fmla="val 155392"/>
              <a:gd name="adj2" fmla="val 50000"/>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lumMod val="85000"/>
                  <a:lumOff val="15000"/>
                </a:srgbClr>
              </a:solidFill>
              <a:effectLst/>
              <a:uLnTx/>
              <a:uFillTx/>
              <a:latin typeface="Arial"/>
              <a:ea typeface="微软雅黑"/>
              <a:cs typeface="+mn-cs"/>
            </a:endParaRPr>
          </a:p>
        </p:txBody>
      </p:sp>
      <p:sp>
        <p:nvSpPr>
          <p:cNvPr id="4" name="文本框 3">
            <a:extLst>
              <a:ext uri="{FF2B5EF4-FFF2-40B4-BE49-F238E27FC236}">
                <a16:creationId xmlns:a16="http://schemas.microsoft.com/office/drawing/2014/main" id="{F8966444-4AAA-EB4F-9707-12C41E4D7C50}"/>
              </a:ext>
            </a:extLst>
          </p:cNvPr>
          <p:cNvSpPr txBox="1"/>
          <p:nvPr/>
        </p:nvSpPr>
        <p:spPr>
          <a:xfrm>
            <a:off x="2875967" y="1513785"/>
            <a:ext cx="8656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000000"/>
                </a:solidFill>
                <a:latin typeface="Arial"/>
                <a:ea typeface="微软雅黑"/>
              </a:rPr>
              <a:t>config</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4B60146F-89DC-C143-A388-8E7947D4E3AB}"/>
              </a:ext>
            </a:extLst>
          </p:cNvPr>
          <p:cNvSpPr txBox="1"/>
          <p:nvPr/>
        </p:nvSpPr>
        <p:spPr>
          <a:xfrm>
            <a:off x="2866412" y="2028212"/>
            <a:ext cx="7191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data</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ECB27FCA-48DD-5E44-AA39-3789C6EA00E4}"/>
              </a:ext>
            </a:extLst>
          </p:cNvPr>
          <p:cNvSpPr txBox="1"/>
          <p:nvPr/>
        </p:nvSpPr>
        <p:spPr>
          <a:xfrm>
            <a:off x="2857099" y="2505873"/>
            <a:ext cx="8940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engine</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0" name="左大括号 9">
            <a:extLst>
              <a:ext uri="{FF2B5EF4-FFF2-40B4-BE49-F238E27FC236}">
                <a16:creationId xmlns:a16="http://schemas.microsoft.com/office/drawing/2014/main" id="{D27FA12B-61E3-424E-A561-8744575774FA}"/>
              </a:ext>
            </a:extLst>
          </p:cNvPr>
          <p:cNvSpPr/>
          <p:nvPr/>
        </p:nvSpPr>
        <p:spPr>
          <a:xfrm>
            <a:off x="4204255" y="1757974"/>
            <a:ext cx="263907" cy="2958130"/>
          </a:xfrm>
          <a:prstGeom prst="leftBrace">
            <a:avLst>
              <a:gd name="adj1" fmla="val 199509"/>
              <a:gd name="adj2" fmla="val 50000"/>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lumMod val="85000"/>
                  <a:lumOff val="15000"/>
                </a:srgbClr>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74963AE4-F8EE-1D4F-B509-44DF0122F8CF}"/>
              </a:ext>
            </a:extLst>
          </p:cNvPr>
          <p:cNvSpPr txBox="1"/>
          <p:nvPr/>
        </p:nvSpPr>
        <p:spPr>
          <a:xfrm>
            <a:off x="4681849" y="2214821"/>
            <a:ext cx="22683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Proposal Generator</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4" name="文本框 13">
            <a:extLst>
              <a:ext uri="{FF2B5EF4-FFF2-40B4-BE49-F238E27FC236}">
                <a16:creationId xmlns:a16="http://schemas.microsoft.com/office/drawing/2014/main" id="{12697572-0007-0440-9CE7-E282A7E43355}"/>
              </a:ext>
            </a:extLst>
          </p:cNvPr>
          <p:cNvSpPr txBox="1"/>
          <p:nvPr/>
        </p:nvSpPr>
        <p:spPr>
          <a:xfrm>
            <a:off x="4595290" y="1628819"/>
            <a:ext cx="13513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Backbone</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6" name="文本框 15">
            <a:extLst>
              <a:ext uri="{FF2B5EF4-FFF2-40B4-BE49-F238E27FC236}">
                <a16:creationId xmlns:a16="http://schemas.microsoft.com/office/drawing/2014/main" id="{D0EA6111-20D0-2E4C-B966-F371DD7FEDC2}"/>
              </a:ext>
            </a:extLst>
          </p:cNvPr>
          <p:cNvSpPr txBox="1"/>
          <p:nvPr/>
        </p:nvSpPr>
        <p:spPr>
          <a:xfrm>
            <a:off x="4681849" y="2791412"/>
            <a:ext cx="2778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RoI</a:t>
            </a:r>
            <a:r>
              <a:rPr kumimoji="1"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Heads</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id="{66BCDE2E-A669-B646-85E5-A2DDB880CE8F}"/>
              </a:ext>
            </a:extLst>
          </p:cNvPr>
          <p:cNvSpPr txBox="1"/>
          <p:nvPr/>
        </p:nvSpPr>
        <p:spPr>
          <a:xfrm>
            <a:off x="4683985" y="3418384"/>
            <a:ext cx="11850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000000"/>
                </a:solidFill>
                <a:latin typeface="Arial"/>
                <a:ea typeface="微软雅黑"/>
              </a:rPr>
              <a:t>M</a:t>
            </a: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atcher</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B71771FC-AB39-7B49-9B80-79B36DFD8B8C}"/>
              </a:ext>
            </a:extLst>
          </p:cNvPr>
          <p:cNvPicPr>
            <a:picLocks noChangeAspect="1"/>
          </p:cNvPicPr>
          <p:nvPr/>
        </p:nvPicPr>
        <p:blipFill>
          <a:blip r:embed="rId2"/>
          <a:stretch>
            <a:fillRect/>
          </a:stretch>
        </p:blipFill>
        <p:spPr>
          <a:xfrm>
            <a:off x="7048699" y="2101290"/>
            <a:ext cx="5056128" cy="2387790"/>
          </a:xfrm>
          <a:prstGeom prst="rect">
            <a:avLst/>
          </a:prstGeom>
        </p:spPr>
      </p:pic>
      <p:sp>
        <p:nvSpPr>
          <p:cNvPr id="6" name="文本框 5">
            <a:extLst>
              <a:ext uri="{FF2B5EF4-FFF2-40B4-BE49-F238E27FC236}">
                <a16:creationId xmlns:a16="http://schemas.microsoft.com/office/drawing/2014/main" id="{92209179-E61B-204F-A417-6B0A92798598}"/>
              </a:ext>
            </a:extLst>
          </p:cNvPr>
          <p:cNvSpPr txBox="1"/>
          <p:nvPr/>
        </p:nvSpPr>
        <p:spPr>
          <a:xfrm>
            <a:off x="8626702" y="4604235"/>
            <a:ext cx="1900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Detection Result</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765BF003-5D6B-8D4F-9BD8-6512D36A70B2}"/>
              </a:ext>
            </a:extLst>
          </p:cNvPr>
          <p:cNvSpPr txBox="1"/>
          <p:nvPr/>
        </p:nvSpPr>
        <p:spPr>
          <a:xfrm>
            <a:off x="2866413" y="4550788"/>
            <a:ext cx="13012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evaluation</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id="{9CDC38A1-D199-0E44-93AA-C4C6E1E3DF69}"/>
              </a:ext>
            </a:extLst>
          </p:cNvPr>
          <p:cNvSpPr txBox="1"/>
          <p:nvPr/>
        </p:nvSpPr>
        <p:spPr>
          <a:xfrm>
            <a:off x="2870262" y="3531385"/>
            <a:ext cx="82906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layers</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A8AAFFC-3399-5943-A834-D96CA0A087EC}"/>
              </a:ext>
            </a:extLst>
          </p:cNvPr>
          <p:cNvSpPr txBox="1"/>
          <p:nvPr/>
        </p:nvSpPr>
        <p:spPr>
          <a:xfrm>
            <a:off x="2857099" y="4043039"/>
            <a:ext cx="13834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model_zoo</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3" name="文本框 22">
            <a:extLst>
              <a:ext uri="{FF2B5EF4-FFF2-40B4-BE49-F238E27FC236}">
                <a16:creationId xmlns:a16="http://schemas.microsoft.com/office/drawing/2014/main" id="{769983D3-2F1B-D24E-A105-CC35D711953A}"/>
              </a:ext>
            </a:extLst>
          </p:cNvPr>
          <p:cNvSpPr txBox="1"/>
          <p:nvPr/>
        </p:nvSpPr>
        <p:spPr>
          <a:xfrm>
            <a:off x="2864708" y="3019731"/>
            <a:ext cx="11258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modeling</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4" name="文本框 23">
            <a:extLst>
              <a:ext uri="{FF2B5EF4-FFF2-40B4-BE49-F238E27FC236}">
                <a16:creationId xmlns:a16="http://schemas.microsoft.com/office/drawing/2014/main" id="{C97B5934-3CFC-FF4C-A07D-F13811B85917}"/>
              </a:ext>
            </a:extLst>
          </p:cNvPr>
          <p:cNvSpPr txBox="1"/>
          <p:nvPr/>
        </p:nvSpPr>
        <p:spPr>
          <a:xfrm>
            <a:off x="2879143" y="5096216"/>
            <a:ext cx="7064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utils</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5" name="文本框 24">
            <a:extLst>
              <a:ext uri="{FF2B5EF4-FFF2-40B4-BE49-F238E27FC236}">
                <a16:creationId xmlns:a16="http://schemas.microsoft.com/office/drawing/2014/main" id="{747ACBB0-B07A-B245-84F9-3F674B90F9A3}"/>
              </a:ext>
            </a:extLst>
          </p:cNvPr>
          <p:cNvSpPr txBox="1"/>
          <p:nvPr/>
        </p:nvSpPr>
        <p:spPr>
          <a:xfrm>
            <a:off x="4681849" y="4043039"/>
            <a:ext cx="9742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000000"/>
                </a:solidFill>
                <a:latin typeface="Arial"/>
                <a:ea typeface="微软雅黑"/>
              </a:rPr>
              <a:t>P</a:t>
            </a: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oolers</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5C434F95-6FAF-F04E-BFC6-42EB2AE83497}"/>
              </a:ext>
            </a:extLst>
          </p:cNvPr>
          <p:cNvSpPr txBox="1"/>
          <p:nvPr/>
        </p:nvSpPr>
        <p:spPr>
          <a:xfrm>
            <a:off x="4681849" y="4572909"/>
            <a:ext cx="22683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000000"/>
                </a:solidFill>
                <a:latin typeface="Arial"/>
                <a:ea typeface="微软雅黑"/>
              </a:rPr>
              <a:t>P</a:t>
            </a:r>
            <a:r>
              <a:rPr kumimoji="1" lang="en-US" altLang="zh-CN" sz="1800" b="0" i="0" u="none" strike="noStrike" kern="1200" cap="none" spc="0" normalizeH="0" baseline="0" noProof="0" dirty="0" err="1">
                <a:ln>
                  <a:noFill/>
                </a:ln>
                <a:solidFill>
                  <a:srgbClr val="000000"/>
                </a:solidFill>
                <a:effectLst/>
                <a:uLnTx/>
                <a:uFillTx/>
                <a:latin typeface="Arial"/>
                <a:ea typeface="微软雅黑"/>
                <a:cs typeface="+mn-cs"/>
              </a:rPr>
              <a:t>ost</a:t>
            </a:r>
            <a:r>
              <a:rPr kumimoji="1" lang="en-US" altLang="zh-CN" sz="1800" b="0" i="0" u="none" strike="noStrike" kern="1200" cap="none" spc="0" normalizeH="0" baseline="0" noProof="0" dirty="0">
                <a:ln>
                  <a:noFill/>
                </a:ln>
                <a:solidFill>
                  <a:srgbClr val="000000"/>
                </a:solidFill>
                <a:effectLst/>
                <a:uLnTx/>
                <a:uFillTx/>
                <a:latin typeface="Arial"/>
                <a:ea typeface="微软雅黑"/>
                <a:cs typeface="+mn-cs"/>
              </a:rPr>
              <a:t>-proceeding</a:t>
            </a: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4FF227D7-AE90-DD49-800B-0D2472058B58}"/>
              </a:ext>
            </a:extLst>
          </p:cNvPr>
          <p:cNvSpPr txBox="1"/>
          <p:nvPr/>
        </p:nvSpPr>
        <p:spPr>
          <a:xfrm>
            <a:off x="887940" y="5789980"/>
            <a:ext cx="8802469" cy="8739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t>通过传入参数选择</a:t>
            </a:r>
            <a:r>
              <a:rPr kumimoji="1" lang="en-US" altLang="zh-CN" dirty="0"/>
              <a:t>config</a:t>
            </a:r>
            <a:r>
              <a:rPr kumimoji="1" lang="zh-CN" altLang="en-US" dirty="0"/>
              <a:t>文件，构建</a:t>
            </a:r>
            <a:r>
              <a:rPr kumimoji="1" lang="en-US" altLang="zh-CN" dirty="0"/>
              <a:t>Fast</a:t>
            </a:r>
            <a:r>
              <a:rPr kumimoji="1" lang="zh-CN" altLang="en-US" dirty="0"/>
              <a:t> </a:t>
            </a:r>
            <a:r>
              <a:rPr kumimoji="1" lang="en-US" altLang="zh-CN" dirty="0"/>
              <a:t>RCNN</a:t>
            </a:r>
            <a:r>
              <a:rPr kumimoji="1" lang="zh-CN" altLang="en-US" dirty="0"/>
              <a:t>、</a:t>
            </a:r>
            <a:r>
              <a:rPr kumimoji="1" lang="en-US" altLang="zh-CN" dirty="0"/>
              <a:t>Faster</a:t>
            </a:r>
            <a:r>
              <a:rPr kumimoji="1" lang="zh-CN" altLang="en-US" dirty="0"/>
              <a:t> </a:t>
            </a:r>
            <a:r>
              <a:rPr kumimoji="1" lang="en-US" altLang="zh-CN" dirty="0"/>
              <a:t>RCNN</a:t>
            </a:r>
            <a:r>
              <a:rPr kumimoji="1" lang="zh-CN" altLang="en-US" dirty="0"/>
              <a:t>、</a:t>
            </a:r>
            <a:r>
              <a:rPr kumimoji="1" lang="en-US" altLang="zh-CN" dirty="0" err="1"/>
              <a:t>RetinaNet</a:t>
            </a:r>
            <a:r>
              <a:rPr kumimoji="1" lang="zh-CN" altLang="en-US" dirty="0"/>
              <a:t>网络。</a:t>
            </a:r>
            <a:endParaRPr kumimoji="1" lang="en-US" altLang="zh-CN" dirty="0"/>
          </a:p>
          <a:p>
            <a:pPr marL="285750" indent="-285750">
              <a:lnSpc>
                <a:spcPct val="150000"/>
              </a:lnSpc>
              <a:buFont typeface="Arial" panose="020B0604020202020204" pitchFamily="34" charset="0"/>
              <a:buChar char="•"/>
            </a:pPr>
            <a:r>
              <a:rPr kumimoji="1" lang="zh-CN" altLang="en-US" dirty="0"/>
              <a:t>调用</a:t>
            </a:r>
            <a:r>
              <a:rPr kumimoji="1" lang="en-US" altLang="zh-CN" dirty="0" err="1"/>
              <a:t>launch_interface</a:t>
            </a:r>
            <a:r>
              <a:rPr kumimoji="1" lang="en-US" altLang="zh-CN" dirty="0"/>
              <a:t>(</a:t>
            </a:r>
            <a:r>
              <a:rPr kumimoji="1" lang="en-US" altLang="zh-CN" dirty="0" err="1"/>
              <a:t>main_function</a:t>
            </a:r>
            <a:r>
              <a:rPr kumimoji="1" lang="en-US" altLang="zh-CN" dirty="0"/>
              <a:t>,</a:t>
            </a:r>
            <a:r>
              <a:rPr kumimoji="1" lang="zh-CN" altLang="en-US" dirty="0"/>
              <a:t> </a:t>
            </a:r>
            <a:r>
              <a:rPr kumimoji="1" lang="en-US" altLang="zh-CN" dirty="0" err="1"/>
              <a:t>args</a:t>
            </a:r>
            <a:r>
              <a:rPr kumimoji="1" lang="en-US" altLang="zh-CN" dirty="0"/>
              <a:t>)</a:t>
            </a:r>
            <a:r>
              <a:rPr kumimoji="1" lang="zh-CN" altLang="en-US" dirty="0"/>
              <a:t>来构建模块，进行训练或测试。</a:t>
            </a:r>
          </a:p>
        </p:txBody>
      </p:sp>
      <p:sp>
        <p:nvSpPr>
          <p:cNvPr id="17" name="矩形 16">
            <a:extLst>
              <a:ext uri="{FF2B5EF4-FFF2-40B4-BE49-F238E27FC236}">
                <a16:creationId xmlns:a16="http://schemas.microsoft.com/office/drawing/2014/main" id="{B2EE1814-D57A-DF49-9292-914872576146}"/>
              </a:ext>
            </a:extLst>
          </p:cNvPr>
          <p:cNvSpPr/>
          <p:nvPr/>
        </p:nvSpPr>
        <p:spPr>
          <a:xfrm>
            <a:off x="887941" y="797486"/>
            <a:ext cx="6632627" cy="369332"/>
          </a:xfrm>
          <a:prstGeom prst="rect">
            <a:avLst/>
          </a:prstGeom>
        </p:spPr>
        <p:txBody>
          <a:bodyPr wrap="square">
            <a:spAutoFit/>
          </a:bodyPr>
          <a:lstStyle/>
          <a:p>
            <a:r>
              <a:rPr lang="zh-CN" altLang="en-US" dirty="0"/>
              <a:t>该</a:t>
            </a:r>
            <a:r>
              <a:rPr lang="zh-CN" altLang="zh-CN" dirty="0"/>
              <a:t>模块</a:t>
            </a:r>
            <a:r>
              <a:rPr lang="zh-CN" altLang="en-US" dirty="0"/>
              <a:t>是为目标检测领域的研究人员提供基本的检测算法。</a:t>
            </a:r>
            <a:endParaRPr lang="zh-CN" altLang="zh-CN" dirty="0"/>
          </a:p>
        </p:txBody>
      </p:sp>
    </p:spTree>
    <p:extLst>
      <p:ext uri="{BB962C8B-B14F-4D97-AF65-F5344CB8AC3E}">
        <p14:creationId xmlns:p14="http://schemas.microsoft.com/office/powerpoint/2010/main" val="231014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8CA4D7-DF93-F54A-B74A-51DDD680745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标题 1">
            <a:extLst>
              <a:ext uri="{FF2B5EF4-FFF2-40B4-BE49-F238E27FC236}">
                <a16:creationId xmlns:a16="http://schemas.microsoft.com/office/drawing/2014/main" id="{33D1CA06-79FB-C140-8193-E30AEF2DD715}"/>
              </a:ext>
            </a:extLst>
          </p:cNvPr>
          <p:cNvSpPr>
            <a:spLocks noGrp="1"/>
          </p:cNvSpPr>
          <p:nvPr>
            <p:ph type="title"/>
          </p:nvPr>
        </p:nvSpPr>
        <p:spPr>
          <a:xfrm>
            <a:off x="387251" y="29534"/>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测试用例</a:t>
            </a:r>
            <a:r>
              <a:rPr lang="en-US" altLang="zh-CN" dirty="0"/>
              <a:t>——</a:t>
            </a:r>
            <a:r>
              <a:rPr lang="zh-CN" altLang="en-US" dirty="0"/>
              <a:t>目标检测模块</a:t>
            </a:r>
            <a:br>
              <a:rPr lang="en-US" altLang="zh-CN" dirty="0"/>
            </a:br>
            <a:r>
              <a:rPr lang="zh-CN" altLang="en-US" dirty="0"/>
              <a:t>      </a:t>
            </a:r>
            <a:endParaRPr lang="zh-CN" altLang="en-US" sz="2200" dirty="0"/>
          </a:p>
        </p:txBody>
      </p:sp>
      <p:graphicFrame>
        <p:nvGraphicFramePr>
          <p:cNvPr id="7" name="表格 6">
            <a:extLst>
              <a:ext uri="{FF2B5EF4-FFF2-40B4-BE49-F238E27FC236}">
                <a16:creationId xmlns:a16="http://schemas.microsoft.com/office/drawing/2014/main" id="{4C07542A-F29A-DC4A-A5C4-3FC6ABC81F60}"/>
              </a:ext>
            </a:extLst>
          </p:cNvPr>
          <p:cNvGraphicFramePr>
            <a:graphicFrameLocks noGrp="1"/>
          </p:cNvGraphicFramePr>
          <p:nvPr>
            <p:extLst>
              <p:ext uri="{D42A27DB-BD31-4B8C-83A1-F6EECF244321}">
                <p14:modId xmlns:p14="http://schemas.microsoft.com/office/powerpoint/2010/main" val="2725963520"/>
              </p:ext>
            </p:extLst>
          </p:nvPr>
        </p:nvGraphicFramePr>
        <p:xfrm>
          <a:off x="202165" y="894782"/>
          <a:ext cx="5893835" cy="5547299"/>
        </p:xfrm>
        <a:graphic>
          <a:graphicData uri="http://schemas.openxmlformats.org/drawingml/2006/table">
            <a:tbl>
              <a:tblPr firstRow="1" firstCol="1" bandRow="1">
                <a:tableStyleId>{5C22544A-7EE6-4342-B048-85BDC9FD1C3A}</a:tableStyleId>
              </a:tblPr>
              <a:tblGrid>
                <a:gridCol w="829836">
                  <a:extLst>
                    <a:ext uri="{9D8B030D-6E8A-4147-A177-3AD203B41FA5}">
                      <a16:colId xmlns:a16="http://schemas.microsoft.com/office/drawing/2014/main" val="1317801735"/>
                    </a:ext>
                  </a:extLst>
                </a:gridCol>
                <a:gridCol w="1243025">
                  <a:extLst>
                    <a:ext uri="{9D8B030D-6E8A-4147-A177-3AD203B41FA5}">
                      <a16:colId xmlns:a16="http://schemas.microsoft.com/office/drawing/2014/main" val="413049138"/>
                    </a:ext>
                  </a:extLst>
                </a:gridCol>
                <a:gridCol w="719282">
                  <a:extLst>
                    <a:ext uri="{9D8B030D-6E8A-4147-A177-3AD203B41FA5}">
                      <a16:colId xmlns:a16="http://schemas.microsoft.com/office/drawing/2014/main" val="4027742308"/>
                    </a:ext>
                  </a:extLst>
                </a:gridCol>
                <a:gridCol w="1124182">
                  <a:extLst>
                    <a:ext uri="{9D8B030D-6E8A-4147-A177-3AD203B41FA5}">
                      <a16:colId xmlns:a16="http://schemas.microsoft.com/office/drawing/2014/main" val="3000881469"/>
                    </a:ext>
                  </a:extLst>
                </a:gridCol>
                <a:gridCol w="853328">
                  <a:extLst>
                    <a:ext uri="{9D8B030D-6E8A-4147-A177-3AD203B41FA5}">
                      <a16:colId xmlns:a16="http://schemas.microsoft.com/office/drawing/2014/main" val="1648548872"/>
                    </a:ext>
                  </a:extLst>
                </a:gridCol>
                <a:gridCol w="1124182">
                  <a:extLst>
                    <a:ext uri="{9D8B030D-6E8A-4147-A177-3AD203B41FA5}">
                      <a16:colId xmlns:a16="http://schemas.microsoft.com/office/drawing/2014/main" val="1076848272"/>
                    </a:ext>
                  </a:extLst>
                </a:gridCol>
              </a:tblGrid>
              <a:tr h="398018">
                <a:tc>
                  <a:txBody>
                    <a:bodyPr/>
                    <a:lstStyle/>
                    <a:p>
                      <a:pPr algn="ctr">
                        <a:lnSpc>
                          <a:spcPct val="150000"/>
                        </a:lnSpc>
                        <a:spcAft>
                          <a:spcPts val="0"/>
                        </a:spcAft>
                      </a:pPr>
                      <a:r>
                        <a:rPr lang="zh-CN" sz="800" kern="100">
                          <a:effectLst/>
                        </a:rPr>
                        <a:t>测试用例名称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en-US" altLang="zh-CN" sz="800" kern="100" dirty="0">
                          <a:effectLst/>
                        </a:rPr>
                        <a:t>Faster</a:t>
                      </a:r>
                      <a:r>
                        <a:rPr lang="zh-CN" altLang="en-US" sz="800" kern="100" dirty="0">
                          <a:effectLst/>
                        </a:rPr>
                        <a:t> </a:t>
                      </a:r>
                      <a:r>
                        <a:rPr lang="en-US" altLang="zh-CN" sz="800" kern="100" dirty="0">
                          <a:effectLst/>
                        </a:rPr>
                        <a:t>RCNN</a:t>
                      </a:r>
                      <a:r>
                        <a:rPr lang="zh-CN" sz="800" kern="100" dirty="0">
                          <a:effectLst/>
                        </a:rPr>
                        <a:t>调用运行</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a:effectLst/>
                        </a:rPr>
                        <a:t>测试用例标识</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dirty="0">
                          <a:effectLst/>
                        </a:rPr>
                        <a:t>用例</a:t>
                      </a:r>
                      <a:r>
                        <a:rPr lang="en-US" sz="800" kern="100" dirty="0">
                          <a:effectLst/>
                        </a:rPr>
                        <a:t>TC30</a:t>
                      </a:r>
                      <a:r>
                        <a:rPr lang="en-US" altLang="zh-CN" sz="800" kern="100" dirty="0">
                          <a:effectLst/>
                        </a:rPr>
                        <a:t>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zh-CN" sz="800" kern="100" dirty="0">
                          <a:effectLst/>
                        </a:rPr>
                        <a:t>测试需求标识</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a:txBody>
                    <a:bodyPr/>
                    <a:lstStyle/>
                    <a:p>
                      <a:pPr algn="ctr">
                        <a:lnSpc>
                          <a:spcPct val="150000"/>
                        </a:lnSpc>
                        <a:spcAft>
                          <a:spcPts val="0"/>
                        </a:spcAft>
                      </a:pPr>
                      <a:r>
                        <a:rPr lang="en-US" sz="800" kern="100" dirty="0">
                          <a:effectLst/>
                        </a:rPr>
                        <a:t>TR3</a:t>
                      </a:r>
                      <a:r>
                        <a:rPr lang="en-US" altLang="zh-CN" sz="800" kern="100" dirty="0">
                          <a:effectLst/>
                        </a:rPr>
                        <a:t>03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4209445221"/>
                  </a:ext>
                </a:extLst>
              </a:tr>
              <a:tr h="185547">
                <a:tc>
                  <a:txBody>
                    <a:bodyPr/>
                    <a:lstStyle/>
                    <a:p>
                      <a:pPr algn="ctr">
                        <a:lnSpc>
                          <a:spcPct val="150000"/>
                        </a:lnSpc>
                        <a:spcAft>
                          <a:spcPts val="0"/>
                        </a:spcAft>
                      </a:pPr>
                      <a:r>
                        <a:rPr lang="zh-CN" sz="800" kern="100">
                          <a:effectLst/>
                        </a:rPr>
                        <a:t>简要描述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ctr">
                        <a:spcAft>
                          <a:spcPts val="0"/>
                        </a:spcAft>
                      </a:pPr>
                      <a:r>
                        <a:rPr lang="zh-CN" altLang="en-US" sz="800" kern="100" dirty="0">
                          <a:effectLst/>
                        </a:rPr>
                        <a:t>本测试验证是否可以导入</a:t>
                      </a:r>
                      <a:r>
                        <a:rPr lang="en-US" altLang="zh-CN" sz="800" kern="100" dirty="0" err="1">
                          <a:effectLst/>
                        </a:rPr>
                        <a:t>launch_interface</a:t>
                      </a:r>
                      <a:r>
                        <a:rPr lang="en-US" altLang="zh-CN" sz="800" kern="100" dirty="0">
                          <a:effectLst/>
                        </a:rPr>
                        <a:t>()</a:t>
                      </a:r>
                      <a:r>
                        <a:rPr lang="zh-CN" altLang="en-US" sz="800" kern="100" dirty="0">
                          <a:effectLst/>
                        </a:rPr>
                        <a:t>方法，成功构建</a:t>
                      </a:r>
                      <a:r>
                        <a:rPr lang="en-US" altLang="zh-CN" sz="800" kern="100" dirty="0">
                          <a:effectLst/>
                        </a:rPr>
                        <a:t>Faster RCNN</a:t>
                      </a:r>
                      <a:r>
                        <a:rPr lang="zh-CN" altLang="en-US" sz="800" kern="100" dirty="0">
                          <a:effectLst/>
                        </a:rPr>
                        <a:t>并运行。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2100257"/>
                  </a:ext>
                </a:extLst>
              </a:tr>
              <a:tr h="566589">
                <a:tc>
                  <a:txBody>
                    <a:bodyPr/>
                    <a:lstStyle/>
                    <a:p>
                      <a:pPr algn="ctr">
                        <a:lnSpc>
                          <a:spcPct val="150000"/>
                        </a:lnSpc>
                        <a:spcAft>
                          <a:spcPts val="0"/>
                        </a:spcAft>
                      </a:pPr>
                      <a:r>
                        <a:rPr lang="zh-CN" sz="800" kern="100">
                          <a:effectLst/>
                        </a:rPr>
                        <a:t>前提和约束</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marL="342900" lvl="0" indent="-342900">
                        <a:spcAft>
                          <a:spcPts val="0"/>
                        </a:spcAft>
                        <a:buFont typeface="+mj-lt"/>
                        <a:buAutoNum type="arabicPeriod"/>
                      </a:pPr>
                      <a:r>
                        <a:rPr lang="zh-CN" sz="800" kern="100" dirty="0">
                          <a:effectLst/>
                        </a:rPr>
                        <a:t>测试员已成功在</a:t>
                      </a:r>
                      <a:r>
                        <a:rPr lang="en-US" sz="800" kern="100" dirty="0" err="1">
                          <a:effectLst/>
                        </a:rPr>
                        <a:t>PyThon</a:t>
                      </a:r>
                      <a:r>
                        <a:rPr lang="zh-CN" sz="800" kern="100" dirty="0">
                          <a:effectLst/>
                        </a:rPr>
                        <a:t>环境中中导入</a:t>
                      </a:r>
                      <a:r>
                        <a:rPr lang="en-US" sz="800" kern="100" dirty="0">
                          <a:effectLst/>
                        </a:rPr>
                        <a:t>torch, </a:t>
                      </a:r>
                      <a:r>
                        <a:rPr lang="en-US" sz="800" kern="100" dirty="0" err="1">
                          <a:effectLst/>
                        </a:rPr>
                        <a:t>numpy</a:t>
                      </a:r>
                      <a:r>
                        <a:rPr lang="en-US" sz="800" kern="100" dirty="0">
                          <a:effectLst/>
                        </a:rPr>
                        <a:t>, </a:t>
                      </a:r>
                      <a:r>
                        <a:rPr lang="en-US" sz="800" kern="100" dirty="0" err="1">
                          <a:effectLst/>
                        </a:rPr>
                        <a:t>os</a:t>
                      </a:r>
                      <a:r>
                        <a:rPr lang="zh-CN" sz="800" kern="100" dirty="0">
                          <a:effectLst/>
                        </a:rPr>
                        <a:t>等基础库；</a:t>
                      </a:r>
                      <a:endParaRPr lang="zh-CN" sz="1000" kern="100" dirty="0">
                        <a:effectLst/>
                      </a:endParaRPr>
                    </a:p>
                    <a:p>
                      <a:pPr marL="342900" lvl="0" indent="-342900">
                        <a:spcAft>
                          <a:spcPts val="0"/>
                        </a:spcAft>
                        <a:buFont typeface="+mj-lt"/>
                        <a:buAutoNum type="arabicPeriod"/>
                      </a:pPr>
                      <a:r>
                        <a:rPr lang="zh-CN" sz="800" kern="100" dirty="0">
                          <a:effectLst/>
                        </a:rPr>
                        <a:t>系统环境及版本符合本</a:t>
                      </a:r>
                      <a:r>
                        <a:rPr lang="en-US" sz="800" kern="100" dirty="0">
                          <a:effectLst/>
                        </a:rPr>
                        <a:t>API</a:t>
                      </a:r>
                      <a:r>
                        <a:rPr lang="zh-CN" sz="800" kern="100" dirty="0">
                          <a:effectLst/>
                        </a:rPr>
                        <a:t>的要求；</a:t>
                      </a:r>
                      <a:endParaRPr lang="zh-CN" sz="1000" kern="100" dirty="0">
                        <a:effectLst/>
                      </a:endParaRPr>
                    </a:p>
                    <a:p>
                      <a:pPr marL="342900" lvl="0" indent="-342900">
                        <a:spcAft>
                          <a:spcPts val="0"/>
                        </a:spcAft>
                        <a:buFont typeface="+mj-lt"/>
                        <a:buAutoNum type="arabicPeriod"/>
                      </a:pPr>
                      <a:r>
                        <a:rPr lang="zh-CN" sz="800" kern="100" dirty="0">
                          <a:effectLst/>
                        </a:rPr>
                        <a:t>已经将符合要求的函数输入部分在</a:t>
                      </a:r>
                      <a:r>
                        <a:rPr lang="en-US" sz="800" kern="100" dirty="0" err="1">
                          <a:effectLst/>
                        </a:rPr>
                        <a:t>PyThon</a:t>
                      </a:r>
                      <a:r>
                        <a:rPr lang="zh-CN" sz="800" kern="100" dirty="0">
                          <a:effectLst/>
                        </a:rPr>
                        <a:t>环境中准备好</a:t>
                      </a:r>
                      <a:r>
                        <a:rPr lang="en-US" sz="800" kern="100" dirty="0">
                          <a:effectLst/>
                        </a:rPr>
                        <a:t>(</a:t>
                      </a:r>
                      <a:r>
                        <a:rPr lang="zh-CN" sz="800" kern="100" dirty="0">
                          <a:effectLst/>
                        </a:rPr>
                        <a:t>假设变量名和函数规定的输入名一致</a:t>
                      </a:r>
                      <a:r>
                        <a:rPr lang="en-US" sz="800" kern="100" dirty="0">
                          <a:effectLst/>
                        </a:rPr>
                        <a:t>)</a:t>
                      </a:r>
                      <a:r>
                        <a:rPr lang="zh-CN" sz="800" kern="100" dirty="0">
                          <a:effectLst/>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08952218"/>
                  </a:ext>
                </a:extLst>
              </a:tr>
              <a:tr h="185547">
                <a:tc>
                  <a:txBody>
                    <a:bodyPr/>
                    <a:lstStyle/>
                    <a:p>
                      <a:pPr algn="ctr">
                        <a:lnSpc>
                          <a:spcPct val="150000"/>
                        </a:lnSpc>
                        <a:spcAft>
                          <a:spcPts val="0"/>
                        </a:spcAft>
                      </a:pPr>
                      <a:r>
                        <a:rPr lang="zh-CN" sz="800" kern="100">
                          <a:effectLst/>
                        </a:rPr>
                        <a:t>测试方法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ctr">
                        <a:lnSpc>
                          <a:spcPct val="150000"/>
                        </a:lnSpc>
                        <a:spcAft>
                          <a:spcPts val="0"/>
                        </a:spcAft>
                      </a:pPr>
                      <a:r>
                        <a:rPr lang="zh-CN" sz="800" kern="100">
                          <a:effectLst/>
                        </a:rPr>
                        <a:t>黑盒测试</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075798"/>
                  </a:ext>
                </a:extLst>
              </a:tr>
              <a:tr h="220798">
                <a:tc gridSpan="6">
                  <a:txBody>
                    <a:bodyPr/>
                    <a:lstStyle/>
                    <a:p>
                      <a:pPr algn="ctr">
                        <a:lnSpc>
                          <a:spcPct val="150000"/>
                        </a:lnSpc>
                        <a:spcAft>
                          <a:spcPts val="0"/>
                        </a:spcAft>
                      </a:pPr>
                      <a:r>
                        <a:rPr lang="zh-CN" sz="1000" kern="100">
                          <a:effectLst/>
                        </a:rPr>
                        <a:t>测试过程描述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701286"/>
                  </a:ext>
                </a:extLst>
              </a:tr>
              <a:tr h="185547">
                <a:tc rowSpan="2">
                  <a:txBody>
                    <a:bodyPr/>
                    <a:lstStyle/>
                    <a:p>
                      <a:pPr algn="ctr">
                        <a:lnSpc>
                          <a:spcPct val="150000"/>
                        </a:lnSpc>
                        <a:spcAft>
                          <a:spcPts val="0"/>
                        </a:spcAft>
                      </a:pPr>
                      <a:r>
                        <a:rPr lang="zh-CN" sz="800" kern="100">
                          <a:effectLst/>
                        </a:rPr>
                        <a:t>序号</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rowSpan="2" gridSpan="2">
                  <a:txBody>
                    <a:bodyPr/>
                    <a:lstStyle/>
                    <a:p>
                      <a:pPr algn="ctr">
                        <a:lnSpc>
                          <a:spcPct val="150000"/>
                        </a:lnSpc>
                        <a:spcAft>
                          <a:spcPts val="0"/>
                        </a:spcAft>
                      </a:pPr>
                      <a:r>
                        <a:rPr lang="zh-CN" sz="800" kern="100" dirty="0">
                          <a:effectLst/>
                        </a:rPr>
                        <a:t>测试步骤</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rowSpan="2" hMerge="1">
                  <a:txBody>
                    <a:bodyPr/>
                    <a:lstStyle/>
                    <a:p>
                      <a:endParaRPr lang="zh-CN" altLang="en-US"/>
                    </a:p>
                  </a:txBody>
                  <a:tcPr/>
                </a:tc>
                <a:tc gridSpan="2">
                  <a:txBody>
                    <a:bodyPr/>
                    <a:lstStyle/>
                    <a:p>
                      <a:pPr algn="ctr">
                        <a:lnSpc>
                          <a:spcPct val="150000"/>
                        </a:lnSpc>
                        <a:spcAft>
                          <a:spcPts val="0"/>
                        </a:spcAft>
                      </a:pPr>
                      <a:r>
                        <a:rPr lang="zh-CN" sz="800" kern="100">
                          <a:effectLst/>
                        </a:rPr>
                        <a:t>测试结果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a:txBody>
                    <a:bodyPr/>
                    <a:lstStyle/>
                    <a:p>
                      <a:pPr algn="ctr">
                        <a:lnSpc>
                          <a:spcPct val="150000"/>
                        </a:lnSpc>
                        <a:spcAft>
                          <a:spcPts val="0"/>
                        </a:spcAft>
                      </a:pPr>
                      <a:r>
                        <a:rPr lang="zh-CN" sz="800" kern="100">
                          <a:effectLst/>
                        </a:rPr>
                        <a:t>评价准则</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3833633852"/>
                  </a:ext>
                </a:extLst>
              </a:tr>
              <a:tr h="2201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a:lnSpc>
                          <a:spcPct val="150000"/>
                        </a:lnSpc>
                        <a:spcAft>
                          <a:spcPts val="0"/>
                        </a:spcAft>
                      </a:pPr>
                      <a:r>
                        <a:rPr lang="zh-CN" sz="800" kern="100">
                          <a:effectLst/>
                        </a:rPr>
                        <a:t>预期结果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a:txBody>
                    <a:bodyPr/>
                    <a:lstStyle/>
                    <a:p>
                      <a:pPr algn="l">
                        <a:lnSpc>
                          <a:spcPct val="150000"/>
                        </a:lnSpc>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tc>
                <a:extLst>
                  <a:ext uri="{0D108BD9-81ED-4DB2-BD59-A6C34878D82A}">
                    <a16:rowId xmlns:a16="http://schemas.microsoft.com/office/drawing/2014/main" val="1306291350"/>
                  </a:ext>
                </a:extLst>
              </a:tr>
              <a:tr h="849883">
                <a:tc>
                  <a:txBody>
                    <a:bodyPr/>
                    <a:lstStyle/>
                    <a:p>
                      <a:pPr algn="ctr">
                        <a:spcAft>
                          <a:spcPts val="0"/>
                        </a:spcAft>
                      </a:pPr>
                      <a:r>
                        <a:rPr lang="en-US" sz="8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altLang="en-US" sz="800" kern="100" dirty="0">
                          <a:effectLst/>
                        </a:rPr>
                        <a:t>测试员在</a:t>
                      </a:r>
                      <a:r>
                        <a:rPr lang="en-US" altLang="zh-CN" sz="800" kern="100" dirty="0" err="1">
                          <a:effectLst/>
                        </a:rPr>
                        <a:t>PyThon</a:t>
                      </a:r>
                      <a:r>
                        <a:rPr lang="zh-CN" altLang="en-US" sz="800" kern="100" dirty="0">
                          <a:effectLst/>
                        </a:rPr>
                        <a:t>环境中输入命令导入</a:t>
                      </a:r>
                      <a:r>
                        <a:rPr lang="en-US" altLang="zh-CN" sz="800" kern="100" dirty="0" err="1">
                          <a:effectLst/>
                        </a:rPr>
                        <a:t>Detectron</a:t>
                      </a:r>
                      <a:r>
                        <a:rPr lang="zh-CN" altLang="en-US" sz="800" kern="100" dirty="0">
                          <a:effectLst/>
                        </a:rPr>
                        <a:t>模块中的</a:t>
                      </a:r>
                      <a:r>
                        <a:rPr lang="en-US" altLang="zh-CN" sz="800" kern="100" dirty="0" err="1">
                          <a:effectLst/>
                        </a:rPr>
                        <a:t>launch_interface</a:t>
                      </a:r>
                      <a:r>
                        <a:rPr lang="zh-CN" altLang="en-US" sz="800" kern="100" dirty="0">
                          <a:effectLst/>
                        </a:rPr>
                        <a:t>方法：</a:t>
                      </a:r>
                    </a:p>
                    <a:p>
                      <a:pPr>
                        <a:spcAft>
                          <a:spcPts val="0"/>
                        </a:spcAft>
                      </a:pPr>
                      <a:r>
                        <a:rPr lang="en-US" altLang="zh-CN" sz="800" kern="100" dirty="0">
                          <a:effectLst/>
                        </a:rPr>
                        <a:t>Import Detectron2.launch_interface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sz="800" kern="100" dirty="0">
                          <a:effectLst/>
                        </a:rPr>
                        <a:t>能够成功导入方法，不会抛出异常。</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dirty="0">
                          <a:effectLst/>
                        </a:rPr>
                        <a:t>实际结果与预期结果一致。</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1600353455"/>
                  </a:ext>
                </a:extLst>
              </a:tr>
              <a:tr h="1274826">
                <a:tc>
                  <a:txBody>
                    <a:bodyPr/>
                    <a:lstStyle/>
                    <a:p>
                      <a:pPr algn="ctr">
                        <a:spcAft>
                          <a:spcPts val="0"/>
                        </a:spcAft>
                      </a:pPr>
                      <a:r>
                        <a:rPr lang="en-US" sz="8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altLang="en-US" sz="800" kern="100" dirty="0">
                          <a:effectLst/>
                        </a:rPr>
                        <a:t>构建</a:t>
                      </a:r>
                      <a:r>
                        <a:rPr lang="en-US" altLang="zh-CN" sz="800" kern="100" dirty="0">
                          <a:effectLst/>
                        </a:rPr>
                        <a:t>main</a:t>
                      </a:r>
                      <a:r>
                        <a:rPr lang="zh-CN" altLang="en-US" sz="800" kern="100" dirty="0">
                          <a:effectLst/>
                        </a:rPr>
                        <a:t>函数，设置参数，输入语句调用</a:t>
                      </a:r>
                      <a:r>
                        <a:rPr lang="en-US" altLang="zh-CN" sz="800" kern="100" dirty="0" err="1">
                          <a:effectLst/>
                        </a:rPr>
                        <a:t>launch_interface</a:t>
                      </a:r>
                      <a:r>
                        <a:rPr lang="zh-CN" altLang="en-US" sz="800" kern="100" dirty="0">
                          <a:effectLst/>
                        </a:rPr>
                        <a:t>：</a:t>
                      </a:r>
                    </a:p>
                    <a:p>
                      <a:pPr>
                        <a:spcAft>
                          <a:spcPts val="0"/>
                        </a:spcAft>
                      </a:pPr>
                      <a:r>
                        <a:rPr lang="en-US" altLang="zh-CN" sz="800" kern="100" dirty="0" err="1">
                          <a:effectLst/>
                        </a:rPr>
                        <a:t>launch_interface</a:t>
                      </a:r>
                      <a:r>
                        <a:rPr lang="en-US" altLang="zh-CN" sz="800" kern="100" dirty="0">
                          <a:effectLst/>
                        </a:rPr>
                        <a:t>(</a:t>
                      </a:r>
                      <a:r>
                        <a:rPr lang="en-US" altLang="zh-CN" sz="800" kern="100" dirty="0" err="1">
                          <a:effectLst/>
                        </a:rPr>
                        <a:t>main_function</a:t>
                      </a:r>
                      <a:r>
                        <a:rPr lang="en-US" altLang="zh-CN" sz="800" kern="100" dirty="0">
                          <a:effectLst/>
                        </a:rPr>
                        <a:t>, </a:t>
                      </a:r>
                      <a:r>
                        <a:rPr lang="en-US" altLang="zh-CN" sz="800" kern="100" dirty="0" err="1">
                          <a:effectLst/>
                        </a:rPr>
                        <a:t>args</a:t>
                      </a:r>
                      <a:r>
                        <a:rPr lang="en-US" altLang="zh-CN" sz="800" kern="100" dirty="0">
                          <a:effectLst/>
                        </a:rPr>
                        <a:t>)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altLang="en-US" sz="800" kern="100" dirty="0">
                          <a:effectLst/>
                        </a:rPr>
                        <a:t>屏幕输出：</a:t>
                      </a:r>
                    </a:p>
                    <a:p>
                      <a:pPr>
                        <a:spcAft>
                          <a:spcPts val="0"/>
                        </a:spcAft>
                      </a:pPr>
                      <a:r>
                        <a:rPr lang="zh-CN" altLang="en-US" sz="800" kern="100" dirty="0">
                          <a:effectLst/>
                        </a:rPr>
                        <a:t>“</a:t>
                      </a:r>
                      <a:r>
                        <a:rPr lang="en-US" altLang="zh-CN" sz="800" kern="100" dirty="0">
                          <a:effectLst/>
                        </a:rPr>
                        <a:t>Starting training from iteration 0”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dirty="0">
                          <a:effectLst/>
                        </a:rPr>
                        <a:t>实际结果与预期结果一致。</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3888766877"/>
                  </a:ext>
                </a:extLst>
              </a:tr>
              <a:tr h="849883">
                <a:tc>
                  <a:txBody>
                    <a:bodyPr/>
                    <a:lstStyle/>
                    <a:p>
                      <a:pPr algn="ctr">
                        <a:spcAft>
                          <a:spcPts val="0"/>
                        </a:spcAft>
                      </a:pPr>
                      <a:r>
                        <a:rPr lang="en-US" sz="800" kern="100">
                          <a:effectLst/>
                        </a:rPr>
                        <a:t>3</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gridSpan="2">
                  <a:txBody>
                    <a:bodyPr/>
                    <a:lstStyle/>
                    <a:p>
                      <a:pPr>
                        <a:spcAft>
                          <a:spcPts val="0"/>
                        </a:spcAft>
                      </a:pPr>
                      <a:r>
                        <a:rPr lang="zh-CN" altLang="zh-CN" sz="800" kern="100" dirty="0">
                          <a:effectLst/>
                          <a:latin typeface="Calibri" panose="020F0502020204030204" pitchFamily="34" charset="0"/>
                          <a:ea typeface="宋体" panose="02010600030101010101" pitchFamily="2" charset="-122"/>
                          <a:cs typeface="Times New Roman" panose="02020603050405020304" pitchFamily="18" charset="0"/>
                        </a:rPr>
                        <a:t>输入语句调用</a:t>
                      </a:r>
                      <a:r>
                        <a:rPr lang="en-US" altLang="zh-CN" sz="800" kern="100" dirty="0" err="1">
                          <a:effectLst/>
                          <a:latin typeface="Calibri" panose="020F0502020204030204" pitchFamily="34" charset="0"/>
                          <a:ea typeface="宋体" panose="02010600030101010101" pitchFamily="2" charset="-122"/>
                          <a:cs typeface="Times New Roman" panose="02020603050405020304" pitchFamily="18" charset="0"/>
                        </a:rPr>
                        <a:t>launch_interface</a:t>
                      </a:r>
                      <a:r>
                        <a:rPr lang="zh-CN" altLang="zh-CN" sz="800" kern="100" dirty="0">
                          <a:effectLst/>
                          <a:latin typeface="Calibri" panose="020F0502020204030204" pitchFamily="34" charset="0"/>
                          <a:ea typeface="宋体" panose="02010600030101010101" pitchFamily="2" charset="-122"/>
                          <a:cs typeface="Times New Roman" panose="02020603050405020304" pitchFamily="18" charset="0"/>
                        </a:rPr>
                        <a:t>，其中输入内容存在不符合函数规定的参数：</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800" kern="100" dirty="0" err="1">
                          <a:effectLst/>
                          <a:latin typeface="Calibri" panose="020F0502020204030204" pitchFamily="34" charset="0"/>
                          <a:ea typeface="宋体" panose="02010600030101010101" pitchFamily="2" charset="-122"/>
                          <a:cs typeface="Times New Roman" panose="02020603050405020304" pitchFamily="18" charset="0"/>
                        </a:rPr>
                        <a:t>launch_interface</a:t>
                      </a:r>
                      <a:r>
                        <a:rPr lang="zh-CN" altLang="zh-CN" sz="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800" kern="100" dirty="0" err="1">
                          <a:effectLst/>
                          <a:latin typeface="Times New Roman" panose="02020603050405020304" pitchFamily="18" charset="0"/>
                          <a:ea typeface="宋体" panose="02010600030101010101" pitchFamily="2" charset="-122"/>
                        </a:rPr>
                        <a:t>launch_interface</a:t>
                      </a:r>
                      <a:r>
                        <a:rPr lang="en-US" altLang="zh-CN" sz="800" kern="100" dirty="0">
                          <a:effectLst/>
                          <a:latin typeface="Times New Roman" panose="02020603050405020304" pitchFamily="18" charset="0"/>
                          <a:ea typeface="宋体" panose="02010600030101010101" pitchFamily="2" charset="-122"/>
                        </a:rPr>
                        <a:t>(</a:t>
                      </a:r>
                      <a:r>
                        <a:rPr lang="en-US" altLang="zh-CN" sz="800" kern="100" dirty="0" err="1">
                          <a:effectLst/>
                          <a:latin typeface="Times New Roman" panose="02020603050405020304" pitchFamily="18" charset="0"/>
                          <a:ea typeface="宋体" panose="02010600030101010101" pitchFamily="2" charset="-122"/>
                        </a:rPr>
                        <a:t>main_function</a:t>
                      </a:r>
                      <a:r>
                        <a:rPr lang="en-US" altLang="zh-CN" sz="800" kern="100" dirty="0">
                          <a:effectLst/>
                          <a:latin typeface="Times New Roman" panose="02020603050405020304" pitchFamily="18" charset="0"/>
                          <a:ea typeface="宋体" panose="02010600030101010101" pitchFamily="2" charset="-122"/>
                        </a:rPr>
                        <a:t>, </a:t>
                      </a:r>
                      <a:r>
                        <a:rPr lang="en-US" altLang="zh-CN" sz="800" kern="100" dirty="0" err="1">
                          <a:effectLst/>
                          <a:latin typeface="Times New Roman" panose="02020603050405020304" pitchFamily="18" charset="0"/>
                          <a:ea typeface="宋体" panose="02010600030101010101" pitchFamily="2" charset="-122"/>
                        </a:rPr>
                        <a:t>args</a:t>
                      </a:r>
                      <a:r>
                        <a:rPr lang="en-US" altLang="zh-CN" sz="800" kern="100" dirty="0">
                          <a:effectLst/>
                          <a:latin typeface="Times New Roman" panose="02020603050405020304" pitchFamily="18" charset="0"/>
                          <a:ea typeface="宋体" panose="02010600030101010101" pitchFamily="2" charset="-122"/>
                        </a:rPr>
                        <a:t>)</a:t>
                      </a:r>
                      <a:r>
                        <a:rPr lang="zh-CN" altLang="zh-CN" sz="800" dirty="0">
                          <a:effectLst/>
                        </a:rPr>
                        <a:t>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tc hMerge="1">
                  <a:txBody>
                    <a:bodyPr/>
                    <a:lstStyle/>
                    <a:p>
                      <a:endParaRPr lang="zh-CN" altLang="en-US"/>
                    </a:p>
                  </a:txBody>
                  <a:tcPr/>
                </a:tc>
                <a:tc gridSpan="2">
                  <a:txBody>
                    <a:bodyPr/>
                    <a:lstStyle/>
                    <a:p>
                      <a:pPr>
                        <a:spcAft>
                          <a:spcPts val="0"/>
                        </a:spcAft>
                      </a:pPr>
                      <a:r>
                        <a:rPr lang="zh-CN" sz="800" kern="100">
                          <a:effectLst/>
                        </a:rPr>
                        <a:t>运行中抛出异常</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a:txBody>
                    <a:bodyPr/>
                    <a:lstStyle/>
                    <a:p>
                      <a:pPr>
                        <a:spcAft>
                          <a:spcPts val="0"/>
                        </a:spcAft>
                      </a:pPr>
                      <a:r>
                        <a:rPr lang="zh-CN" sz="800" kern="100" dirty="0">
                          <a:effectLst/>
                        </a:rPr>
                        <a:t>实际结果与预期结果一致。</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431" marR="55431" marT="0" marB="0" anchor="ctr"/>
                </a:tc>
                <a:extLst>
                  <a:ext uri="{0D108BD9-81ED-4DB2-BD59-A6C34878D82A}">
                    <a16:rowId xmlns:a16="http://schemas.microsoft.com/office/drawing/2014/main" val="2932683517"/>
                  </a:ext>
                </a:extLst>
              </a:tr>
              <a:tr h="610489">
                <a:tc>
                  <a:txBody>
                    <a:bodyPr/>
                    <a:lstStyle/>
                    <a:p>
                      <a:pPr algn="ctr">
                        <a:lnSpc>
                          <a:spcPct val="150000"/>
                        </a:lnSpc>
                        <a:spcAft>
                          <a:spcPts val="0"/>
                        </a:spcAft>
                      </a:pPr>
                      <a:r>
                        <a:rPr lang="zh-CN" sz="1000" kern="100">
                          <a:effectLst/>
                        </a:rPr>
                        <a:t>备注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nchor="ctr"/>
                </a:tc>
                <a:tc gridSpan="5">
                  <a:txBody>
                    <a:bodyPr/>
                    <a:lstStyle/>
                    <a:p>
                      <a:pPr algn="l">
                        <a:lnSpc>
                          <a:spcPct val="150000"/>
                        </a:lnSpc>
                        <a:spcAft>
                          <a:spcPts val="0"/>
                        </a:spcAft>
                      </a:pPr>
                      <a:r>
                        <a:rPr lang="zh-CN" sz="800" kern="100" dirty="0">
                          <a:effectLst/>
                        </a:rPr>
                        <a:t>说明：</a:t>
                      </a:r>
                      <a:endParaRPr lang="zh-CN" sz="1000" kern="100" dirty="0">
                        <a:effectLst/>
                      </a:endParaRPr>
                    </a:p>
                    <a:p>
                      <a:pPr algn="l">
                        <a:lnSpc>
                          <a:spcPct val="150000"/>
                        </a:lnSpc>
                        <a:spcAft>
                          <a:spcPts val="0"/>
                        </a:spcAft>
                      </a:pPr>
                      <a:r>
                        <a:rPr lang="en-US" sz="800" kern="100" dirty="0">
                          <a:effectLst/>
                        </a:rPr>
                        <a:t>1</a:t>
                      </a:r>
                      <a:r>
                        <a:rPr lang="zh-CN" sz="800" kern="100" dirty="0">
                          <a:effectLst/>
                        </a:rPr>
                        <a:t>）测试员测试设备的显存（使用</a:t>
                      </a:r>
                      <a:r>
                        <a:rPr lang="en-US" sz="800" kern="100" dirty="0">
                          <a:effectLst/>
                        </a:rPr>
                        <a:t>GPU</a:t>
                      </a:r>
                      <a:r>
                        <a:rPr lang="zh-CN" sz="800" kern="100" dirty="0">
                          <a:effectLst/>
                        </a:rPr>
                        <a:t>）或内存（使用</a:t>
                      </a:r>
                      <a:r>
                        <a:rPr lang="en-US" sz="800" kern="100" dirty="0">
                          <a:effectLst/>
                        </a:rPr>
                        <a:t>CPU</a:t>
                      </a:r>
                      <a:r>
                        <a:rPr lang="zh-CN" sz="800" kern="100" dirty="0">
                          <a:effectLst/>
                        </a:rPr>
                        <a:t>）应能满足算法运行的大小要求。</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31" marR="554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1786996"/>
                  </a:ext>
                </a:extLst>
              </a:tr>
            </a:tbl>
          </a:graphicData>
        </a:graphic>
      </p:graphicFrame>
      <p:pic>
        <p:nvPicPr>
          <p:cNvPr id="9" name="图片 8">
            <a:extLst>
              <a:ext uri="{FF2B5EF4-FFF2-40B4-BE49-F238E27FC236}">
                <a16:creationId xmlns:a16="http://schemas.microsoft.com/office/drawing/2014/main" id="{CF92487E-C2DE-B04E-8C81-E994728540A7}"/>
              </a:ext>
            </a:extLst>
          </p:cNvPr>
          <p:cNvPicPr>
            <a:picLocks noChangeAspect="1"/>
          </p:cNvPicPr>
          <p:nvPr/>
        </p:nvPicPr>
        <p:blipFill>
          <a:blip r:embed="rId2"/>
          <a:stretch>
            <a:fillRect/>
          </a:stretch>
        </p:blipFill>
        <p:spPr>
          <a:xfrm>
            <a:off x="6231260" y="2715941"/>
            <a:ext cx="5604602" cy="1426117"/>
          </a:xfrm>
          <a:prstGeom prst="rect">
            <a:avLst/>
          </a:prstGeom>
        </p:spPr>
      </p:pic>
    </p:spTree>
    <p:extLst>
      <p:ext uri="{BB962C8B-B14F-4D97-AF65-F5344CB8AC3E}">
        <p14:creationId xmlns:p14="http://schemas.microsoft.com/office/powerpoint/2010/main" val="2082447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PRING_RESOURCE_PATHS_HASH_PRESENTER" val="61edc35405d509c4ed9c9832b49b14b11d2314"/>
  <p:tag name="ISLIDE.THEME" val="73436fd3-0399-428e-adf6-53b7fd47cca9"/>
</p:tagLst>
</file>

<file path=ppt/theme/theme1.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680</TotalTime>
  <Words>3040</Words>
  <Application>Microsoft Office PowerPoint</Application>
  <PresentationFormat>宽屏</PresentationFormat>
  <Paragraphs>362</Paragraphs>
  <Slides>17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DengXian</vt:lpstr>
      <vt:lpstr>Microsoft YaHei</vt:lpstr>
      <vt:lpstr>Microsoft YaHei</vt:lpstr>
      <vt:lpstr>Arial</vt:lpstr>
      <vt:lpstr>Calibri</vt:lpstr>
      <vt:lpstr>Segoe UI Light</vt:lpstr>
      <vt:lpstr>Times New Roman</vt:lpstr>
      <vt:lpstr>Wingdings</vt:lpstr>
      <vt:lpstr>毕业主题1</vt:lpstr>
      <vt:lpstr>OfficePLUS</vt:lpstr>
      <vt:lpstr>PowerPoint 演示文稿</vt:lpstr>
      <vt:lpstr>    开发进度——子模块发布       </vt:lpstr>
      <vt:lpstr>    开发进度——模块安装       </vt:lpstr>
      <vt:lpstr>    功能介绍——生成对抗样本模块       </vt:lpstr>
      <vt:lpstr>    测试用例——生成对抗样本模块       </vt:lpstr>
      <vt:lpstr>    功能介绍——神经网络量化模块       </vt:lpstr>
      <vt:lpstr>    测试用例——神经网络量化模块       </vt:lpstr>
      <vt:lpstr>    功能介绍——目标检测模块       </vt:lpstr>
      <vt:lpstr>    测试用例——目标检测模块       </vt:lpstr>
      <vt:lpstr>开发进度——阅读理解模块</vt:lpstr>
      <vt:lpstr>功能介绍——阅读理解模块</vt:lpstr>
      <vt:lpstr>PowerPoint 演示文稿</vt:lpstr>
      <vt:lpstr>PowerPoint 演示文稿</vt:lpstr>
      <vt:lpstr>    功能介绍——主动学习模块       </vt:lpstr>
      <vt:lpstr>    测试用例——主动学习模块       </vt:lpstr>
      <vt:lpstr>实验五——部分进度</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崇智 张</cp:lastModifiedBy>
  <cp:revision>130</cp:revision>
  <cp:lastPrinted>2017-09-28T16:00:00Z</cp:lastPrinted>
  <dcterms:created xsi:type="dcterms:W3CDTF">2017-09-28T16:00:00Z</dcterms:created>
  <dcterms:modified xsi:type="dcterms:W3CDTF">2020-05-15T07:09:13Z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73436fd3-0399-428e-adf6-53b7fd47cca9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2019-01-03T07:40:53.5655075Z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