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16"/>
  </p:notesMasterIdLst>
  <p:sldIdLst>
    <p:sldId id="256" r:id="rId3"/>
    <p:sldId id="306" r:id="rId4"/>
    <p:sldId id="310" r:id="rId5"/>
    <p:sldId id="311" r:id="rId6"/>
    <p:sldId id="314" r:id="rId7"/>
    <p:sldId id="315" r:id="rId8"/>
    <p:sldId id="313" r:id="rId9"/>
    <p:sldId id="316" r:id="rId10"/>
    <p:sldId id="312" r:id="rId11"/>
    <p:sldId id="320" r:id="rId12"/>
    <p:sldId id="318" r:id="rId13"/>
    <p:sldId id="319" r:id="rId14"/>
    <p:sldId id="262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6BE"/>
    <a:srgbClr val="FEDB69"/>
    <a:srgbClr val="CC4B4A"/>
    <a:srgbClr val="4E5261"/>
    <a:srgbClr val="3E4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90BC-B506-4944-94E0-74770609E595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F182-2FCB-4867-99A2-224514D13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8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jp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EF219F-6582-486A-B40F-DE2A0F70F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41399" y="-992860"/>
            <a:ext cx="14465300" cy="7107124"/>
          </a:xfrm>
          <a:prstGeom prst="rect">
            <a:avLst/>
          </a:prstGeom>
        </p:spPr>
      </p:pic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750"/>
            <a:ext cx="12218988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9660CC6-667A-43CE-9CA8-4554BC5A1E6A}"/>
              </a:ext>
            </a:extLst>
          </p:cNvPr>
          <p:cNvGrpSpPr/>
          <p:nvPr userDrawn="1"/>
        </p:nvGrpSpPr>
        <p:grpSpPr>
          <a:xfrm>
            <a:off x="0" y="6791325"/>
            <a:ext cx="12193588" cy="85725"/>
            <a:chOff x="0" y="6791325"/>
            <a:chExt cx="12193588" cy="136526"/>
          </a:xfrm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A6020BDC-B955-44BA-B7C7-6B6F525ECE75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6791325"/>
              <a:ext cx="1219200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B7979697-CFF7-4454-B7F0-DCDC51F255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4EBA6BC7-938B-4778-A8E1-EF988FE91E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8000" y="6792913"/>
              <a:ext cx="3049588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B9348818-1A0C-4A42-9B8D-9D8D9C563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7588" y="6792913"/>
              <a:ext cx="3048000" cy="134938"/>
            </a:xfrm>
            <a:prstGeom prst="rect">
              <a:avLst/>
            </a:prstGeom>
            <a:solidFill>
              <a:srgbClr val="74C6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161E333D-8C3B-4860-8D74-8E1BC4550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45588" y="6792913"/>
              <a:ext cx="3048000" cy="134938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EB8A2C64-4687-4794-8CD4-65C86F8B83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6778" y="3928348"/>
            <a:ext cx="5550708" cy="758402"/>
          </a:xfrm>
        </p:spPr>
        <p:txBody>
          <a:bodyPr anchor="b">
            <a:normAutofit/>
          </a:bodyPr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43C89D2F-E971-40B4-A59A-7E9E77256C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6778" y="4728833"/>
            <a:ext cx="5550708" cy="65679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349500"/>
            <a:ext cx="7374981" cy="625637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5" y="3142297"/>
            <a:ext cx="7374981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2D6578-0C16-440A-9C49-B282690E38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246564">
            <a:off x="7793160" y="1228385"/>
            <a:ext cx="4368672" cy="44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6B6CB-2F67-49BA-AE5C-8B6D1CC02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1EBC57C5-172A-4174-AB5C-5990566F71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557427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CD40A7C-53ED-4A20-A888-D6C06761B7D5}"/>
              </a:ext>
            </a:extLst>
          </p:cNvPr>
          <p:cNvSpPr>
            <a:spLocks/>
          </p:cNvSpPr>
          <p:nvPr userDrawn="1"/>
        </p:nvSpPr>
        <p:spPr bwMode="auto">
          <a:xfrm>
            <a:off x="3296753" y="3683000"/>
            <a:ext cx="6379985" cy="1712169"/>
          </a:xfrm>
          <a:custGeom>
            <a:avLst/>
            <a:gdLst>
              <a:gd name="connsiteX0" fmla="*/ 5132895 w 6379985"/>
              <a:gd name="connsiteY0" fmla="*/ 435026 h 1712169"/>
              <a:gd name="connsiteX1" fmla="*/ 5445579 w 6379985"/>
              <a:gd name="connsiteY1" fmla="*/ 447929 h 1712169"/>
              <a:gd name="connsiteX2" fmla="*/ 5742145 w 6379985"/>
              <a:gd name="connsiteY2" fmla="*/ 526963 h 1712169"/>
              <a:gd name="connsiteX3" fmla="*/ 6098346 w 6379985"/>
              <a:gd name="connsiteY3" fmla="*/ 685029 h 1712169"/>
              <a:gd name="connsiteX4" fmla="*/ 6235346 w 6379985"/>
              <a:gd name="connsiteY4" fmla="*/ 802773 h 1712169"/>
              <a:gd name="connsiteX5" fmla="*/ 6328829 w 6379985"/>
              <a:gd name="connsiteY5" fmla="*/ 936645 h 1712169"/>
              <a:gd name="connsiteX6" fmla="*/ 6349782 w 6379985"/>
              <a:gd name="connsiteY6" fmla="*/ 1278585 h 1712169"/>
              <a:gd name="connsiteX7" fmla="*/ 6306264 w 6379985"/>
              <a:gd name="connsiteY7" fmla="*/ 1338263 h 1712169"/>
              <a:gd name="connsiteX8" fmla="*/ 6282087 w 6379985"/>
              <a:gd name="connsiteY8" fmla="*/ 970517 h 1712169"/>
              <a:gd name="connsiteX9" fmla="*/ 6296593 w 6379985"/>
              <a:gd name="connsiteY9" fmla="*/ 904387 h 1712169"/>
              <a:gd name="connsiteX10" fmla="*/ 6259523 w 6379985"/>
              <a:gd name="connsiteY10" fmla="*/ 926968 h 1712169"/>
              <a:gd name="connsiteX11" fmla="*/ 6251464 w 6379985"/>
              <a:gd name="connsiteY11" fmla="*/ 918903 h 1712169"/>
              <a:gd name="connsiteX12" fmla="*/ 6183769 w 6379985"/>
              <a:gd name="connsiteY12" fmla="*/ 812450 h 1712169"/>
              <a:gd name="connsiteX13" fmla="*/ 6122522 w 6379985"/>
              <a:gd name="connsiteY13" fmla="*/ 741482 h 1712169"/>
              <a:gd name="connsiteX14" fmla="*/ 6040322 w 6379985"/>
              <a:gd name="connsiteY14" fmla="*/ 715675 h 1712169"/>
              <a:gd name="connsiteX15" fmla="*/ 5835627 w 6379985"/>
              <a:gd name="connsiteY15" fmla="*/ 636641 h 1712169"/>
              <a:gd name="connsiteX16" fmla="*/ 5719580 w 6379985"/>
              <a:gd name="connsiteY16" fmla="*/ 585028 h 1712169"/>
              <a:gd name="connsiteX17" fmla="*/ 5695403 w 6379985"/>
              <a:gd name="connsiteY17" fmla="*/ 580189 h 1712169"/>
              <a:gd name="connsiteX18" fmla="*/ 5437520 w 6379985"/>
              <a:gd name="connsiteY18" fmla="*/ 539866 h 1712169"/>
              <a:gd name="connsiteX19" fmla="*/ 5178025 w 6379985"/>
              <a:gd name="connsiteY19" fmla="*/ 507608 h 1712169"/>
              <a:gd name="connsiteX20" fmla="*/ 5108719 w 6379985"/>
              <a:gd name="connsiteY20" fmla="*/ 505995 h 1712169"/>
              <a:gd name="connsiteX21" fmla="*/ 4949154 w 6379985"/>
              <a:gd name="connsiteY21" fmla="*/ 489865 h 1712169"/>
              <a:gd name="connsiteX22" fmla="*/ 4820212 w 6379985"/>
              <a:gd name="connsiteY22" fmla="*/ 504382 h 1712169"/>
              <a:gd name="connsiteX23" fmla="*/ 4846001 w 6379985"/>
              <a:gd name="connsiteY23" fmla="*/ 472123 h 1712169"/>
              <a:gd name="connsiteX24" fmla="*/ 4607459 w 6379985"/>
              <a:gd name="connsiteY24" fmla="*/ 485027 h 1712169"/>
              <a:gd name="connsiteX25" fmla="*/ 4604235 w 6379985"/>
              <a:gd name="connsiteY25" fmla="*/ 464059 h 1712169"/>
              <a:gd name="connsiteX26" fmla="*/ 4744459 w 6379985"/>
              <a:gd name="connsiteY26" fmla="*/ 441478 h 1712169"/>
              <a:gd name="connsiteX27" fmla="*/ 5132895 w 6379985"/>
              <a:gd name="connsiteY27" fmla="*/ 435026 h 1712169"/>
              <a:gd name="connsiteX28" fmla="*/ 1721987 w 6379985"/>
              <a:gd name="connsiteY28" fmla="*/ 0 h 1712169"/>
              <a:gd name="connsiteX29" fmla="*/ 1805795 w 6379985"/>
              <a:gd name="connsiteY29" fmla="*/ 193532 h 1712169"/>
              <a:gd name="connsiteX30" fmla="*/ 1668802 w 6379985"/>
              <a:gd name="connsiteY30" fmla="*/ 546729 h 1712169"/>
              <a:gd name="connsiteX31" fmla="*/ 1810630 w 6379985"/>
              <a:gd name="connsiteY31" fmla="*/ 532214 h 1712169"/>
              <a:gd name="connsiteX32" fmla="*/ 2097511 w 6379985"/>
              <a:gd name="connsiteY32" fmla="*/ 503184 h 1712169"/>
              <a:gd name="connsiteX33" fmla="*/ 2550396 w 6379985"/>
              <a:gd name="connsiteY33" fmla="*/ 445125 h 1712169"/>
              <a:gd name="connsiteX34" fmla="*/ 2959766 w 6379985"/>
              <a:gd name="connsiteY34" fmla="*/ 416094 h 1712169"/>
              <a:gd name="connsiteX35" fmla="*/ 3162839 w 6379985"/>
              <a:gd name="connsiteY35" fmla="*/ 399967 h 1712169"/>
              <a:gd name="connsiteX36" fmla="*/ 3269210 w 6379985"/>
              <a:gd name="connsiteY36" fmla="*/ 414482 h 1712169"/>
              <a:gd name="connsiteX37" fmla="*/ 3382029 w 6379985"/>
              <a:gd name="connsiteY37" fmla="*/ 401580 h 1712169"/>
              <a:gd name="connsiteX38" fmla="*/ 3375582 w 6379985"/>
              <a:gd name="connsiteY38" fmla="*/ 430609 h 1712169"/>
              <a:gd name="connsiteX39" fmla="*/ 3947732 w 6379985"/>
              <a:gd name="connsiteY39" fmla="*/ 430609 h 1712169"/>
              <a:gd name="connsiteX40" fmla="*/ 3950955 w 6379985"/>
              <a:gd name="connsiteY40" fmla="*/ 512861 h 1712169"/>
              <a:gd name="connsiteX41" fmla="*/ 3784951 w 6379985"/>
              <a:gd name="connsiteY41" fmla="*/ 475767 h 1712169"/>
              <a:gd name="connsiteX42" fmla="*/ 3773669 w 6379985"/>
              <a:gd name="connsiteY42" fmla="*/ 475767 h 1712169"/>
              <a:gd name="connsiteX43" fmla="*/ 3367523 w 6379985"/>
              <a:gd name="connsiteY43" fmla="*/ 482218 h 1712169"/>
              <a:gd name="connsiteX44" fmla="*/ 3290162 w 6379985"/>
              <a:gd name="connsiteY44" fmla="*/ 482218 h 1712169"/>
              <a:gd name="connsiteX45" fmla="*/ 3114488 w 6379985"/>
              <a:gd name="connsiteY45" fmla="*/ 482218 h 1712169"/>
              <a:gd name="connsiteX46" fmla="*/ 3066137 w 6379985"/>
              <a:gd name="connsiteY46" fmla="*/ 493508 h 1712169"/>
              <a:gd name="connsiteX47" fmla="*/ 2759916 w 6379985"/>
              <a:gd name="connsiteY47" fmla="*/ 517699 h 1712169"/>
              <a:gd name="connsiteX48" fmla="*/ 2474647 w 6379985"/>
              <a:gd name="connsiteY48" fmla="*/ 556406 h 1712169"/>
              <a:gd name="connsiteX49" fmla="*/ 1939566 w 6379985"/>
              <a:gd name="connsiteY49" fmla="*/ 619304 h 1712169"/>
              <a:gd name="connsiteX50" fmla="*/ 1809019 w 6379985"/>
              <a:gd name="connsiteY50" fmla="*/ 640270 h 1712169"/>
              <a:gd name="connsiteX51" fmla="*/ 1480234 w 6379985"/>
              <a:gd name="connsiteY51" fmla="*/ 916053 h 1712169"/>
              <a:gd name="connsiteX52" fmla="*/ 1757445 w 6379985"/>
              <a:gd name="connsiteY52" fmla="*/ 753164 h 1712169"/>
              <a:gd name="connsiteX53" fmla="*/ 1865428 w 6379985"/>
              <a:gd name="connsiteY53" fmla="*/ 730585 h 1712169"/>
              <a:gd name="connsiteX54" fmla="*/ 1929896 w 6379985"/>
              <a:gd name="connsiteY54" fmla="*/ 857994 h 1712169"/>
              <a:gd name="connsiteX55" fmla="*/ 1780008 w 6379985"/>
              <a:gd name="connsiteY55" fmla="*/ 1186999 h 1712169"/>
              <a:gd name="connsiteX56" fmla="*/ 1630121 w 6379985"/>
              <a:gd name="connsiteY56" fmla="*/ 1533744 h 1712169"/>
              <a:gd name="connsiteX57" fmla="*/ 1746163 w 6379985"/>
              <a:gd name="connsiteY57" fmla="*/ 1448267 h 1712169"/>
              <a:gd name="connsiteX58" fmla="*/ 1839641 w 6379985"/>
              <a:gd name="connsiteY58" fmla="*/ 1303118 h 1712169"/>
              <a:gd name="connsiteX59" fmla="*/ 2013703 w 6379985"/>
              <a:gd name="connsiteY59" fmla="*/ 1009594 h 1712169"/>
              <a:gd name="connsiteX60" fmla="*/ 2398898 w 6379985"/>
              <a:gd name="connsiteY60" fmla="*/ 791870 h 1712169"/>
              <a:gd name="connsiteX61" fmla="*/ 2489152 w 6379985"/>
              <a:gd name="connsiteY61" fmla="*/ 807998 h 1712169"/>
              <a:gd name="connsiteX62" fmla="*/ 2555231 w 6379985"/>
              <a:gd name="connsiteY62" fmla="*/ 888636 h 1712169"/>
              <a:gd name="connsiteX63" fmla="*/ 2561678 w 6379985"/>
              <a:gd name="connsiteY63" fmla="*/ 927343 h 1712169"/>
              <a:gd name="connsiteX64" fmla="*/ 2526221 w 6379985"/>
              <a:gd name="connsiteY64" fmla="*/ 945083 h 1712169"/>
              <a:gd name="connsiteX65" fmla="*/ 2421461 w 6379985"/>
              <a:gd name="connsiteY65" fmla="*/ 967662 h 1712169"/>
              <a:gd name="connsiteX66" fmla="*/ 2099123 w 6379985"/>
              <a:gd name="connsiteY66" fmla="*/ 1227318 h 1712169"/>
              <a:gd name="connsiteX67" fmla="*/ 2010480 w 6379985"/>
              <a:gd name="connsiteY67" fmla="*/ 1470846 h 1712169"/>
              <a:gd name="connsiteX68" fmla="*/ 2057219 w 6379985"/>
              <a:gd name="connsiteY68" fmla="*/ 1522455 h 1712169"/>
              <a:gd name="connsiteX69" fmla="*/ 2327983 w 6379985"/>
              <a:gd name="connsiteY69" fmla="*/ 1324084 h 1712169"/>
              <a:gd name="connsiteX70" fmla="*/ 2350547 w 6379985"/>
              <a:gd name="connsiteY70" fmla="*/ 1270863 h 1712169"/>
              <a:gd name="connsiteX71" fmla="*/ 2635816 w 6379985"/>
              <a:gd name="connsiteY71" fmla="*/ 883798 h 1712169"/>
              <a:gd name="connsiteX72" fmla="*/ 2679332 w 6379985"/>
              <a:gd name="connsiteY72" fmla="*/ 1051526 h 1712169"/>
              <a:gd name="connsiteX73" fmla="*/ 2539115 w 6379985"/>
              <a:gd name="connsiteY73" fmla="*/ 1385369 h 1712169"/>
              <a:gd name="connsiteX74" fmla="*/ 2500434 w 6379985"/>
              <a:gd name="connsiteY74" fmla="*/ 1495038 h 1712169"/>
              <a:gd name="connsiteX75" fmla="*/ 2732517 w 6379985"/>
              <a:gd name="connsiteY75" fmla="*/ 1333761 h 1712169"/>
              <a:gd name="connsiteX76" fmla="*/ 2771198 w 6379985"/>
              <a:gd name="connsiteY76" fmla="*/ 1277314 h 1712169"/>
              <a:gd name="connsiteX77" fmla="*/ 2996835 w 6379985"/>
              <a:gd name="connsiteY77" fmla="*/ 848317 h 1712169"/>
              <a:gd name="connsiteX78" fmla="*/ 3053244 w 6379985"/>
              <a:gd name="connsiteY78" fmla="*/ 801547 h 1712169"/>
              <a:gd name="connsiteX79" fmla="*/ 3111265 w 6379985"/>
              <a:gd name="connsiteY79" fmla="*/ 887024 h 1712169"/>
              <a:gd name="connsiteX80" fmla="*/ 3103206 w 6379985"/>
              <a:gd name="connsiteY80" fmla="*/ 977339 h 1712169"/>
              <a:gd name="connsiteX81" fmla="*/ 3286939 w 6379985"/>
              <a:gd name="connsiteY81" fmla="*/ 841866 h 1712169"/>
              <a:gd name="connsiteX82" fmla="*/ 3430379 w 6379985"/>
              <a:gd name="connsiteY82" fmla="*/ 859606 h 1712169"/>
              <a:gd name="connsiteX83" fmla="*/ 3446496 w 6379985"/>
              <a:gd name="connsiteY83" fmla="*/ 1025722 h 1712169"/>
              <a:gd name="connsiteX84" fmla="*/ 3327231 w 6379985"/>
              <a:gd name="connsiteY84" fmla="*/ 1298280 h 1712169"/>
              <a:gd name="connsiteX85" fmla="*/ 3245035 w 6379985"/>
              <a:gd name="connsiteY85" fmla="*/ 1522455 h 1712169"/>
              <a:gd name="connsiteX86" fmla="*/ 3267599 w 6379985"/>
              <a:gd name="connsiteY86" fmla="*/ 1545034 h 1712169"/>
              <a:gd name="connsiteX87" fmla="*/ 3525469 w 6379985"/>
              <a:gd name="connsiteY87" fmla="*/ 1454718 h 1712169"/>
              <a:gd name="connsiteX88" fmla="*/ 3551256 w 6379985"/>
              <a:gd name="connsiteY88" fmla="*/ 1427301 h 1712169"/>
              <a:gd name="connsiteX89" fmla="*/ 3802680 w 6379985"/>
              <a:gd name="connsiteY89" fmla="*/ 820900 h 1712169"/>
              <a:gd name="connsiteX90" fmla="*/ 3950955 w 6379985"/>
              <a:gd name="connsiteY90" fmla="*/ 512861 h 1712169"/>
              <a:gd name="connsiteX91" fmla="*/ 4065385 w 6379985"/>
              <a:gd name="connsiteY91" fmla="*/ 327392 h 1712169"/>
              <a:gd name="connsiteX92" fmla="*/ 4128241 w 6379985"/>
              <a:gd name="connsiteY92" fmla="*/ 320941 h 1712169"/>
              <a:gd name="connsiteX93" fmla="*/ 4340984 w 6379985"/>
              <a:gd name="connsiteY93" fmla="*/ 374162 h 1712169"/>
              <a:gd name="connsiteX94" fmla="*/ 4547281 w 6379985"/>
              <a:gd name="connsiteY94" fmla="*/ 396741 h 1712169"/>
              <a:gd name="connsiteX95" fmla="*/ 4434462 w 6379985"/>
              <a:gd name="connsiteY95" fmla="*/ 414482 h 1712169"/>
              <a:gd name="connsiteX96" fmla="*/ 4434462 w 6379985"/>
              <a:gd name="connsiteY96" fmla="*/ 425771 h 1712169"/>
              <a:gd name="connsiteX97" fmla="*/ 4494095 w 6379985"/>
              <a:gd name="connsiteY97" fmla="*/ 430609 h 1712169"/>
              <a:gd name="connsiteX98" fmla="*/ 4495707 w 6379985"/>
              <a:gd name="connsiteY98" fmla="*/ 443512 h 1712169"/>
              <a:gd name="connsiteX99" fmla="*/ 4382888 w 6379985"/>
              <a:gd name="connsiteY99" fmla="*/ 467703 h 1712169"/>
              <a:gd name="connsiteX100" fmla="*/ 4426404 w 6379985"/>
              <a:gd name="connsiteY100" fmla="*/ 495120 h 1712169"/>
              <a:gd name="connsiteX101" fmla="*/ 4215273 w 6379985"/>
              <a:gd name="connsiteY101" fmla="*/ 556406 h 1712169"/>
              <a:gd name="connsiteX102" fmla="*/ 4165310 w 6379985"/>
              <a:gd name="connsiteY102" fmla="*/ 604789 h 1712169"/>
              <a:gd name="connsiteX103" fmla="*/ 4039598 w 6379985"/>
              <a:gd name="connsiteY103" fmla="*/ 937019 h 1712169"/>
              <a:gd name="connsiteX104" fmla="*/ 4013811 w 6379985"/>
              <a:gd name="connsiteY104" fmla="*/ 1064428 h 1712169"/>
              <a:gd name="connsiteX105" fmla="*/ 4247506 w 6379985"/>
              <a:gd name="connsiteY105" fmla="*/ 935407 h 1712169"/>
              <a:gd name="connsiteX106" fmla="*/ 4332926 w 6379985"/>
              <a:gd name="connsiteY106" fmla="*/ 954760 h 1712169"/>
              <a:gd name="connsiteX107" fmla="*/ 4311974 w 6379985"/>
              <a:gd name="connsiteY107" fmla="*/ 1027334 h 1712169"/>
              <a:gd name="connsiteX108" fmla="*/ 3978354 w 6379985"/>
              <a:gd name="connsiteY108" fmla="*/ 1236995 h 1712169"/>
              <a:gd name="connsiteX109" fmla="*/ 3965461 w 6379985"/>
              <a:gd name="connsiteY109" fmla="*/ 1346663 h 1712169"/>
              <a:gd name="connsiteX110" fmla="*/ 4020258 w 6379985"/>
              <a:gd name="connsiteY110" fmla="*/ 1411174 h 1712169"/>
              <a:gd name="connsiteX111" fmla="*/ 4326479 w 6379985"/>
              <a:gd name="connsiteY111" fmla="*/ 1469233 h 1712169"/>
              <a:gd name="connsiteX112" fmla="*/ 4340984 w 6379985"/>
              <a:gd name="connsiteY112" fmla="*/ 1457944 h 1712169"/>
              <a:gd name="connsiteX113" fmla="*/ 4450579 w 6379985"/>
              <a:gd name="connsiteY113" fmla="*/ 1430527 h 1712169"/>
              <a:gd name="connsiteX114" fmla="*/ 4645594 w 6379985"/>
              <a:gd name="connsiteY114" fmla="*/ 1483748 h 1712169"/>
              <a:gd name="connsiteX115" fmla="*/ 4751966 w 6379985"/>
              <a:gd name="connsiteY115" fmla="*/ 1432140 h 1712169"/>
              <a:gd name="connsiteX116" fmla="*/ 4721344 w 6379985"/>
              <a:gd name="connsiteY116" fmla="*/ 1333761 h 1712169"/>
              <a:gd name="connsiteX117" fmla="*/ 4645594 w 6379985"/>
              <a:gd name="connsiteY117" fmla="*/ 1274088 h 1712169"/>
              <a:gd name="connsiteX118" fmla="*/ 4532776 w 6379985"/>
              <a:gd name="connsiteY118" fmla="*/ 1087007 h 1712169"/>
              <a:gd name="connsiteX119" fmla="*/ 4742296 w 6379985"/>
              <a:gd name="connsiteY119" fmla="*/ 896700 h 1712169"/>
              <a:gd name="connsiteX120" fmla="*/ 5056575 w 6379985"/>
              <a:gd name="connsiteY120" fmla="*/ 1091845 h 1712169"/>
              <a:gd name="connsiteX121" fmla="*/ 5058187 w 6379985"/>
              <a:gd name="connsiteY121" fmla="*/ 1141841 h 1712169"/>
              <a:gd name="connsiteX122" fmla="*/ 5008225 w 6379985"/>
              <a:gd name="connsiteY122" fmla="*/ 1133777 h 1712169"/>
              <a:gd name="connsiteX123" fmla="*/ 4751966 w 6379985"/>
              <a:gd name="connsiteY123" fmla="*/ 1067654 h 1712169"/>
              <a:gd name="connsiteX124" fmla="*/ 4674605 w 6379985"/>
              <a:gd name="connsiteY124" fmla="*/ 1132164 h 1712169"/>
              <a:gd name="connsiteX125" fmla="*/ 4724567 w 6379985"/>
              <a:gd name="connsiteY125" fmla="*/ 1193450 h 1712169"/>
              <a:gd name="connsiteX126" fmla="*/ 4917970 w 6379985"/>
              <a:gd name="connsiteY126" fmla="*/ 1404723 h 1712169"/>
              <a:gd name="connsiteX127" fmla="*/ 4856726 w 6379985"/>
              <a:gd name="connsiteY127" fmla="*/ 1624059 h 1712169"/>
              <a:gd name="connsiteX128" fmla="*/ 4486037 w 6379985"/>
              <a:gd name="connsiteY128" fmla="*/ 1606319 h 1712169"/>
              <a:gd name="connsiteX129" fmla="*/ 4276517 w 6379985"/>
              <a:gd name="connsiteY129" fmla="*/ 1583740 h 1712169"/>
              <a:gd name="connsiteX130" fmla="*/ 4013811 w 6379985"/>
              <a:gd name="connsiteY130" fmla="*/ 1562774 h 1712169"/>
              <a:gd name="connsiteX131" fmla="*/ 3939674 w 6379985"/>
              <a:gd name="connsiteY131" fmla="*/ 1490199 h 1712169"/>
              <a:gd name="connsiteX132" fmla="*/ 3863924 w 6379985"/>
              <a:gd name="connsiteY132" fmla="*/ 1409561 h 1712169"/>
              <a:gd name="connsiteX133" fmla="*/ 3818797 w 6379985"/>
              <a:gd name="connsiteY133" fmla="*/ 1485361 h 1712169"/>
              <a:gd name="connsiteX134" fmla="*/ 3673745 w 6379985"/>
              <a:gd name="connsiteY134" fmla="*/ 1665991 h 1712169"/>
              <a:gd name="connsiteX135" fmla="*/ 3523857 w 6379985"/>
              <a:gd name="connsiteY135" fmla="*/ 1595029 h 1712169"/>
              <a:gd name="connsiteX136" fmla="*/ 3510964 w 6379985"/>
              <a:gd name="connsiteY136" fmla="*/ 1527293 h 1712169"/>
              <a:gd name="connsiteX137" fmla="*/ 3293386 w 6379985"/>
              <a:gd name="connsiteY137" fmla="*/ 1627285 h 1712169"/>
              <a:gd name="connsiteX138" fmla="*/ 3067749 w 6379985"/>
              <a:gd name="connsiteY138" fmla="*/ 1517616 h 1712169"/>
              <a:gd name="connsiteX139" fmla="*/ 3117711 w 6379985"/>
              <a:gd name="connsiteY139" fmla="*/ 1254735 h 1712169"/>
              <a:gd name="connsiteX140" fmla="*/ 3224083 w 6379985"/>
              <a:gd name="connsiteY140" fmla="*/ 1054752 h 1712169"/>
              <a:gd name="connsiteX141" fmla="*/ 3251482 w 6379985"/>
              <a:gd name="connsiteY141" fmla="*/ 991854 h 1712169"/>
              <a:gd name="connsiteX142" fmla="*/ 2996835 w 6379985"/>
              <a:gd name="connsiteY142" fmla="*/ 1269250 h 1712169"/>
              <a:gd name="connsiteX143" fmla="*/ 2856618 w 6379985"/>
              <a:gd name="connsiteY143" fmla="*/ 1578902 h 1712169"/>
              <a:gd name="connsiteX144" fmla="*/ 2790538 w 6379985"/>
              <a:gd name="connsiteY144" fmla="*/ 1619221 h 1712169"/>
              <a:gd name="connsiteX145" fmla="*/ 2684167 w 6379985"/>
              <a:gd name="connsiteY145" fmla="*/ 1525680 h 1712169"/>
              <a:gd name="connsiteX146" fmla="*/ 2684167 w 6379985"/>
              <a:gd name="connsiteY146" fmla="*/ 1499876 h 1712169"/>
              <a:gd name="connsiteX147" fmla="*/ 2490764 w 6379985"/>
              <a:gd name="connsiteY147" fmla="*/ 1619221 h 1712169"/>
              <a:gd name="connsiteX148" fmla="*/ 2300584 w 6379985"/>
              <a:gd name="connsiteY148" fmla="*/ 1509553 h 1712169"/>
              <a:gd name="connsiteX149" fmla="*/ 2157144 w 6379985"/>
              <a:gd name="connsiteY149" fmla="*/ 1590191 h 1712169"/>
              <a:gd name="connsiteX150" fmla="*/ 1825136 w 6379985"/>
              <a:gd name="connsiteY150" fmla="*/ 1504714 h 1712169"/>
              <a:gd name="connsiteX151" fmla="*/ 1667190 w 6379985"/>
              <a:gd name="connsiteY151" fmla="*/ 1611157 h 1712169"/>
              <a:gd name="connsiteX152" fmla="*/ 1485069 w 6379985"/>
              <a:gd name="connsiteY152" fmla="*/ 1615995 h 1712169"/>
              <a:gd name="connsiteX153" fmla="*/ 1418990 w 6379985"/>
              <a:gd name="connsiteY153" fmla="*/ 1461170 h 1712169"/>
              <a:gd name="connsiteX154" fmla="*/ 1554372 w 6379985"/>
              <a:gd name="connsiteY154" fmla="*/ 1122488 h 1712169"/>
              <a:gd name="connsiteX155" fmla="*/ 1717152 w 6379985"/>
              <a:gd name="connsiteY155" fmla="*/ 867670 h 1712169"/>
              <a:gd name="connsiteX156" fmla="*/ 1554372 w 6379985"/>
              <a:gd name="connsiteY156" fmla="*/ 962824 h 1712169"/>
              <a:gd name="connsiteX157" fmla="*/ 1232034 w 6379985"/>
              <a:gd name="connsiteY157" fmla="*/ 1320859 h 1712169"/>
              <a:gd name="connsiteX158" fmla="*/ 1033796 w 6379985"/>
              <a:gd name="connsiteY158" fmla="*/ 1622446 h 1712169"/>
              <a:gd name="connsiteX159" fmla="*/ 990280 w 6379985"/>
              <a:gd name="connsiteY159" fmla="*/ 1640187 h 1712169"/>
              <a:gd name="connsiteX160" fmla="*/ 959658 w 6379985"/>
              <a:gd name="connsiteY160" fmla="*/ 1606319 h 1712169"/>
              <a:gd name="connsiteX161" fmla="*/ 970940 w 6379985"/>
              <a:gd name="connsiteY161" fmla="*/ 1430527 h 1712169"/>
              <a:gd name="connsiteX162" fmla="*/ 1309395 w 6379985"/>
              <a:gd name="connsiteY162" fmla="*/ 753164 h 1712169"/>
              <a:gd name="connsiteX163" fmla="*/ 1311006 w 6379985"/>
              <a:gd name="connsiteY163" fmla="*/ 740261 h 1712169"/>
              <a:gd name="connsiteX164" fmla="*/ 1294889 w 6379985"/>
              <a:gd name="connsiteY164" fmla="*/ 733810 h 1712169"/>
              <a:gd name="connsiteX165" fmla="*/ 962881 w 6379985"/>
              <a:gd name="connsiteY165" fmla="*/ 785419 h 1712169"/>
              <a:gd name="connsiteX166" fmla="*/ 832334 w 6379985"/>
              <a:gd name="connsiteY166" fmla="*/ 907990 h 1712169"/>
              <a:gd name="connsiteX167" fmla="*/ 637320 w 6379985"/>
              <a:gd name="connsiteY167" fmla="*/ 1259573 h 1712169"/>
              <a:gd name="connsiteX168" fmla="*/ 495491 w 6379985"/>
              <a:gd name="connsiteY168" fmla="*/ 1567612 h 1712169"/>
              <a:gd name="connsiteX169" fmla="*/ 558347 w 6379985"/>
              <a:gd name="connsiteY169" fmla="*/ 1640187 h 1712169"/>
              <a:gd name="connsiteX170" fmla="*/ 814606 w 6379985"/>
              <a:gd name="connsiteY170" fmla="*/ 1593417 h 1712169"/>
              <a:gd name="connsiteX171" fmla="*/ 685671 w 6379985"/>
              <a:gd name="connsiteY171" fmla="*/ 1688570 h 1712169"/>
              <a:gd name="connsiteX172" fmla="*/ 532560 w 6379985"/>
              <a:gd name="connsiteY172" fmla="*/ 1711149 h 1712169"/>
              <a:gd name="connsiteX173" fmla="*/ 342380 w 6379985"/>
              <a:gd name="connsiteY173" fmla="*/ 1535357 h 1712169"/>
              <a:gd name="connsiteX174" fmla="*/ 405236 w 6379985"/>
              <a:gd name="connsiteY174" fmla="*/ 1198288 h 1712169"/>
              <a:gd name="connsiteX175" fmla="*/ 609921 w 6379985"/>
              <a:gd name="connsiteY175" fmla="*/ 811223 h 1712169"/>
              <a:gd name="connsiteX176" fmla="*/ 464869 w 6379985"/>
              <a:gd name="connsiteY176" fmla="*/ 835415 h 1712169"/>
              <a:gd name="connsiteX177" fmla="*/ 58723 w 6379985"/>
              <a:gd name="connsiteY177" fmla="*/ 728972 h 1712169"/>
              <a:gd name="connsiteX178" fmla="*/ 8761 w 6379985"/>
              <a:gd name="connsiteY178" fmla="*/ 587048 h 1712169"/>
              <a:gd name="connsiteX179" fmla="*/ 110297 w 6379985"/>
              <a:gd name="connsiteY179" fmla="*/ 451576 h 1712169"/>
              <a:gd name="connsiteX180" fmla="*/ 244067 w 6379985"/>
              <a:gd name="connsiteY180" fmla="*/ 572533 h 1712169"/>
              <a:gd name="connsiteX181" fmla="*/ 223116 w 6379985"/>
              <a:gd name="connsiteY181" fmla="*/ 662848 h 1712169"/>
              <a:gd name="connsiteX182" fmla="*/ 343992 w 6379985"/>
              <a:gd name="connsiteY182" fmla="*/ 669300 h 1712169"/>
              <a:gd name="connsiteX183" fmla="*/ 498714 w 6379985"/>
              <a:gd name="connsiteY183" fmla="*/ 659623 h 1712169"/>
              <a:gd name="connsiteX184" fmla="*/ 792042 w 6379985"/>
              <a:gd name="connsiteY184" fmla="*/ 558018 h 1712169"/>
              <a:gd name="connsiteX185" fmla="*/ 966105 w 6379985"/>
              <a:gd name="connsiteY185" fmla="*/ 282235 h 1712169"/>
              <a:gd name="connsiteX186" fmla="*/ 993503 w 6379985"/>
              <a:gd name="connsiteY186" fmla="*/ 253205 h 1712169"/>
              <a:gd name="connsiteX187" fmla="*/ 1027349 w 6379985"/>
              <a:gd name="connsiteY187" fmla="*/ 270945 h 1712169"/>
              <a:gd name="connsiteX188" fmla="*/ 1048301 w 6379985"/>
              <a:gd name="connsiteY188" fmla="*/ 548342 h 1712169"/>
              <a:gd name="connsiteX189" fmla="*/ 1006397 w 6379985"/>
              <a:gd name="connsiteY189" fmla="*/ 637044 h 1712169"/>
              <a:gd name="connsiteX190" fmla="*/ 1174013 w 6379985"/>
              <a:gd name="connsiteY190" fmla="*/ 619304 h 1712169"/>
              <a:gd name="connsiteX191" fmla="*/ 1464117 w 6379985"/>
              <a:gd name="connsiteY191" fmla="*/ 438673 h 1712169"/>
              <a:gd name="connsiteX192" fmla="*/ 1721987 w 6379985"/>
              <a:gd name="connsiteY192" fmla="*/ 0 h 171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6379985" h="1712169">
                <a:moveTo>
                  <a:pt x="5132895" y="435026"/>
                </a:moveTo>
                <a:cubicBezTo>
                  <a:pt x="5237661" y="435026"/>
                  <a:pt x="5342426" y="431800"/>
                  <a:pt x="5445579" y="447929"/>
                </a:cubicBezTo>
                <a:cubicBezTo>
                  <a:pt x="5545509" y="464059"/>
                  <a:pt x="5642215" y="514059"/>
                  <a:pt x="5742145" y="526963"/>
                </a:cubicBezTo>
                <a:cubicBezTo>
                  <a:pt x="5879145" y="546318"/>
                  <a:pt x="5980686" y="633416"/>
                  <a:pt x="6098346" y="685029"/>
                </a:cubicBezTo>
                <a:cubicBezTo>
                  <a:pt x="6151534" y="707610"/>
                  <a:pt x="6195052" y="757611"/>
                  <a:pt x="6235346" y="802773"/>
                </a:cubicBezTo>
                <a:cubicBezTo>
                  <a:pt x="6272417" y="843096"/>
                  <a:pt x="6299817" y="891483"/>
                  <a:pt x="6328829" y="936645"/>
                </a:cubicBezTo>
                <a:cubicBezTo>
                  <a:pt x="6396523" y="1046324"/>
                  <a:pt x="6390076" y="1162455"/>
                  <a:pt x="6349782" y="1278585"/>
                </a:cubicBezTo>
                <a:cubicBezTo>
                  <a:pt x="6343335" y="1299553"/>
                  <a:pt x="6320770" y="1317295"/>
                  <a:pt x="6306264" y="1338263"/>
                </a:cubicBezTo>
                <a:cubicBezTo>
                  <a:pt x="6335276" y="1209229"/>
                  <a:pt x="6351393" y="1088260"/>
                  <a:pt x="6282087" y="970517"/>
                </a:cubicBezTo>
                <a:cubicBezTo>
                  <a:pt x="6275640" y="957613"/>
                  <a:pt x="6290146" y="933419"/>
                  <a:pt x="6296593" y="904387"/>
                </a:cubicBezTo>
                <a:cubicBezTo>
                  <a:pt x="6278864" y="915677"/>
                  <a:pt x="6269193" y="922129"/>
                  <a:pt x="6259523" y="926968"/>
                </a:cubicBezTo>
                <a:cubicBezTo>
                  <a:pt x="6256299" y="923742"/>
                  <a:pt x="6251464" y="920516"/>
                  <a:pt x="6251464" y="918903"/>
                </a:cubicBezTo>
                <a:cubicBezTo>
                  <a:pt x="6254687" y="865677"/>
                  <a:pt x="6230511" y="835031"/>
                  <a:pt x="6183769" y="812450"/>
                </a:cubicBezTo>
                <a:cubicBezTo>
                  <a:pt x="6161205" y="801160"/>
                  <a:pt x="6146699" y="770514"/>
                  <a:pt x="6122522" y="741482"/>
                </a:cubicBezTo>
                <a:cubicBezTo>
                  <a:pt x="6106405" y="736643"/>
                  <a:pt x="6072557" y="728578"/>
                  <a:pt x="6040322" y="715675"/>
                </a:cubicBezTo>
                <a:cubicBezTo>
                  <a:pt x="5972627" y="689868"/>
                  <a:pt x="5903321" y="664061"/>
                  <a:pt x="5835627" y="636641"/>
                </a:cubicBezTo>
                <a:cubicBezTo>
                  <a:pt x="5796945" y="620512"/>
                  <a:pt x="5758262" y="601157"/>
                  <a:pt x="5719580" y="585028"/>
                </a:cubicBezTo>
                <a:cubicBezTo>
                  <a:pt x="5713133" y="581802"/>
                  <a:pt x="5701850" y="578576"/>
                  <a:pt x="5695403" y="580189"/>
                </a:cubicBezTo>
                <a:cubicBezTo>
                  <a:pt x="5603532" y="602770"/>
                  <a:pt x="5522944" y="555995"/>
                  <a:pt x="5437520" y="539866"/>
                </a:cubicBezTo>
                <a:cubicBezTo>
                  <a:pt x="5352096" y="525350"/>
                  <a:pt x="5265061" y="517285"/>
                  <a:pt x="5178025" y="507608"/>
                </a:cubicBezTo>
                <a:cubicBezTo>
                  <a:pt x="5155460" y="505995"/>
                  <a:pt x="5131284" y="507608"/>
                  <a:pt x="5108719" y="505995"/>
                </a:cubicBezTo>
                <a:cubicBezTo>
                  <a:pt x="5055531" y="505995"/>
                  <a:pt x="5005566" y="530188"/>
                  <a:pt x="4949154" y="489865"/>
                </a:cubicBezTo>
                <a:cubicBezTo>
                  <a:pt x="4924977" y="472123"/>
                  <a:pt x="4868565" y="497930"/>
                  <a:pt x="4820212" y="504382"/>
                </a:cubicBezTo>
                <a:cubicBezTo>
                  <a:pt x="4828271" y="493091"/>
                  <a:pt x="4836330" y="485027"/>
                  <a:pt x="4846001" y="472123"/>
                </a:cubicBezTo>
                <a:cubicBezTo>
                  <a:pt x="4765412" y="476962"/>
                  <a:pt x="4686436" y="480188"/>
                  <a:pt x="4607459" y="485027"/>
                </a:cubicBezTo>
                <a:cubicBezTo>
                  <a:pt x="4605847" y="478575"/>
                  <a:pt x="4605847" y="470510"/>
                  <a:pt x="4604235" y="464059"/>
                </a:cubicBezTo>
                <a:cubicBezTo>
                  <a:pt x="4650977" y="455994"/>
                  <a:pt x="4697718" y="443091"/>
                  <a:pt x="4744459" y="441478"/>
                </a:cubicBezTo>
                <a:cubicBezTo>
                  <a:pt x="4873401" y="436639"/>
                  <a:pt x="5003954" y="433413"/>
                  <a:pt x="5132895" y="435026"/>
                </a:cubicBezTo>
                <a:close/>
                <a:moveTo>
                  <a:pt x="1721987" y="0"/>
                </a:moveTo>
                <a:cubicBezTo>
                  <a:pt x="1807407" y="29030"/>
                  <a:pt x="1839641" y="104830"/>
                  <a:pt x="1805795" y="193532"/>
                </a:cubicBezTo>
                <a:cubicBezTo>
                  <a:pt x="1762280" y="309652"/>
                  <a:pt x="1717152" y="422546"/>
                  <a:pt x="1668802" y="546729"/>
                </a:cubicBezTo>
                <a:cubicBezTo>
                  <a:pt x="1718764" y="541891"/>
                  <a:pt x="1763891" y="537052"/>
                  <a:pt x="1810630" y="532214"/>
                </a:cubicBezTo>
                <a:cubicBezTo>
                  <a:pt x="1905720" y="522538"/>
                  <a:pt x="2002422" y="514474"/>
                  <a:pt x="2097511" y="503184"/>
                </a:cubicBezTo>
                <a:cubicBezTo>
                  <a:pt x="2249010" y="483831"/>
                  <a:pt x="2398898" y="461252"/>
                  <a:pt x="2550396" y="445125"/>
                </a:cubicBezTo>
                <a:cubicBezTo>
                  <a:pt x="2685778" y="432222"/>
                  <a:pt x="2822772" y="425771"/>
                  <a:pt x="2959766" y="416094"/>
                </a:cubicBezTo>
                <a:cubicBezTo>
                  <a:pt x="3027457" y="411256"/>
                  <a:pt x="3095148" y="401580"/>
                  <a:pt x="3162839" y="399967"/>
                </a:cubicBezTo>
                <a:cubicBezTo>
                  <a:pt x="3196684" y="398354"/>
                  <a:pt x="3233753" y="414482"/>
                  <a:pt x="3269210" y="414482"/>
                </a:cubicBezTo>
                <a:cubicBezTo>
                  <a:pt x="3304668" y="416094"/>
                  <a:pt x="3341736" y="406418"/>
                  <a:pt x="3382029" y="401580"/>
                </a:cubicBezTo>
                <a:cubicBezTo>
                  <a:pt x="3382029" y="399967"/>
                  <a:pt x="3380417" y="408031"/>
                  <a:pt x="3375582" y="430609"/>
                </a:cubicBezTo>
                <a:cubicBezTo>
                  <a:pt x="3570596" y="430609"/>
                  <a:pt x="3762388" y="430609"/>
                  <a:pt x="3947732" y="430609"/>
                </a:cubicBezTo>
                <a:cubicBezTo>
                  <a:pt x="3949344" y="467703"/>
                  <a:pt x="3950955" y="490282"/>
                  <a:pt x="3950955" y="512861"/>
                </a:cubicBezTo>
                <a:cubicBezTo>
                  <a:pt x="3904216" y="461252"/>
                  <a:pt x="3851031" y="445125"/>
                  <a:pt x="3784951" y="475767"/>
                </a:cubicBezTo>
                <a:cubicBezTo>
                  <a:pt x="3781728" y="477380"/>
                  <a:pt x="3776893" y="477380"/>
                  <a:pt x="3773669" y="475767"/>
                </a:cubicBezTo>
                <a:cubicBezTo>
                  <a:pt x="3638287" y="433835"/>
                  <a:pt x="3501294" y="461252"/>
                  <a:pt x="3367523" y="482218"/>
                </a:cubicBezTo>
                <a:cubicBezTo>
                  <a:pt x="3340125" y="485444"/>
                  <a:pt x="3307891" y="491895"/>
                  <a:pt x="3290162" y="482218"/>
                </a:cubicBezTo>
                <a:cubicBezTo>
                  <a:pt x="3228918" y="448350"/>
                  <a:pt x="3172509" y="472542"/>
                  <a:pt x="3114488" y="482218"/>
                </a:cubicBezTo>
                <a:cubicBezTo>
                  <a:pt x="3098371" y="483831"/>
                  <a:pt x="3083866" y="491895"/>
                  <a:pt x="3066137" y="493508"/>
                </a:cubicBezTo>
                <a:cubicBezTo>
                  <a:pt x="2964601" y="501572"/>
                  <a:pt x="2861453" y="506410"/>
                  <a:pt x="2759916" y="517699"/>
                </a:cubicBezTo>
                <a:cubicBezTo>
                  <a:pt x="2664826" y="527376"/>
                  <a:pt x="2569737" y="545116"/>
                  <a:pt x="2474647" y="556406"/>
                </a:cubicBezTo>
                <a:cubicBezTo>
                  <a:pt x="2297361" y="578984"/>
                  <a:pt x="2118463" y="598338"/>
                  <a:pt x="1939566" y="619304"/>
                </a:cubicBezTo>
                <a:cubicBezTo>
                  <a:pt x="1896050" y="624142"/>
                  <a:pt x="1852534" y="640270"/>
                  <a:pt x="1809019" y="640270"/>
                </a:cubicBezTo>
                <a:cubicBezTo>
                  <a:pt x="1643015" y="638657"/>
                  <a:pt x="1517303" y="741874"/>
                  <a:pt x="1480234" y="916053"/>
                </a:cubicBezTo>
                <a:cubicBezTo>
                  <a:pt x="1573712" y="861219"/>
                  <a:pt x="1668802" y="811223"/>
                  <a:pt x="1757445" y="753164"/>
                </a:cubicBezTo>
                <a:cubicBezTo>
                  <a:pt x="1792902" y="728972"/>
                  <a:pt x="1821912" y="701555"/>
                  <a:pt x="1865428" y="730585"/>
                </a:cubicBezTo>
                <a:cubicBezTo>
                  <a:pt x="1910555" y="761227"/>
                  <a:pt x="1960518" y="790257"/>
                  <a:pt x="1929896" y="857994"/>
                </a:cubicBezTo>
                <a:cubicBezTo>
                  <a:pt x="1881545" y="969275"/>
                  <a:pt x="1834806" y="1080556"/>
                  <a:pt x="1780008" y="1186999"/>
                </a:cubicBezTo>
                <a:cubicBezTo>
                  <a:pt x="1725211" y="1295054"/>
                  <a:pt x="1660743" y="1396659"/>
                  <a:pt x="1630121" y="1533744"/>
                </a:cubicBezTo>
                <a:cubicBezTo>
                  <a:pt x="1676860" y="1498263"/>
                  <a:pt x="1710706" y="1469233"/>
                  <a:pt x="1746163" y="1448267"/>
                </a:cubicBezTo>
                <a:cubicBezTo>
                  <a:pt x="1802572" y="1414399"/>
                  <a:pt x="1833194" y="1369242"/>
                  <a:pt x="1839641" y="1303118"/>
                </a:cubicBezTo>
                <a:cubicBezTo>
                  <a:pt x="1852534" y="1180548"/>
                  <a:pt x="1926672" y="1090232"/>
                  <a:pt x="2013703" y="1009594"/>
                </a:cubicBezTo>
                <a:cubicBezTo>
                  <a:pt x="2124910" y="906377"/>
                  <a:pt x="2255457" y="840253"/>
                  <a:pt x="2398898" y="791870"/>
                </a:cubicBezTo>
                <a:cubicBezTo>
                  <a:pt x="2439190" y="778968"/>
                  <a:pt x="2464977" y="780581"/>
                  <a:pt x="2489152" y="807998"/>
                </a:cubicBezTo>
                <a:cubicBezTo>
                  <a:pt x="2513328" y="833802"/>
                  <a:pt x="2534280" y="859606"/>
                  <a:pt x="2555231" y="888636"/>
                </a:cubicBezTo>
                <a:cubicBezTo>
                  <a:pt x="2561678" y="898313"/>
                  <a:pt x="2566513" y="917666"/>
                  <a:pt x="2561678" y="927343"/>
                </a:cubicBezTo>
                <a:cubicBezTo>
                  <a:pt x="2558455" y="937019"/>
                  <a:pt x="2539115" y="941858"/>
                  <a:pt x="2526221" y="945083"/>
                </a:cubicBezTo>
                <a:cubicBezTo>
                  <a:pt x="2490764" y="953147"/>
                  <a:pt x="2455307" y="954760"/>
                  <a:pt x="2421461" y="967662"/>
                </a:cubicBezTo>
                <a:cubicBezTo>
                  <a:pt x="2284467" y="1016045"/>
                  <a:pt x="2187766" y="1119262"/>
                  <a:pt x="2099123" y="1227318"/>
                </a:cubicBezTo>
                <a:cubicBezTo>
                  <a:pt x="2041102" y="1295054"/>
                  <a:pt x="2007257" y="1377305"/>
                  <a:pt x="2010480" y="1470846"/>
                </a:cubicBezTo>
                <a:cubicBezTo>
                  <a:pt x="2010480" y="1504714"/>
                  <a:pt x="2024985" y="1535357"/>
                  <a:pt x="2057219" y="1522455"/>
                </a:cubicBezTo>
                <a:cubicBezTo>
                  <a:pt x="2161979" y="1478910"/>
                  <a:pt x="2303808" y="1480523"/>
                  <a:pt x="2327983" y="1324084"/>
                </a:cubicBezTo>
                <a:cubicBezTo>
                  <a:pt x="2331207" y="1304731"/>
                  <a:pt x="2344100" y="1288603"/>
                  <a:pt x="2350547" y="1270863"/>
                </a:cubicBezTo>
                <a:cubicBezTo>
                  <a:pt x="2411791" y="1116037"/>
                  <a:pt x="2527833" y="1003143"/>
                  <a:pt x="2635816" y="883798"/>
                </a:cubicBezTo>
                <a:cubicBezTo>
                  <a:pt x="2708342" y="922504"/>
                  <a:pt x="2716401" y="961211"/>
                  <a:pt x="2679332" y="1051526"/>
                </a:cubicBezTo>
                <a:cubicBezTo>
                  <a:pt x="2630981" y="1161194"/>
                  <a:pt x="2585854" y="1272475"/>
                  <a:pt x="2539115" y="1385369"/>
                </a:cubicBezTo>
                <a:cubicBezTo>
                  <a:pt x="2526221" y="1416012"/>
                  <a:pt x="2516551" y="1449880"/>
                  <a:pt x="2500434" y="1495038"/>
                </a:cubicBezTo>
                <a:cubicBezTo>
                  <a:pt x="2587465" y="1435365"/>
                  <a:pt x="2661603" y="1385369"/>
                  <a:pt x="2732517" y="1333761"/>
                </a:cubicBezTo>
                <a:cubicBezTo>
                  <a:pt x="2750246" y="1320859"/>
                  <a:pt x="2761528" y="1298280"/>
                  <a:pt x="2771198" y="1277314"/>
                </a:cubicBezTo>
                <a:cubicBezTo>
                  <a:pt x="2846947" y="1133777"/>
                  <a:pt x="2921085" y="990241"/>
                  <a:pt x="2996835" y="848317"/>
                </a:cubicBezTo>
                <a:cubicBezTo>
                  <a:pt x="3008117" y="828964"/>
                  <a:pt x="3033904" y="816062"/>
                  <a:pt x="3053244" y="801547"/>
                </a:cubicBezTo>
                <a:cubicBezTo>
                  <a:pt x="3072584" y="828964"/>
                  <a:pt x="3101595" y="854768"/>
                  <a:pt x="3111265" y="887024"/>
                </a:cubicBezTo>
                <a:cubicBezTo>
                  <a:pt x="3119323" y="912828"/>
                  <a:pt x="3106430" y="946696"/>
                  <a:pt x="3103206" y="977339"/>
                </a:cubicBezTo>
                <a:cubicBezTo>
                  <a:pt x="3166062" y="930568"/>
                  <a:pt x="3225695" y="887024"/>
                  <a:pt x="3286939" y="841866"/>
                </a:cubicBezTo>
                <a:cubicBezTo>
                  <a:pt x="3340125" y="803160"/>
                  <a:pt x="3385252" y="816062"/>
                  <a:pt x="3430379" y="859606"/>
                </a:cubicBezTo>
                <a:cubicBezTo>
                  <a:pt x="3485177" y="911215"/>
                  <a:pt x="3469060" y="969275"/>
                  <a:pt x="3446496" y="1025722"/>
                </a:cubicBezTo>
                <a:cubicBezTo>
                  <a:pt x="3407816" y="1117650"/>
                  <a:pt x="3364300" y="1206352"/>
                  <a:pt x="3327231" y="1298280"/>
                </a:cubicBezTo>
                <a:cubicBezTo>
                  <a:pt x="3296609" y="1372467"/>
                  <a:pt x="3272434" y="1448267"/>
                  <a:pt x="3245035" y="1522455"/>
                </a:cubicBezTo>
                <a:cubicBezTo>
                  <a:pt x="3253093" y="1530519"/>
                  <a:pt x="3261152" y="1536970"/>
                  <a:pt x="3267599" y="1545034"/>
                </a:cubicBezTo>
                <a:cubicBezTo>
                  <a:pt x="3354630" y="1516004"/>
                  <a:pt x="3440050" y="1486974"/>
                  <a:pt x="3525469" y="1454718"/>
                </a:cubicBezTo>
                <a:cubicBezTo>
                  <a:pt x="3536751" y="1451493"/>
                  <a:pt x="3546421" y="1438591"/>
                  <a:pt x="3551256" y="1427301"/>
                </a:cubicBezTo>
                <a:cubicBezTo>
                  <a:pt x="3635064" y="1225705"/>
                  <a:pt x="3717260" y="1020883"/>
                  <a:pt x="3802680" y="820900"/>
                </a:cubicBezTo>
                <a:cubicBezTo>
                  <a:pt x="3847807" y="716070"/>
                  <a:pt x="3900993" y="614465"/>
                  <a:pt x="3950955" y="512861"/>
                </a:cubicBezTo>
                <a:cubicBezTo>
                  <a:pt x="3988024" y="449963"/>
                  <a:pt x="4023482" y="387065"/>
                  <a:pt x="4065385" y="327392"/>
                </a:cubicBezTo>
                <a:cubicBezTo>
                  <a:pt x="4073444" y="316103"/>
                  <a:pt x="4107289" y="317715"/>
                  <a:pt x="4128241" y="320941"/>
                </a:cubicBezTo>
                <a:cubicBezTo>
                  <a:pt x="4199156" y="337069"/>
                  <a:pt x="4270070" y="359647"/>
                  <a:pt x="4340984" y="374162"/>
                </a:cubicBezTo>
                <a:cubicBezTo>
                  <a:pt x="4407064" y="385452"/>
                  <a:pt x="4474755" y="388677"/>
                  <a:pt x="4547281" y="396741"/>
                </a:cubicBezTo>
                <a:cubicBezTo>
                  <a:pt x="4505377" y="403192"/>
                  <a:pt x="4469920" y="408031"/>
                  <a:pt x="4434462" y="414482"/>
                </a:cubicBezTo>
                <a:cubicBezTo>
                  <a:pt x="4434462" y="417707"/>
                  <a:pt x="4434462" y="420933"/>
                  <a:pt x="4434462" y="425771"/>
                </a:cubicBezTo>
                <a:cubicBezTo>
                  <a:pt x="4453803" y="427384"/>
                  <a:pt x="4474755" y="428997"/>
                  <a:pt x="4494095" y="430609"/>
                </a:cubicBezTo>
                <a:cubicBezTo>
                  <a:pt x="4494095" y="433835"/>
                  <a:pt x="4495707" y="438673"/>
                  <a:pt x="4495707" y="443512"/>
                </a:cubicBezTo>
                <a:cubicBezTo>
                  <a:pt x="4461861" y="449963"/>
                  <a:pt x="4426404" y="458027"/>
                  <a:pt x="4382888" y="467703"/>
                </a:cubicBezTo>
                <a:cubicBezTo>
                  <a:pt x="4397394" y="477380"/>
                  <a:pt x="4407064" y="482218"/>
                  <a:pt x="4426404" y="495120"/>
                </a:cubicBezTo>
                <a:cubicBezTo>
                  <a:pt x="4350655" y="516086"/>
                  <a:pt x="4281352" y="533827"/>
                  <a:pt x="4215273" y="556406"/>
                </a:cubicBezTo>
                <a:cubicBezTo>
                  <a:pt x="4195932" y="564470"/>
                  <a:pt x="4173369" y="585436"/>
                  <a:pt x="4165310" y="604789"/>
                </a:cubicBezTo>
                <a:cubicBezTo>
                  <a:pt x="4120183" y="714457"/>
                  <a:pt x="4078279" y="825738"/>
                  <a:pt x="4039598" y="937019"/>
                </a:cubicBezTo>
                <a:cubicBezTo>
                  <a:pt x="4025093" y="977339"/>
                  <a:pt x="4021870" y="1022496"/>
                  <a:pt x="4013811" y="1064428"/>
                </a:cubicBezTo>
                <a:cubicBezTo>
                  <a:pt x="4091173" y="1022496"/>
                  <a:pt x="4170145" y="982177"/>
                  <a:pt x="4247506" y="935407"/>
                </a:cubicBezTo>
                <a:cubicBezTo>
                  <a:pt x="4286187" y="911215"/>
                  <a:pt x="4308751" y="920892"/>
                  <a:pt x="4332926" y="954760"/>
                </a:cubicBezTo>
                <a:cubicBezTo>
                  <a:pt x="4358713" y="990241"/>
                  <a:pt x="4340984" y="1009594"/>
                  <a:pt x="4311974" y="1027334"/>
                </a:cubicBezTo>
                <a:cubicBezTo>
                  <a:pt x="4200767" y="1096684"/>
                  <a:pt x="4089561" y="1166033"/>
                  <a:pt x="3978354" y="1236995"/>
                </a:cubicBezTo>
                <a:cubicBezTo>
                  <a:pt x="3920333" y="1274088"/>
                  <a:pt x="3918722" y="1295054"/>
                  <a:pt x="3965461" y="1346663"/>
                </a:cubicBezTo>
                <a:cubicBezTo>
                  <a:pt x="3984801" y="1367629"/>
                  <a:pt x="4002530" y="1390208"/>
                  <a:pt x="4020258" y="1411174"/>
                </a:cubicBezTo>
                <a:cubicBezTo>
                  <a:pt x="4113736" y="1524068"/>
                  <a:pt x="4200767" y="1541808"/>
                  <a:pt x="4326479" y="1469233"/>
                </a:cubicBezTo>
                <a:cubicBezTo>
                  <a:pt x="4331314" y="1466008"/>
                  <a:pt x="4340984" y="1462782"/>
                  <a:pt x="4340984" y="1457944"/>
                </a:cubicBezTo>
                <a:cubicBezTo>
                  <a:pt x="4357101" y="1369242"/>
                  <a:pt x="4407064" y="1416012"/>
                  <a:pt x="4450579" y="1430527"/>
                </a:cubicBezTo>
                <a:cubicBezTo>
                  <a:pt x="4515047" y="1451493"/>
                  <a:pt x="4579515" y="1477297"/>
                  <a:pt x="4645594" y="1483748"/>
                </a:cubicBezTo>
                <a:cubicBezTo>
                  <a:pt x="4681052" y="1486974"/>
                  <a:pt x="4731014" y="1461170"/>
                  <a:pt x="4751966" y="1432140"/>
                </a:cubicBezTo>
                <a:cubicBezTo>
                  <a:pt x="4764860" y="1416012"/>
                  <a:pt x="4739072" y="1362791"/>
                  <a:pt x="4721344" y="1333761"/>
                </a:cubicBezTo>
                <a:cubicBezTo>
                  <a:pt x="4703615" y="1307956"/>
                  <a:pt x="4672993" y="1291829"/>
                  <a:pt x="4645594" y="1274088"/>
                </a:cubicBezTo>
                <a:cubicBezTo>
                  <a:pt x="4579515" y="1227318"/>
                  <a:pt x="4540834" y="1166033"/>
                  <a:pt x="4532776" y="1087007"/>
                </a:cubicBezTo>
                <a:cubicBezTo>
                  <a:pt x="4521494" y="995079"/>
                  <a:pt x="4634313" y="903151"/>
                  <a:pt x="4742296" y="896700"/>
                </a:cubicBezTo>
                <a:cubicBezTo>
                  <a:pt x="4897018" y="887024"/>
                  <a:pt x="4992108" y="962824"/>
                  <a:pt x="5056575" y="1091845"/>
                </a:cubicBezTo>
                <a:cubicBezTo>
                  <a:pt x="5063022" y="1106360"/>
                  <a:pt x="5058187" y="1125713"/>
                  <a:pt x="5058187" y="1141841"/>
                </a:cubicBezTo>
                <a:cubicBezTo>
                  <a:pt x="5040459" y="1138616"/>
                  <a:pt x="5013060" y="1143454"/>
                  <a:pt x="5008225" y="1133777"/>
                </a:cubicBezTo>
                <a:cubicBezTo>
                  <a:pt x="4943757" y="1027334"/>
                  <a:pt x="4843832" y="1053139"/>
                  <a:pt x="4751966" y="1067654"/>
                </a:cubicBezTo>
                <a:cubicBezTo>
                  <a:pt x="4722956" y="1072492"/>
                  <a:pt x="4693945" y="1104747"/>
                  <a:pt x="4674605" y="1132164"/>
                </a:cubicBezTo>
                <a:cubicBezTo>
                  <a:pt x="4669770" y="1137003"/>
                  <a:pt x="4702004" y="1177322"/>
                  <a:pt x="4724567" y="1193450"/>
                </a:cubicBezTo>
                <a:cubicBezTo>
                  <a:pt x="4801928" y="1251509"/>
                  <a:pt x="4880901" y="1307956"/>
                  <a:pt x="4917970" y="1404723"/>
                </a:cubicBezTo>
                <a:cubicBezTo>
                  <a:pt x="4955039" y="1498263"/>
                  <a:pt x="4938922" y="1566000"/>
                  <a:pt x="4856726" y="1624059"/>
                </a:cubicBezTo>
                <a:cubicBezTo>
                  <a:pt x="4724567" y="1715987"/>
                  <a:pt x="4594020" y="1709536"/>
                  <a:pt x="4486037" y="1606319"/>
                </a:cubicBezTo>
                <a:cubicBezTo>
                  <a:pt x="4392559" y="1516004"/>
                  <a:pt x="4387723" y="1516004"/>
                  <a:pt x="4276517" y="1583740"/>
                </a:cubicBezTo>
                <a:cubicBezTo>
                  <a:pt x="4179815" y="1643412"/>
                  <a:pt x="4102454" y="1636961"/>
                  <a:pt x="4013811" y="1562774"/>
                </a:cubicBezTo>
                <a:cubicBezTo>
                  <a:pt x="3988024" y="1540195"/>
                  <a:pt x="3963849" y="1516004"/>
                  <a:pt x="3939674" y="1490199"/>
                </a:cubicBezTo>
                <a:cubicBezTo>
                  <a:pt x="3915498" y="1466008"/>
                  <a:pt x="3892935" y="1441816"/>
                  <a:pt x="3863924" y="1409561"/>
                </a:cubicBezTo>
                <a:cubicBezTo>
                  <a:pt x="3846196" y="1438591"/>
                  <a:pt x="3826855" y="1459557"/>
                  <a:pt x="3818797" y="1485361"/>
                </a:cubicBezTo>
                <a:cubicBezTo>
                  <a:pt x="3796233" y="1567612"/>
                  <a:pt x="3738212" y="1619221"/>
                  <a:pt x="3673745" y="1665991"/>
                </a:cubicBezTo>
                <a:cubicBezTo>
                  <a:pt x="3636676" y="1691796"/>
                  <a:pt x="3538363" y="1646638"/>
                  <a:pt x="3523857" y="1595029"/>
                </a:cubicBezTo>
                <a:cubicBezTo>
                  <a:pt x="3517411" y="1575676"/>
                  <a:pt x="3515799" y="1553097"/>
                  <a:pt x="3510964" y="1527293"/>
                </a:cubicBezTo>
                <a:cubicBezTo>
                  <a:pt x="3435214" y="1561161"/>
                  <a:pt x="3356242" y="1582127"/>
                  <a:pt x="3293386" y="1627285"/>
                </a:cubicBezTo>
                <a:cubicBezTo>
                  <a:pt x="3195073" y="1695021"/>
                  <a:pt x="3064526" y="1612770"/>
                  <a:pt x="3067749" y="1517616"/>
                </a:cubicBezTo>
                <a:cubicBezTo>
                  <a:pt x="3070972" y="1428914"/>
                  <a:pt x="3090313" y="1338599"/>
                  <a:pt x="3117711" y="1254735"/>
                </a:cubicBezTo>
                <a:cubicBezTo>
                  <a:pt x="3141887" y="1183773"/>
                  <a:pt x="3187014" y="1120875"/>
                  <a:pt x="3224083" y="1054752"/>
                </a:cubicBezTo>
                <a:cubicBezTo>
                  <a:pt x="3235365" y="1035398"/>
                  <a:pt x="3245035" y="1016045"/>
                  <a:pt x="3251482" y="991854"/>
                </a:cubicBezTo>
                <a:cubicBezTo>
                  <a:pt x="3148334" y="1069266"/>
                  <a:pt x="3041962" y="1135390"/>
                  <a:pt x="2996835" y="1269250"/>
                </a:cubicBezTo>
                <a:cubicBezTo>
                  <a:pt x="2962989" y="1377305"/>
                  <a:pt x="2906580" y="1477297"/>
                  <a:pt x="2856618" y="1578902"/>
                </a:cubicBezTo>
                <a:cubicBezTo>
                  <a:pt x="2845336" y="1599868"/>
                  <a:pt x="2806655" y="1625672"/>
                  <a:pt x="2790538" y="1619221"/>
                </a:cubicBezTo>
                <a:cubicBezTo>
                  <a:pt x="2745411" y="1604706"/>
                  <a:pt x="2684167" y="1596642"/>
                  <a:pt x="2684167" y="1525680"/>
                </a:cubicBezTo>
                <a:cubicBezTo>
                  <a:pt x="2684167" y="1516004"/>
                  <a:pt x="2684167" y="1506327"/>
                  <a:pt x="2684167" y="1499876"/>
                </a:cubicBezTo>
                <a:cubicBezTo>
                  <a:pt x="2619699" y="1541808"/>
                  <a:pt x="2560067" y="1598255"/>
                  <a:pt x="2490764" y="1619221"/>
                </a:cubicBezTo>
                <a:cubicBezTo>
                  <a:pt x="2408568" y="1643412"/>
                  <a:pt x="2345712" y="1585353"/>
                  <a:pt x="2300584" y="1509553"/>
                </a:cubicBezTo>
                <a:cubicBezTo>
                  <a:pt x="2249010" y="1538582"/>
                  <a:pt x="2202271" y="1562774"/>
                  <a:pt x="2157144" y="1590191"/>
                </a:cubicBezTo>
                <a:cubicBezTo>
                  <a:pt x="2029820" y="1665991"/>
                  <a:pt x="1910555" y="1632123"/>
                  <a:pt x="1825136" y="1504714"/>
                </a:cubicBezTo>
                <a:cubicBezTo>
                  <a:pt x="1773562" y="1538582"/>
                  <a:pt x="1720376" y="1574063"/>
                  <a:pt x="1667190" y="1611157"/>
                </a:cubicBezTo>
                <a:cubicBezTo>
                  <a:pt x="1607557" y="1651476"/>
                  <a:pt x="1544702" y="1648251"/>
                  <a:pt x="1485069" y="1615995"/>
                </a:cubicBezTo>
                <a:cubicBezTo>
                  <a:pt x="1422213" y="1582127"/>
                  <a:pt x="1410931" y="1525680"/>
                  <a:pt x="1418990" y="1461170"/>
                </a:cubicBezTo>
                <a:cubicBezTo>
                  <a:pt x="1433495" y="1335373"/>
                  <a:pt x="1481846" y="1224092"/>
                  <a:pt x="1554372" y="1122488"/>
                </a:cubicBezTo>
                <a:cubicBezTo>
                  <a:pt x="1610781" y="1040237"/>
                  <a:pt x="1668802" y="959598"/>
                  <a:pt x="1717152" y="867670"/>
                </a:cubicBezTo>
                <a:cubicBezTo>
                  <a:pt x="1662355" y="899926"/>
                  <a:pt x="1609169" y="932181"/>
                  <a:pt x="1554372" y="962824"/>
                </a:cubicBezTo>
                <a:cubicBezTo>
                  <a:pt x="1406096" y="1046688"/>
                  <a:pt x="1312618" y="1177322"/>
                  <a:pt x="1232034" y="1320859"/>
                </a:cubicBezTo>
                <a:cubicBezTo>
                  <a:pt x="1172401" y="1425689"/>
                  <a:pt x="1101487" y="1524068"/>
                  <a:pt x="1033796" y="1622446"/>
                </a:cubicBezTo>
                <a:cubicBezTo>
                  <a:pt x="1025737" y="1633736"/>
                  <a:pt x="1003173" y="1643412"/>
                  <a:pt x="990280" y="1640187"/>
                </a:cubicBezTo>
                <a:cubicBezTo>
                  <a:pt x="977386" y="1638574"/>
                  <a:pt x="959658" y="1619221"/>
                  <a:pt x="959658" y="1606319"/>
                </a:cubicBezTo>
                <a:cubicBezTo>
                  <a:pt x="959658" y="1548259"/>
                  <a:pt x="951599" y="1483748"/>
                  <a:pt x="970940" y="1430527"/>
                </a:cubicBezTo>
                <a:cubicBezTo>
                  <a:pt x="1061194" y="1193450"/>
                  <a:pt x="1175624" y="969275"/>
                  <a:pt x="1309395" y="753164"/>
                </a:cubicBezTo>
                <a:cubicBezTo>
                  <a:pt x="1311006" y="749938"/>
                  <a:pt x="1311006" y="745100"/>
                  <a:pt x="1311006" y="740261"/>
                </a:cubicBezTo>
                <a:cubicBezTo>
                  <a:pt x="1306171" y="737036"/>
                  <a:pt x="1301336" y="733810"/>
                  <a:pt x="1294889" y="733810"/>
                </a:cubicBezTo>
                <a:cubicBezTo>
                  <a:pt x="1183683" y="749938"/>
                  <a:pt x="1074088" y="767679"/>
                  <a:pt x="962881" y="785419"/>
                </a:cubicBezTo>
                <a:cubicBezTo>
                  <a:pt x="890356" y="796708"/>
                  <a:pt x="845228" y="851543"/>
                  <a:pt x="832334" y="907990"/>
                </a:cubicBezTo>
                <a:cubicBezTo>
                  <a:pt x="796877" y="1045075"/>
                  <a:pt x="695341" y="1138616"/>
                  <a:pt x="637320" y="1259573"/>
                </a:cubicBezTo>
                <a:cubicBezTo>
                  <a:pt x="587357" y="1361178"/>
                  <a:pt x="537395" y="1462782"/>
                  <a:pt x="495491" y="1567612"/>
                </a:cubicBezTo>
                <a:cubicBezTo>
                  <a:pt x="472927" y="1622446"/>
                  <a:pt x="498714" y="1649864"/>
                  <a:pt x="558347" y="1640187"/>
                </a:cubicBezTo>
                <a:cubicBezTo>
                  <a:pt x="645378" y="1627285"/>
                  <a:pt x="730798" y="1609544"/>
                  <a:pt x="814606" y="1593417"/>
                </a:cubicBezTo>
                <a:cubicBezTo>
                  <a:pt x="809771" y="1633736"/>
                  <a:pt x="764644" y="1672442"/>
                  <a:pt x="685671" y="1688570"/>
                </a:cubicBezTo>
                <a:cubicBezTo>
                  <a:pt x="635708" y="1698247"/>
                  <a:pt x="584134" y="1706310"/>
                  <a:pt x="532560" y="1711149"/>
                </a:cubicBezTo>
                <a:cubicBezTo>
                  <a:pt x="439082" y="1722438"/>
                  <a:pt x="352051" y="1638574"/>
                  <a:pt x="342380" y="1535357"/>
                </a:cubicBezTo>
                <a:cubicBezTo>
                  <a:pt x="331099" y="1416012"/>
                  <a:pt x="345604" y="1303118"/>
                  <a:pt x="405236" y="1198288"/>
                </a:cubicBezTo>
                <a:cubicBezTo>
                  <a:pt x="474539" y="1070879"/>
                  <a:pt x="540618" y="943470"/>
                  <a:pt x="609921" y="811223"/>
                </a:cubicBezTo>
                <a:cubicBezTo>
                  <a:pt x="559959" y="819287"/>
                  <a:pt x="511608" y="825738"/>
                  <a:pt x="464869" y="835415"/>
                </a:cubicBezTo>
                <a:cubicBezTo>
                  <a:pt x="311758" y="864445"/>
                  <a:pt x="179600" y="816062"/>
                  <a:pt x="58723" y="728972"/>
                </a:cubicBezTo>
                <a:cubicBezTo>
                  <a:pt x="8761" y="693491"/>
                  <a:pt x="-13803" y="640270"/>
                  <a:pt x="8761" y="587048"/>
                </a:cubicBezTo>
                <a:cubicBezTo>
                  <a:pt x="31324" y="535440"/>
                  <a:pt x="65170" y="482218"/>
                  <a:pt x="110297" y="451576"/>
                </a:cubicBezTo>
                <a:cubicBezTo>
                  <a:pt x="160259" y="417707"/>
                  <a:pt x="256961" y="509635"/>
                  <a:pt x="244067" y="572533"/>
                </a:cubicBezTo>
                <a:cubicBezTo>
                  <a:pt x="239232" y="599950"/>
                  <a:pt x="232786" y="625755"/>
                  <a:pt x="223116" y="662848"/>
                </a:cubicBezTo>
                <a:cubicBezTo>
                  <a:pt x="265019" y="666074"/>
                  <a:pt x="305312" y="669300"/>
                  <a:pt x="343992" y="669300"/>
                </a:cubicBezTo>
                <a:cubicBezTo>
                  <a:pt x="395566" y="669300"/>
                  <a:pt x="448752" y="666074"/>
                  <a:pt x="498714" y="659623"/>
                </a:cubicBezTo>
                <a:cubicBezTo>
                  <a:pt x="603475" y="648334"/>
                  <a:pt x="724351" y="695104"/>
                  <a:pt x="792042" y="558018"/>
                </a:cubicBezTo>
                <a:cubicBezTo>
                  <a:pt x="840393" y="461252"/>
                  <a:pt x="908084" y="372550"/>
                  <a:pt x="966105" y="282235"/>
                </a:cubicBezTo>
                <a:cubicBezTo>
                  <a:pt x="974163" y="270945"/>
                  <a:pt x="982221" y="254817"/>
                  <a:pt x="993503" y="253205"/>
                </a:cubicBezTo>
                <a:cubicBezTo>
                  <a:pt x="1003173" y="251592"/>
                  <a:pt x="1017679" y="262881"/>
                  <a:pt x="1027349" y="270945"/>
                </a:cubicBezTo>
                <a:cubicBezTo>
                  <a:pt x="1099875" y="330618"/>
                  <a:pt x="1088593" y="470929"/>
                  <a:pt x="1048301" y="548342"/>
                </a:cubicBezTo>
                <a:cubicBezTo>
                  <a:pt x="1035407" y="572533"/>
                  <a:pt x="1024125" y="596725"/>
                  <a:pt x="1006397" y="637044"/>
                </a:cubicBezTo>
                <a:cubicBezTo>
                  <a:pt x="1070865" y="628980"/>
                  <a:pt x="1122439" y="614465"/>
                  <a:pt x="1174013" y="619304"/>
                </a:cubicBezTo>
                <a:cubicBezTo>
                  <a:pt x="1317453" y="630593"/>
                  <a:pt x="1401261" y="567695"/>
                  <a:pt x="1464117" y="438673"/>
                </a:cubicBezTo>
                <a:cubicBezTo>
                  <a:pt x="1538255" y="287073"/>
                  <a:pt x="1634956" y="145149"/>
                  <a:pt x="1721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2564565B-C83A-481A-A6BF-4BF0FE81EA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88990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296370-2509-44AF-BFC7-73256A392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22473">
            <a:off x="4282418" y="611884"/>
            <a:ext cx="3322362" cy="326548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18101FA-77CF-4A05-9127-F4673B7E64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63602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849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1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8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4" y="1"/>
            <a:ext cx="10801349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6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wmf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925DD66-A3CE-452E-A703-B2DE6F902AC2}"/>
              </a:ext>
            </a:extLst>
          </p:cNvPr>
          <p:cNvCxnSpPr>
            <a:cxnSpLocks/>
          </p:cNvCxnSpPr>
          <p:nvPr/>
        </p:nvCxnSpPr>
        <p:spPr>
          <a:xfrm>
            <a:off x="6991428" y="3073566"/>
            <a:ext cx="4368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921E106-40C0-4C14-B3A4-F6434F9752F8}"/>
              </a:ext>
            </a:extLst>
          </p:cNvPr>
          <p:cNvCxnSpPr/>
          <p:nvPr/>
        </p:nvCxnSpPr>
        <p:spPr>
          <a:xfrm>
            <a:off x="5528326" y="4652696"/>
            <a:ext cx="583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8C3F291-FE94-4F3C-ABE5-9480185C645F}"/>
              </a:ext>
            </a:extLst>
          </p:cNvPr>
          <p:cNvSpPr txBox="1"/>
          <p:nvPr/>
        </p:nvSpPr>
        <p:spPr>
          <a:xfrm>
            <a:off x="5720259" y="3324522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74C6BE"/>
                </a:solidFill>
              </a:rPr>
              <a:t>基于</a:t>
            </a:r>
            <a:r>
              <a:rPr lang="en-US" altLang="zh-CN" sz="3600" b="1" dirty="0" err="1">
                <a:solidFill>
                  <a:srgbClr val="74C6BE"/>
                </a:solidFill>
              </a:rPr>
              <a:t>PyTorch</a:t>
            </a:r>
            <a:r>
              <a:rPr lang="zh-CN" altLang="en-US" sz="3600" b="1" dirty="0">
                <a:solidFill>
                  <a:srgbClr val="74C6BE"/>
                </a:solidFill>
              </a:rPr>
              <a:t>的前沿深度</a:t>
            </a:r>
            <a:endParaRPr lang="en-US" altLang="zh-CN" sz="3600" b="1" dirty="0">
              <a:solidFill>
                <a:srgbClr val="74C6BE"/>
              </a:solidFill>
            </a:endParaRPr>
          </a:p>
          <a:p>
            <a:pPr algn="r"/>
            <a:r>
              <a:rPr lang="zh-CN" altLang="en-US" sz="3600" b="1" dirty="0">
                <a:solidFill>
                  <a:srgbClr val="74C6BE"/>
                </a:solidFill>
              </a:rPr>
              <a:t>学习算法集成应用程序接口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3621E1-3A58-4AB1-A078-56DAA91EBD86}"/>
              </a:ext>
            </a:extLst>
          </p:cNvPr>
          <p:cNvSpPr txBox="1"/>
          <p:nvPr/>
        </p:nvSpPr>
        <p:spPr>
          <a:xfrm>
            <a:off x="5515313" y="4652696"/>
            <a:ext cx="5845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SY1906423 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张崇智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BY1906033 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秦浩桐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SY1906120 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高明骏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SY1906504 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王茵迪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SY1906426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 赵永驰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BY1906010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 黄   涵   </a:t>
            </a:r>
            <a:r>
              <a:rPr lang="en-US" altLang="zh-CN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SY1906420</a:t>
            </a:r>
            <a:r>
              <a:rPr lang="zh-CN" altLang="en-US" b="1" dirty="0">
                <a:solidFill>
                  <a:schemeClr val="bg1"/>
                </a:solidFill>
                <a:latin typeface="Microsoft YaHei" charset="0"/>
                <a:ea typeface="Microsoft YaHei" charset="0"/>
              </a:rPr>
              <a:t> 吴振赫 </a:t>
            </a:r>
            <a:endParaRPr lang="en-US" altLang="zh-CN" b="1" dirty="0">
              <a:solidFill>
                <a:schemeClr val="bg1"/>
              </a:solidFill>
              <a:latin typeface="Microsoft YaHei" charset="0"/>
              <a:ea typeface="Microsoft YaHei" charset="0"/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5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F078-7378-3E49-814D-C300E70C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47" y="-68476"/>
            <a:ext cx="10801349" cy="1015999"/>
          </a:xfrm>
        </p:spPr>
        <p:txBody>
          <a:bodyPr>
            <a:normAutofit/>
          </a:bodyPr>
          <a:lstStyle/>
          <a:p>
            <a:r>
              <a:rPr kumimoji="1" lang="zh-CN" altLang="en-US" sz="2500" dirty="0"/>
              <a:t>实验八</a:t>
            </a:r>
            <a:r>
              <a:rPr kumimoji="1" lang="en-US" altLang="zh-CN" sz="2500" dirty="0"/>
              <a:t>——</a:t>
            </a:r>
            <a:r>
              <a:rPr kumimoji="1" lang="zh-CN" altLang="en-US" sz="2500" dirty="0"/>
              <a:t>燃尽图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8F2198-6F33-1F47-B4B1-470DFEE6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30E6D9-8356-0A46-9576-89251525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2" y="2026695"/>
            <a:ext cx="7394997" cy="3985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92A9D0-13E8-2A47-89B9-70AE2595F9FB}"/>
              </a:ext>
            </a:extLst>
          </p:cNvPr>
          <p:cNvSpPr txBox="1"/>
          <p:nvPr/>
        </p:nvSpPr>
        <p:spPr bwMode="auto">
          <a:xfrm>
            <a:off x="7874406" y="3820392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Arial"/>
                <a:ea typeface="微软雅黑"/>
              </a:rPr>
              <a:t>分析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7" name="直接连接符 76">
            <a:extLst>
              <a:ext uri="{FF2B5EF4-FFF2-40B4-BE49-F238E27FC236}">
                <a16:creationId xmlns:a16="http://schemas.microsoft.com/office/drawing/2014/main" id="{791FFF57-3671-A54F-8F77-8D0B8A11A030}"/>
              </a:ext>
            </a:extLst>
          </p:cNvPr>
          <p:cNvCxnSpPr>
            <a:cxnSpLocks/>
          </p:cNvCxnSpPr>
          <p:nvPr/>
        </p:nvCxnSpPr>
        <p:spPr>
          <a:xfrm>
            <a:off x="7874405" y="3811774"/>
            <a:ext cx="40858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932756-536F-814E-A50A-BB63B2005FC9}"/>
              </a:ext>
            </a:extLst>
          </p:cNvPr>
          <p:cNvSpPr txBox="1"/>
          <p:nvPr/>
        </p:nvSpPr>
        <p:spPr bwMode="auto">
          <a:xfrm>
            <a:off x="7801041" y="1498645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燃尽图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F66399-6A45-5543-BBFF-1A1BC8E22020}"/>
              </a:ext>
            </a:extLst>
          </p:cNvPr>
          <p:cNvSpPr/>
          <p:nvPr/>
        </p:nvSpPr>
        <p:spPr bwMode="auto">
          <a:xfrm>
            <a:off x="7727677" y="2026695"/>
            <a:ext cx="4085863" cy="228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图中横轴代表日期，由于进度属于每周规划，根据之前的时长统计，截至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日测试结束，我们预计共有投入八百左右时长。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图中蓝色折线为预期进度，水平线为五一节前后，橙色线为我们根据任务规划所绘制的燃尽图。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525004-D42D-6A47-9DE7-FFCD137CBD30}"/>
              </a:ext>
            </a:extLst>
          </p:cNvPr>
          <p:cNvSpPr/>
          <p:nvPr/>
        </p:nvSpPr>
        <p:spPr>
          <a:xfrm>
            <a:off x="7727677" y="4243925"/>
            <a:ext cx="4085863" cy="19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91437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/>
                <a:ea typeface="微软雅黑"/>
              </a:rPr>
              <a:t>可以看出，由于前期我们没有进行项目的开发工作，导致有一定滞后。在第八周后，到第十周进度初步汇总阶段，成员汇报进展，汇总后进度有明显进步。</a:t>
            </a:r>
            <a:endParaRPr lang="en-US" altLang="zh-CN" sz="14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lvl="0" indent="-171450" defTabSz="91437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/>
                <a:ea typeface="微软雅黑"/>
              </a:rPr>
              <a:t>从第十一周起，由于没有统计完全，以及没有开展工作，所以对后面的进度进行了初步预测。</a:t>
            </a:r>
            <a:endParaRPr lang="en-US" altLang="zh-CN" sz="14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1305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F078-7378-3E49-814D-C300E70C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7" y="294174"/>
            <a:ext cx="10801349" cy="1015999"/>
          </a:xfrm>
        </p:spPr>
        <p:txBody>
          <a:bodyPr>
            <a:normAutofit/>
          </a:bodyPr>
          <a:lstStyle/>
          <a:p>
            <a:r>
              <a:rPr kumimoji="1" lang="zh-CN" altLang="en-US" sz="2500" dirty="0"/>
              <a:t>实验八</a:t>
            </a:r>
            <a:r>
              <a:rPr kumimoji="1" lang="en-US" altLang="zh-CN" sz="2500" dirty="0"/>
              <a:t>——</a:t>
            </a:r>
            <a:r>
              <a:rPr kumimoji="1" lang="zh-CN" altLang="en-US" sz="2500" dirty="0"/>
              <a:t>任务汇总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F6E0E6C-72A7-904B-8637-D9BF416B9E2C}"/>
              </a:ext>
            </a:extLst>
          </p:cNvPr>
          <p:cNvGraphicFramePr>
            <a:graphicFrameLocks noGrp="1"/>
          </p:cNvGraphicFramePr>
          <p:nvPr/>
        </p:nvGraphicFramePr>
        <p:xfrm>
          <a:off x="4370465" y="96437"/>
          <a:ext cx="7711607" cy="676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856">
                  <a:extLst>
                    <a:ext uri="{9D8B030D-6E8A-4147-A177-3AD203B41FA5}">
                      <a16:colId xmlns:a16="http://schemas.microsoft.com/office/drawing/2014/main" val="4055344060"/>
                    </a:ext>
                  </a:extLst>
                </a:gridCol>
                <a:gridCol w="2870259">
                  <a:extLst>
                    <a:ext uri="{9D8B030D-6E8A-4147-A177-3AD203B41FA5}">
                      <a16:colId xmlns:a16="http://schemas.microsoft.com/office/drawing/2014/main" val="3608628345"/>
                    </a:ext>
                  </a:extLst>
                </a:gridCol>
                <a:gridCol w="3822492">
                  <a:extLst>
                    <a:ext uri="{9D8B030D-6E8A-4147-A177-3AD203B41FA5}">
                      <a16:colId xmlns:a16="http://schemas.microsoft.com/office/drawing/2014/main" val="3962529603"/>
                    </a:ext>
                  </a:extLst>
                </a:gridCol>
              </a:tblGrid>
              <a:tr h="376432">
                <a:tc>
                  <a:txBody>
                    <a:bodyPr/>
                    <a:lstStyle/>
                    <a:p>
                      <a:r>
                        <a:rPr lang="zh-CN" altLang="en-US" sz="1400"/>
                        <a:t>任务类型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具体内容（截至第八周）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分配细节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3791"/>
                  </a:ext>
                </a:extLst>
              </a:tr>
              <a:tr h="285666">
                <a:tc rowSpan="4">
                  <a:txBody>
                    <a:bodyPr/>
                    <a:lstStyle/>
                    <a:p>
                      <a:r>
                        <a:rPr lang="zh-CN" altLang="en-US" sz="1400"/>
                        <a:t>版本管理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提交会议记录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成员轮流记录并提交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20892"/>
                  </a:ext>
                </a:extLst>
              </a:tr>
              <a:tr h="285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提交</a:t>
                      </a:r>
                      <a:r>
                        <a:rPr lang="en-US" altLang="zh-CN" sz="1400"/>
                        <a:t>PPT</a:t>
                      </a:r>
                      <a:r>
                        <a:rPr lang="zh-CN" altLang="en-US" sz="1400"/>
                        <a:t>、课堂评审意见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主要由张崇智负责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85356"/>
                  </a:ext>
                </a:extLst>
              </a:tr>
              <a:tr h="285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提交和更新各类文档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主要由张崇智和高明骏负责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99837"/>
                  </a:ext>
                </a:extLst>
              </a:tr>
              <a:tr h="285666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代码版本控制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由负责各模块的成员管理分支，主分支由张崇智负责合并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88424"/>
                  </a:ext>
                </a:extLst>
              </a:tr>
              <a:tr h="285666">
                <a:tc rowSpan="2">
                  <a:txBody>
                    <a:bodyPr/>
                    <a:lstStyle/>
                    <a:p>
                      <a:r>
                        <a:rPr lang="zh-CN" altLang="en-US" sz="1400"/>
                        <a:t>需求分析相关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分析需求、构建</a:t>
                      </a:r>
                      <a:r>
                        <a:rPr lang="en-US" altLang="zh-CN" sz="1400"/>
                        <a:t>RUCM</a:t>
                      </a:r>
                      <a:r>
                        <a:rPr lang="zh-CN" altLang="en-US" sz="140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在</a:t>
                      </a:r>
                      <a:r>
                        <a:rPr lang="en-US" altLang="zh-CN" sz="1400"/>
                        <a:t>CV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NLP</a:t>
                      </a:r>
                      <a:r>
                        <a:rPr lang="zh-CN" altLang="en-US" sz="1400"/>
                        <a:t>两个小组的基础上，各成员分别构造相应模块的需求模型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36921"/>
                  </a:ext>
                </a:extLst>
              </a:tr>
              <a:tr h="376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编制、整合、审核、修订需求文档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前期主要由张崇智和高明骏负责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10810"/>
                  </a:ext>
                </a:extLst>
              </a:tr>
              <a:tr h="285666">
                <a:tc rowSpan="4">
                  <a:txBody>
                    <a:bodyPr/>
                    <a:lstStyle/>
                    <a:p>
                      <a:r>
                        <a:rPr lang="zh-CN" altLang="en-US" sz="1400"/>
                        <a:t>需求评审相关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设计检查单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每个成员根据需求的不同特点构造规则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55783"/>
                  </a:ext>
                </a:extLst>
              </a:tr>
              <a:tr h="285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对他组进行评审、修改他组意见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在</a:t>
                      </a:r>
                      <a:r>
                        <a:rPr lang="en-US" altLang="zh-CN" sz="1400"/>
                        <a:t>CV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NLP</a:t>
                      </a:r>
                      <a:r>
                        <a:rPr lang="zh-CN" altLang="en-US" sz="1400"/>
                        <a:t>两个小组的基础上，分别负责其余两组的评审和被评审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31188"/>
                  </a:ext>
                </a:extLst>
              </a:tr>
              <a:tr h="285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与他组交流问题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课上由问题提出者，课下由张崇智和高明骏</a:t>
                      </a:r>
                      <a:endParaRPr lang="en-US" altLang="zh-C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81622"/>
                  </a:ext>
                </a:extLst>
              </a:tr>
              <a:tr h="285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根据问题修订文档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主要由张崇智负责</a:t>
                      </a:r>
                      <a:endParaRPr lang="en-US" altLang="zh-C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05409"/>
                  </a:ext>
                </a:extLst>
              </a:tr>
              <a:tr h="531435">
                <a:tc>
                  <a:txBody>
                    <a:bodyPr/>
                    <a:lstStyle/>
                    <a:p>
                      <a:r>
                        <a:rPr lang="zh-CN" altLang="en-US" sz="1400"/>
                        <a:t>开发相关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对各模块的主要算法分别进行实现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在</a:t>
                      </a:r>
                      <a:r>
                        <a:rPr lang="en-US" altLang="zh-CN" sz="1400"/>
                        <a:t>CV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NLP</a:t>
                      </a:r>
                      <a:r>
                        <a:rPr lang="zh-CN" altLang="en-US" sz="1400"/>
                        <a:t>两个小组的基础上，进一步根据各模块进行几种关键算法的实现</a:t>
                      </a:r>
                      <a:endParaRPr lang="en-US" altLang="zh-C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11540"/>
                  </a:ext>
                </a:extLst>
              </a:tr>
              <a:tr h="376432">
                <a:tc rowSpan="2">
                  <a:txBody>
                    <a:bodyPr/>
                    <a:lstStyle/>
                    <a:p>
                      <a:r>
                        <a:rPr lang="zh-CN" altLang="en-US" sz="1400"/>
                        <a:t>工作量统计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任务规划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主要由高明骏在前一周会议后进行规划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20178"/>
                  </a:ext>
                </a:extLst>
              </a:tr>
              <a:tr h="376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工作量汇总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主要由高明骏每周五之前进行统计汇总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24854"/>
                  </a:ext>
                </a:extLst>
              </a:tr>
              <a:tr h="485632">
                <a:tc rowSpan="3">
                  <a:txBody>
                    <a:bodyPr/>
                    <a:lstStyle/>
                    <a:p>
                      <a:r>
                        <a:rPr lang="zh-CN" altLang="en-US" sz="1400"/>
                        <a:t>其他工作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调研项目和具体算法、确定选题和开发目标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在前两周的任务，所有成员独立调研并汇总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10617"/>
                  </a:ext>
                </a:extLst>
              </a:tr>
              <a:tr h="285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会议讨论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每周两次，修改意见以及任务规划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78177"/>
                  </a:ext>
                </a:extLst>
              </a:tr>
              <a:tr h="4856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制作</a:t>
                      </a:r>
                      <a:r>
                        <a:rPr lang="en-US" altLang="zh-CN" sz="1400"/>
                        <a:t>PPT</a:t>
                      </a:r>
                      <a:r>
                        <a:rPr lang="zh-CN" altLang="en-US" sz="1400"/>
                        <a:t>、整合</a:t>
                      </a:r>
                      <a:r>
                        <a:rPr lang="en-US" altLang="zh-CN" sz="1400"/>
                        <a:t>PPT</a:t>
                      </a:r>
                      <a:r>
                        <a:rPr lang="zh-CN" altLang="en-US" sz="1400"/>
                        <a:t>、课堂汇报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分别制作并汇报各自的工作内容，一般由固定成员进行整合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0386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176A264-D05B-1641-A226-B0C6985288DC}"/>
              </a:ext>
            </a:extLst>
          </p:cNvPr>
          <p:cNvSpPr txBox="1"/>
          <p:nvPr/>
        </p:nvSpPr>
        <p:spPr bwMode="auto">
          <a:xfrm>
            <a:off x="41794" y="4879823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解决方案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3" name="直接连接符 76">
            <a:extLst>
              <a:ext uri="{FF2B5EF4-FFF2-40B4-BE49-F238E27FC236}">
                <a16:creationId xmlns:a16="http://schemas.microsoft.com/office/drawing/2014/main" id="{7DDC989E-F042-F449-8EEE-6C6EE109FC7F}"/>
              </a:ext>
            </a:extLst>
          </p:cNvPr>
          <p:cNvCxnSpPr>
            <a:cxnSpLocks/>
          </p:cNvCxnSpPr>
          <p:nvPr/>
        </p:nvCxnSpPr>
        <p:spPr>
          <a:xfrm>
            <a:off x="41794" y="4811903"/>
            <a:ext cx="40858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BD5891C-F441-3C41-8EF3-FBE1BC26582F}"/>
              </a:ext>
            </a:extLst>
          </p:cNvPr>
          <p:cNvSpPr txBox="1"/>
          <p:nvPr/>
        </p:nvSpPr>
        <p:spPr bwMode="auto">
          <a:xfrm>
            <a:off x="11444" y="2029644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Arial"/>
                <a:ea typeface="微软雅黑"/>
              </a:rPr>
              <a:t>问题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A1E45E-EA9C-3F4B-96E6-4A56101141E9}"/>
              </a:ext>
            </a:extLst>
          </p:cNvPr>
          <p:cNvSpPr/>
          <p:nvPr/>
        </p:nvSpPr>
        <p:spPr bwMode="auto">
          <a:xfrm>
            <a:off x="-18908" y="2411690"/>
            <a:ext cx="4085863" cy="228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由表可以看出，从需求分析开始，任务很自然的由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CV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NLP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两小组来负责，如每次评审时刚好可以负责另外两组。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但此前每小组成员任务分散，导致在和他组评审交流过程中，所有问题由组长进行传达，导致交流效率低下，以致到汇报前和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组的信息也不对等，出现我没收到，我发了你没回这种情况。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E03B98-093D-8E4F-B7BB-76DB9D4300B8}"/>
              </a:ext>
            </a:extLst>
          </p:cNvPr>
          <p:cNvSpPr/>
          <p:nvPr/>
        </p:nvSpPr>
        <p:spPr bwMode="auto">
          <a:xfrm>
            <a:off x="-49257" y="5314716"/>
            <a:ext cx="4328670" cy="102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/>
                <a:ea typeface="微软雅黑"/>
              </a:rPr>
              <a:t>主要问题是两个小组之间无法高效沟通，以及全部由组长和其他组交流。为了避免这种情况在开发和测试评审中出现，我们在每个组设置主要负责人，负责两个大方向的统筹，以及和组长进行交流。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08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F078-7378-3E49-814D-C300E70C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66" y="-255296"/>
            <a:ext cx="10801349" cy="1015999"/>
          </a:xfrm>
        </p:spPr>
        <p:txBody>
          <a:bodyPr>
            <a:noAutofit/>
          </a:bodyPr>
          <a:lstStyle/>
          <a:p>
            <a:r>
              <a:rPr kumimoji="1" lang="zh-CN" altLang="en-US" sz="2500" dirty="0"/>
              <a:t>实验八</a:t>
            </a:r>
            <a:r>
              <a:rPr kumimoji="1" lang="en-US" altLang="zh-CN" sz="2500" dirty="0"/>
              <a:t>——</a:t>
            </a:r>
            <a:r>
              <a:rPr kumimoji="1" lang="zh-CN" altLang="en-US" sz="2500" dirty="0"/>
              <a:t>个人汇总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4740CDD-FD48-3E44-8450-785A28CF6541}"/>
              </a:ext>
            </a:extLst>
          </p:cNvPr>
          <p:cNvGraphicFramePr>
            <a:graphicFrameLocks noGrp="1"/>
          </p:cNvGraphicFramePr>
          <p:nvPr/>
        </p:nvGraphicFramePr>
        <p:xfrm>
          <a:off x="378666" y="1181184"/>
          <a:ext cx="5407028" cy="567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17">
                  <a:extLst>
                    <a:ext uri="{9D8B030D-6E8A-4147-A177-3AD203B41FA5}">
                      <a16:colId xmlns:a16="http://schemas.microsoft.com/office/drawing/2014/main" val="4055344060"/>
                    </a:ext>
                  </a:extLst>
                </a:gridCol>
                <a:gridCol w="2851687">
                  <a:extLst>
                    <a:ext uri="{9D8B030D-6E8A-4147-A177-3AD203B41FA5}">
                      <a16:colId xmlns:a16="http://schemas.microsoft.com/office/drawing/2014/main" val="3608628345"/>
                    </a:ext>
                  </a:extLst>
                </a:gridCol>
                <a:gridCol w="836908">
                  <a:extLst>
                    <a:ext uri="{9D8B030D-6E8A-4147-A177-3AD203B41FA5}">
                      <a16:colId xmlns:a16="http://schemas.microsoft.com/office/drawing/2014/main" val="3962529603"/>
                    </a:ext>
                  </a:extLst>
                </a:gridCol>
                <a:gridCol w="774916">
                  <a:extLst>
                    <a:ext uri="{9D8B030D-6E8A-4147-A177-3AD203B41FA5}">
                      <a16:colId xmlns:a16="http://schemas.microsoft.com/office/drawing/2014/main" val="180477148"/>
                    </a:ext>
                  </a:extLst>
                </a:gridCol>
              </a:tblGrid>
              <a:tr h="352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任务类型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具体内容（截至第八周）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共计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3791"/>
                  </a:ext>
                </a:extLst>
              </a:tr>
              <a:tr h="293361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张崇智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CV</a:t>
                      </a:r>
                      <a:r>
                        <a:rPr lang="zh-CN" altLang="en-US" sz="1400"/>
                        <a:t>算法功能需求设计以及开发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16h</a:t>
                      </a:r>
                      <a:endParaRPr lang="zh-CN" altLang="en-US" sz="140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38h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20892"/>
                  </a:ext>
                </a:extLst>
              </a:tr>
              <a:tr h="2933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评审以及修改他组文档，汇总评审单，并与其他组沟通交流意见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85356"/>
                  </a:ext>
                </a:extLst>
              </a:tr>
              <a:tr h="1572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整合、审核需求文档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4h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998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提交文档、</a:t>
                      </a:r>
                      <a:r>
                        <a:rPr lang="en-US" altLang="zh-CN" sz="1400"/>
                        <a:t>PPT</a:t>
                      </a:r>
                      <a:r>
                        <a:rPr lang="zh-CN" altLang="en-US" sz="1400"/>
                        <a:t>等至</a:t>
                      </a:r>
                      <a:r>
                        <a:rPr lang="en-US" altLang="zh-CN" sz="1400"/>
                        <a:t>GitHub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1.5h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88424"/>
                  </a:ext>
                </a:extLst>
              </a:tr>
              <a:tr h="339605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其他工作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13.5h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52164"/>
                  </a:ext>
                </a:extLst>
              </a:tr>
              <a:tr h="37898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秦浩桐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CV</a:t>
                      </a:r>
                      <a:r>
                        <a:rPr lang="zh-CN" altLang="en-US" sz="1400"/>
                        <a:t>算法功能需求设计以及开发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15.5h</a:t>
                      </a:r>
                      <a:endParaRPr lang="zh-CN" altLang="en-US" sz="1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32.5h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36921"/>
                  </a:ext>
                </a:extLst>
              </a:tr>
              <a:tr h="352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评审以及修改他组文档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7h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10810"/>
                  </a:ext>
                </a:extLst>
              </a:tr>
              <a:tr h="352868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其他工作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10h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61573"/>
                  </a:ext>
                </a:extLst>
              </a:tr>
              <a:tr h="29336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黄涵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CV</a:t>
                      </a:r>
                      <a:r>
                        <a:rPr lang="zh-CN" altLang="en-US" sz="1400"/>
                        <a:t>算法功能需求设计以及开发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16h</a:t>
                      </a:r>
                      <a:endParaRPr lang="zh-CN" altLang="en-US" sz="1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31h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55783"/>
                  </a:ext>
                </a:extLst>
              </a:tr>
              <a:tr h="364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评审以及修改他组文档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6h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31188"/>
                  </a:ext>
                </a:extLst>
              </a:tr>
              <a:tr h="364853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其他工作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9h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652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高明骏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提交评审意见、工作量报告等至</a:t>
                      </a:r>
                      <a:r>
                        <a:rPr lang="en-US" altLang="zh-CN" sz="1400"/>
                        <a:t>GitHub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1.5h</a:t>
                      </a:r>
                      <a:endParaRPr lang="zh-CN" altLang="en-US" sz="14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31.5h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086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进行工作量统计、任务规划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12h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5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审核文档、汇总</a:t>
                      </a:r>
                      <a:r>
                        <a:rPr lang="en-US" altLang="zh-CN" sz="1400"/>
                        <a:t>PPT</a:t>
                      </a:r>
                      <a:r>
                        <a:rPr lang="zh-CN" altLang="en-US" sz="1400"/>
                        <a:t>和评审单等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5h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042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其他工作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13h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21378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88245DA-C8C0-7A4A-AE39-9CECAA3DE6A7}"/>
              </a:ext>
            </a:extLst>
          </p:cNvPr>
          <p:cNvSpPr/>
          <p:nvPr/>
        </p:nvSpPr>
        <p:spPr bwMode="auto">
          <a:xfrm>
            <a:off x="-18908" y="2411690"/>
            <a:ext cx="4085863" cy="228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38BF620-08D9-664F-A9EB-CECB16E307A7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50568"/>
          <a:ext cx="5454112" cy="327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892">
                  <a:extLst>
                    <a:ext uri="{9D8B030D-6E8A-4147-A177-3AD203B41FA5}">
                      <a16:colId xmlns:a16="http://schemas.microsoft.com/office/drawing/2014/main" val="1369285947"/>
                    </a:ext>
                  </a:extLst>
                </a:gridCol>
                <a:gridCol w="2803312">
                  <a:extLst>
                    <a:ext uri="{9D8B030D-6E8A-4147-A177-3AD203B41FA5}">
                      <a16:colId xmlns:a16="http://schemas.microsoft.com/office/drawing/2014/main" val="3278198234"/>
                    </a:ext>
                  </a:extLst>
                </a:gridCol>
                <a:gridCol w="836908">
                  <a:extLst>
                    <a:ext uri="{9D8B030D-6E8A-4147-A177-3AD203B41FA5}">
                      <a16:colId xmlns:a16="http://schemas.microsoft.com/office/drawing/2014/main" val="1248764352"/>
                    </a:ext>
                  </a:extLst>
                </a:gridCol>
                <a:gridCol w="822000">
                  <a:extLst>
                    <a:ext uri="{9D8B030D-6E8A-4147-A177-3AD203B41FA5}">
                      <a16:colId xmlns:a16="http://schemas.microsoft.com/office/drawing/2014/main" val="100630402"/>
                    </a:ext>
                  </a:extLst>
                </a:gridCol>
              </a:tblGrid>
              <a:tr h="339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任务类型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具体内容（截至第八周）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共计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10215"/>
                  </a:ext>
                </a:extLst>
              </a:tr>
              <a:tr h="35286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赵永驰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NLP</a:t>
                      </a:r>
                      <a:r>
                        <a:rPr lang="zh-CN" altLang="en-US" sz="1400"/>
                        <a:t>算法功能需求设计以及开发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16h</a:t>
                      </a:r>
                      <a:endParaRPr lang="zh-CN" altLang="en-US" sz="1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31h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67824"/>
                  </a:ext>
                </a:extLst>
              </a:tr>
              <a:tr h="3528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评审以及修改他组文档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10409"/>
                  </a:ext>
                </a:extLst>
              </a:tr>
              <a:tr h="352868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其他工作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9h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42017"/>
                  </a:ext>
                </a:extLst>
              </a:tr>
              <a:tr h="340109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王茵迪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NLP</a:t>
                      </a:r>
                      <a:r>
                        <a:rPr lang="zh-CN" altLang="en-US" sz="1400"/>
                        <a:t>算法功能需求设计以及开发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16h</a:t>
                      </a:r>
                      <a:endParaRPr lang="zh-CN" altLang="en-US" sz="1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33.5h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58121"/>
                  </a:ext>
                </a:extLst>
              </a:tr>
              <a:tr h="2933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评审以及修改他组文档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7.5h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06500"/>
                  </a:ext>
                </a:extLst>
              </a:tr>
              <a:tr h="293361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其他工作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10h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89479"/>
                  </a:ext>
                </a:extLst>
              </a:tr>
              <a:tr h="32085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吴振赫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NLP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CV</a:t>
                      </a:r>
                      <a:r>
                        <a:rPr lang="zh-CN" altLang="en-US" sz="1400"/>
                        <a:t>模块整合开发工作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15.5h</a:t>
                      </a:r>
                      <a:endParaRPr lang="zh-CN" altLang="en-US" sz="1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30h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15169"/>
                  </a:ext>
                </a:extLst>
              </a:tr>
              <a:tr h="1445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评审以及修改他组文档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5h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043685"/>
                  </a:ext>
                </a:extLst>
              </a:tr>
              <a:tr h="1445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其他工作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9.5h</a:t>
                      </a:r>
                      <a:endParaRPr lang="zh-CN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398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2FD4277-284B-7343-B13C-AA7FF20D29CE}"/>
              </a:ext>
            </a:extLst>
          </p:cNvPr>
          <p:cNvSpPr txBox="1"/>
          <p:nvPr/>
        </p:nvSpPr>
        <p:spPr bwMode="auto">
          <a:xfrm>
            <a:off x="6096000" y="3454934"/>
            <a:ext cx="43286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总结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B33DDE-3FC0-C341-8A59-2C232047DD0A}"/>
              </a:ext>
            </a:extLst>
          </p:cNvPr>
          <p:cNvSpPr/>
          <p:nvPr/>
        </p:nvSpPr>
        <p:spPr bwMode="auto">
          <a:xfrm>
            <a:off x="5942428" y="3873250"/>
            <a:ext cx="5607684" cy="232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/>
                <a:ea typeface="微软雅黑"/>
              </a:rPr>
              <a:t>其他工作包括会议记录、评审意见、制作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微软雅黑"/>
              </a:rPr>
              <a:t>PPT</a:t>
            </a:r>
            <a:r>
              <a:rPr lang="zh-CN" altLang="en-US" sz="1400" dirty="0">
                <a:solidFill>
                  <a:srgbClr val="000000"/>
                </a:solidFill>
                <a:latin typeface="Arial"/>
                <a:ea typeface="微软雅黑"/>
              </a:rPr>
              <a:t>、课上汇报、调研、完成需求文档其他部分等。</a:t>
            </a:r>
            <a:endParaRPr lang="en-US" altLang="zh-CN" sz="14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/>
                <a:ea typeface="微软雅黑"/>
              </a:rPr>
              <a:t>上次汇报给出了需求分析和评审阶段分别的统计，这次将前几周加在一起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微软雅黑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Arial"/>
                <a:ea typeface="微软雅黑"/>
              </a:rPr>
              <a:t>进行汇总，与燃尽图统计数据制至第八周基本相符。</a:t>
            </a:r>
            <a:endParaRPr lang="en-US" altLang="zh-CN" sz="14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/>
                <a:ea typeface="微软雅黑"/>
              </a:rPr>
              <a:t>由表可以看出，我们的分工比较明确，从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微软雅黑"/>
              </a:rPr>
              <a:t>CV</a:t>
            </a:r>
            <a:r>
              <a:rPr lang="zh-CN" altLang="en-US" sz="1400" dirty="0">
                <a:solidFill>
                  <a:srgbClr val="000000"/>
                </a:solidFill>
                <a:latin typeface="Arial"/>
                <a:ea typeface="微软雅黑"/>
              </a:rPr>
              <a:t>和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微软雅黑"/>
              </a:rPr>
              <a:t>NLP</a:t>
            </a:r>
            <a:r>
              <a:rPr lang="zh-CN" altLang="en-US" sz="1400" dirty="0">
                <a:solidFill>
                  <a:srgbClr val="000000"/>
                </a:solidFill>
                <a:latin typeface="Arial"/>
                <a:ea typeface="微软雅黑"/>
              </a:rPr>
              <a:t>两个方向进行需求分析和开发，文档汇总和审核主要由组长进行，工作量统计由高明骏负责，吴振赫负责两个方向的整合部署。</a:t>
            </a:r>
            <a:endParaRPr lang="en-US" altLang="zh-CN" sz="14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/>
                <a:ea typeface="微软雅黑"/>
              </a:rPr>
              <a:t>没有出现严重的问题，有时由于实验室工作等原因，出现一定程度的滞后，但经过提醒，在周五上午之前都能够完成进度。</a:t>
            </a:r>
            <a:endParaRPr lang="en-US" altLang="zh-CN" sz="14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40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171450" marR="0" lvl="0" indent="-17145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80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45072325-55F4-0641-BD36-F6888B0C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79603"/>
            <a:ext cx="10801349" cy="1015999"/>
          </a:xfrm>
        </p:spPr>
        <p:txBody>
          <a:bodyPr>
            <a:noAutofit/>
          </a:bodyPr>
          <a:lstStyle/>
          <a:p>
            <a:br>
              <a:rPr lang="en-US" altLang="zh-CN" sz="2500" dirty="0"/>
            </a:br>
            <a:br>
              <a:rPr lang="en-US" altLang="zh-CN" sz="2500" dirty="0"/>
            </a:br>
            <a:br>
              <a:rPr lang="en-US" altLang="zh-CN" sz="2500" dirty="0"/>
            </a:br>
            <a:br>
              <a:rPr lang="en-US" altLang="zh-CN" sz="2500" dirty="0"/>
            </a:br>
            <a:r>
              <a:rPr lang="zh-CN" altLang="en-US" sz="2500" dirty="0"/>
              <a:t>实验七</a:t>
            </a:r>
            <a:r>
              <a:rPr lang="en-US" altLang="zh-CN" sz="2500" dirty="0"/>
              <a:t>——</a:t>
            </a:r>
            <a:r>
              <a:rPr lang="zh-CN" altLang="en-US" sz="2500" dirty="0"/>
              <a:t>代码配置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3014FA-9F3D-4161-B632-6FB456000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2" y="2730118"/>
            <a:ext cx="4678534" cy="22693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509B9F-33E7-4873-8BD1-8E219ECE6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75" y="2422009"/>
            <a:ext cx="6925825" cy="20139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ED2403-11B0-4A6A-AB05-6A11B3149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15" y="193938"/>
            <a:ext cx="6367025" cy="1950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71BB7B-62B6-4C7E-8D83-1DB905BD3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94" y="4509020"/>
            <a:ext cx="6741385" cy="22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7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45072325-55F4-0641-BD36-F6888B0C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79603"/>
            <a:ext cx="10801349" cy="1015999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开发进度</a:t>
            </a:r>
            <a:r>
              <a:rPr lang="en-US" altLang="zh-CN" dirty="0"/>
              <a:t>——</a:t>
            </a:r>
            <a:r>
              <a:rPr lang="zh-CN" altLang="en-US" dirty="0"/>
              <a:t>生成对抗样本模块</a:t>
            </a:r>
            <a:br>
              <a:rPr lang="en-US" altLang="zh-CN" dirty="0"/>
            </a:br>
            <a:r>
              <a:rPr lang="zh-CN" altLang="en-US" dirty="0"/>
              <a:t>      </a:t>
            </a:r>
            <a:endParaRPr lang="zh-CN" altLang="en-US" sz="2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9118881-BD03-4EC3-A868-0BCC73C12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2" y="1647825"/>
            <a:ext cx="4829175" cy="35623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6646649-E4E2-47A3-872F-64C52AAD7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61" y="1816443"/>
            <a:ext cx="6023557" cy="322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45072325-55F4-0641-BD36-F6888B0C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79603"/>
            <a:ext cx="10801349" cy="1015999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开发进度</a:t>
            </a:r>
            <a:r>
              <a:rPr lang="en-US" altLang="zh-CN" dirty="0"/>
              <a:t>——</a:t>
            </a:r>
            <a:r>
              <a:rPr lang="zh-CN" altLang="en-US" dirty="0"/>
              <a:t>生成对抗样本模块</a:t>
            </a:r>
            <a:br>
              <a:rPr lang="en-US" altLang="zh-CN" dirty="0"/>
            </a:br>
            <a:r>
              <a:rPr lang="zh-CN" altLang="en-US" dirty="0"/>
              <a:t>      </a:t>
            </a:r>
            <a:endParaRPr lang="zh-CN" altLang="en-US" sz="22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A3ED885-37AC-4D97-A4DA-C5223A2E9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11370"/>
              </p:ext>
            </p:extLst>
          </p:nvPr>
        </p:nvGraphicFramePr>
        <p:xfrm>
          <a:off x="5803721" y="3438777"/>
          <a:ext cx="444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MathType 6.0 Equation" r:id="rId3" imgW="114120" imgH="177480" progId="Equation.DSMT4">
                  <p:embed/>
                </p:oleObj>
              </mc:Choice>
              <mc:Fallback>
                <p:oleObj name="MathType 6.0 Equation" r:id="rId3" imgW="114120" imgH="177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A3ED885-37AC-4D97-A4DA-C5223A2E95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3721" y="3438777"/>
                        <a:ext cx="44450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E8161A07-D9EF-4D87-87FC-1203129D3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58" y="2492740"/>
            <a:ext cx="1330325" cy="13406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8AB0D7-1FB5-4910-9018-D3E0A2B49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089" y="2504325"/>
            <a:ext cx="1330325" cy="13406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92B69A-929C-483C-B3C0-670919C52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243" y="2516528"/>
            <a:ext cx="1330325" cy="1330325"/>
          </a:xfrm>
          <a:prstGeom prst="rect">
            <a:avLst/>
          </a:prstGeom>
        </p:spPr>
      </p:pic>
      <p:sp>
        <p:nvSpPr>
          <p:cNvPr id="9" name="加号 8">
            <a:extLst>
              <a:ext uri="{FF2B5EF4-FFF2-40B4-BE49-F238E27FC236}">
                <a16:creationId xmlns:a16="http://schemas.microsoft.com/office/drawing/2014/main" id="{B8C85444-A531-470C-B0FE-ADF2C482F052}"/>
              </a:ext>
            </a:extLst>
          </p:cNvPr>
          <p:cNvSpPr/>
          <p:nvPr/>
        </p:nvSpPr>
        <p:spPr>
          <a:xfrm>
            <a:off x="2065920" y="2994867"/>
            <a:ext cx="447745" cy="45538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号 9">
            <a:extLst>
              <a:ext uri="{FF2B5EF4-FFF2-40B4-BE49-F238E27FC236}">
                <a16:creationId xmlns:a16="http://schemas.microsoft.com/office/drawing/2014/main" id="{BFC9F097-210A-44C0-855A-2E665CE97849}"/>
              </a:ext>
            </a:extLst>
          </p:cNvPr>
          <p:cNvSpPr/>
          <p:nvPr/>
        </p:nvSpPr>
        <p:spPr>
          <a:xfrm>
            <a:off x="4210087" y="2954282"/>
            <a:ext cx="488325" cy="4553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6F16E9-76B0-4D68-B0F5-871AFAA17DE1}"/>
              </a:ext>
            </a:extLst>
          </p:cNvPr>
          <p:cNvSpPr txBox="1"/>
          <p:nvPr/>
        </p:nvSpPr>
        <p:spPr>
          <a:xfrm>
            <a:off x="548060" y="4091092"/>
            <a:ext cx="1494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原始图片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人眼识别：熊猫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模型识别：熊猫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5A16E4-3699-423E-9C70-04FEB598F286}"/>
              </a:ext>
            </a:extLst>
          </p:cNvPr>
          <p:cNvSpPr txBox="1"/>
          <p:nvPr/>
        </p:nvSpPr>
        <p:spPr>
          <a:xfrm>
            <a:off x="4793327" y="4071645"/>
            <a:ext cx="1699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对抗样本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人眼识别：熊猫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模型识别：长臂猿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6A5F2A-1FC5-471B-8F9F-E04110DD00AA}"/>
              </a:ext>
            </a:extLst>
          </p:cNvPr>
          <p:cNvSpPr txBox="1"/>
          <p:nvPr/>
        </p:nvSpPr>
        <p:spPr>
          <a:xfrm>
            <a:off x="2959589" y="4091092"/>
            <a:ext cx="14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扰动噪声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308242-53E0-449A-A44A-D8FA9FA8F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8882" y="1095602"/>
            <a:ext cx="3333750" cy="2105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B17A10-F662-4DA2-B14C-15CD211B5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3596" y="3256491"/>
            <a:ext cx="2990850" cy="838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DD1A03-0B11-4985-B98F-DE3BEF3409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9536" y="4216626"/>
            <a:ext cx="5365749" cy="24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45072325-55F4-0641-BD36-F6888B0C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79603"/>
            <a:ext cx="10801349" cy="1015999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开发进度</a:t>
            </a:r>
            <a:r>
              <a:rPr lang="en-US" altLang="zh-CN" dirty="0"/>
              <a:t>——</a:t>
            </a:r>
            <a:r>
              <a:rPr lang="zh-CN" altLang="en-US" dirty="0"/>
              <a:t>神经网络量化模块</a:t>
            </a:r>
            <a:br>
              <a:rPr lang="en-US" altLang="zh-CN" dirty="0"/>
            </a:br>
            <a:r>
              <a:rPr lang="zh-CN" altLang="en-US" dirty="0"/>
              <a:t>      </a:t>
            </a:r>
            <a:endParaRPr lang="zh-CN" altLang="en-US" sz="2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D267193-B9E8-42ED-8DAC-26CA1ADD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208" y="2142804"/>
            <a:ext cx="5365072" cy="2572392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287D4DA-7B0D-4CFF-A4DA-9130E43D8CDF}"/>
              </a:ext>
            </a:extLst>
          </p:cNvPr>
          <p:cNvSpPr/>
          <p:nvPr/>
        </p:nvSpPr>
        <p:spPr>
          <a:xfrm>
            <a:off x="824885" y="3184864"/>
            <a:ext cx="1260629" cy="48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网络量化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75477E-78B8-41B3-AF8C-D794500C3EDE}"/>
              </a:ext>
            </a:extLst>
          </p:cNvPr>
          <p:cNvSpPr/>
          <p:nvPr/>
        </p:nvSpPr>
        <p:spPr>
          <a:xfrm>
            <a:off x="3096459" y="1956373"/>
            <a:ext cx="1003177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IR-Net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04BA00-4D36-47BA-8681-632811E4AA75}"/>
              </a:ext>
            </a:extLst>
          </p:cNvPr>
          <p:cNvSpPr/>
          <p:nvPr/>
        </p:nvSpPr>
        <p:spPr>
          <a:xfrm>
            <a:off x="3096459" y="2578927"/>
            <a:ext cx="1003177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BNN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989F39-529B-4479-A95B-DB5C500559FA}"/>
              </a:ext>
            </a:extLst>
          </p:cNvPr>
          <p:cNvSpPr/>
          <p:nvPr/>
        </p:nvSpPr>
        <p:spPr>
          <a:xfrm>
            <a:off x="3096458" y="3201481"/>
            <a:ext cx="1003177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XNOR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2F082F-3DDB-4337-99C5-F8655165FDDA}"/>
              </a:ext>
            </a:extLst>
          </p:cNvPr>
          <p:cNvSpPr/>
          <p:nvPr/>
        </p:nvSpPr>
        <p:spPr>
          <a:xfrm>
            <a:off x="3096457" y="3824035"/>
            <a:ext cx="1003177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HORQ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36F35B-7F7E-4363-9DDB-695CB8F9D10E}"/>
              </a:ext>
            </a:extLst>
          </p:cNvPr>
          <p:cNvSpPr/>
          <p:nvPr/>
        </p:nvSpPr>
        <p:spPr>
          <a:xfrm>
            <a:off x="3096457" y="4446589"/>
            <a:ext cx="1003177" cy="37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DoRaFa</a:t>
            </a:r>
            <a:endParaRPr lang="zh-CN" altLang="en-US" sz="1600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13D5FBD0-C4C4-48C4-BE72-F3FAFCA814FC}"/>
              </a:ext>
            </a:extLst>
          </p:cNvPr>
          <p:cNvSpPr/>
          <p:nvPr/>
        </p:nvSpPr>
        <p:spPr>
          <a:xfrm>
            <a:off x="2405110" y="2142804"/>
            <a:ext cx="541537" cy="2572392"/>
          </a:xfrm>
          <a:prstGeom prst="leftBrace">
            <a:avLst>
              <a:gd name="adj1" fmla="val 1187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12B61E12-3B57-4256-80F7-31C87E922DCB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>
            <a:off x="4099636" y="2142804"/>
            <a:ext cx="2271572" cy="1286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8E5091F-502B-44DB-9466-FD3B79F000BA}"/>
              </a:ext>
            </a:extLst>
          </p:cNvPr>
          <p:cNvSpPr txBox="1"/>
          <p:nvPr/>
        </p:nvSpPr>
        <p:spPr>
          <a:xfrm>
            <a:off x="1860999" y="5933444"/>
            <a:ext cx="902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开发进度：</a:t>
            </a:r>
            <a:r>
              <a:rPr lang="en-US" altLang="zh-CN" dirty="0"/>
              <a:t>IR-Net</a:t>
            </a:r>
            <a:r>
              <a:rPr lang="zh-CN" altLang="en-US" dirty="0"/>
              <a:t>算法 </a:t>
            </a:r>
            <a:r>
              <a:rPr lang="en-US" altLang="zh-CN" dirty="0"/>
              <a:t>weight/activation binarization</a:t>
            </a:r>
            <a:r>
              <a:rPr lang="zh-CN" altLang="en-US" dirty="0"/>
              <a:t>模块，主文件，</a:t>
            </a:r>
            <a:r>
              <a:rPr lang="en-US" altLang="zh-CN" dirty="0"/>
              <a:t>ResNet20</a:t>
            </a:r>
            <a:r>
              <a:rPr lang="zh-CN" altLang="en-US" dirty="0"/>
              <a:t>网络主体</a:t>
            </a:r>
          </a:p>
        </p:txBody>
      </p:sp>
    </p:spTree>
    <p:extLst>
      <p:ext uri="{BB962C8B-B14F-4D97-AF65-F5344CB8AC3E}">
        <p14:creationId xmlns:p14="http://schemas.microsoft.com/office/powerpoint/2010/main" val="202099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45072325-55F4-0641-BD36-F6888B0C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79603"/>
            <a:ext cx="10801349" cy="1015999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开发进度</a:t>
            </a:r>
            <a:r>
              <a:rPr lang="en-US" altLang="zh-CN" dirty="0"/>
              <a:t>——</a:t>
            </a:r>
            <a:r>
              <a:rPr lang="zh-CN" altLang="en-US" dirty="0"/>
              <a:t>神经网络量化模块</a:t>
            </a:r>
            <a:br>
              <a:rPr lang="en-US" altLang="zh-CN" dirty="0"/>
            </a:br>
            <a:r>
              <a:rPr lang="zh-CN" altLang="en-US" dirty="0"/>
              <a:t>      </a:t>
            </a:r>
            <a:endParaRPr lang="zh-CN" altLang="en-US" sz="2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E9B28D-8801-4B1D-B792-0E5C367D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818" y="2644674"/>
            <a:ext cx="3797816" cy="18759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2BF030A-2709-442B-859F-066B6949C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4" y="2174939"/>
            <a:ext cx="5550654" cy="27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45072325-55F4-0641-BD36-F6888B0C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20" y="373864"/>
            <a:ext cx="10801349" cy="1015999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开发进度</a:t>
            </a:r>
            <a:r>
              <a:rPr lang="en-US" altLang="zh-CN" dirty="0"/>
              <a:t>——</a:t>
            </a:r>
            <a:r>
              <a:rPr lang="zh-CN" altLang="en-US" dirty="0"/>
              <a:t>目标检测模块</a:t>
            </a:r>
            <a:br>
              <a:rPr lang="en-US" altLang="zh-CN" dirty="0"/>
            </a:br>
            <a:r>
              <a:rPr lang="zh-CN" altLang="en-US" dirty="0"/>
              <a:t>      </a:t>
            </a:r>
            <a:endParaRPr lang="zh-CN" altLang="en-US" sz="2200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3F754F7-73C5-0149-8041-7990767052EF}"/>
              </a:ext>
            </a:extLst>
          </p:cNvPr>
          <p:cNvSpPr/>
          <p:nvPr/>
        </p:nvSpPr>
        <p:spPr>
          <a:xfrm>
            <a:off x="320720" y="4651989"/>
            <a:ext cx="2086521" cy="8749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目标检测模块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E5A1F7C2-0EEF-5448-897F-043408893FBE}"/>
              </a:ext>
            </a:extLst>
          </p:cNvPr>
          <p:cNvSpPr/>
          <p:nvPr/>
        </p:nvSpPr>
        <p:spPr>
          <a:xfrm>
            <a:off x="2500686" y="4063630"/>
            <a:ext cx="263907" cy="2017246"/>
          </a:xfrm>
          <a:prstGeom prst="leftBrace">
            <a:avLst>
              <a:gd name="adj1" fmla="val 155392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966444-4AAA-EB4F-9707-12C41E4D7C50}"/>
              </a:ext>
            </a:extLst>
          </p:cNvPr>
          <p:cNvSpPr txBox="1"/>
          <p:nvPr/>
        </p:nvSpPr>
        <p:spPr>
          <a:xfrm>
            <a:off x="2706321" y="3909039"/>
            <a:ext cx="189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RCNN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60146F-89DC-C143-A388-8E7947D4E3AB}"/>
              </a:ext>
            </a:extLst>
          </p:cNvPr>
          <p:cNvSpPr txBox="1"/>
          <p:nvPr/>
        </p:nvSpPr>
        <p:spPr>
          <a:xfrm>
            <a:off x="2681928" y="4887587"/>
            <a:ext cx="189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RCNN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B27FCA-48DD-5E44-AA39-3789C6EA00E4}"/>
              </a:ext>
            </a:extLst>
          </p:cNvPr>
          <p:cNvSpPr txBox="1"/>
          <p:nvPr/>
        </p:nvSpPr>
        <p:spPr>
          <a:xfrm>
            <a:off x="2706321" y="5825630"/>
            <a:ext cx="189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RetinaNet</a:t>
            </a:r>
            <a:endParaRPr kumimoji="1"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D27FA12B-61E3-424E-A561-8744575774FA}"/>
              </a:ext>
            </a:extLst>
          </p:cNvPr>
          <p:cNvSpPr/>
          <p:nvPr/>
        </p:nvSpPr>
        <p:spPr>
          <a:xfrm>
            <a:off x="4276004" y="3662789"/>
            <a:ext cx="263907" cy="2958130"/>
          </a:xfrm>
          <a:prstGeom prst="leftBrace">
            <a:avLst>
              <a:gd name="adj1" fmla="val 199509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963AE4-F8EE-1D4F-B509-44DF0122F8CF}"/>
              </a:ext>
            </a:extLst>
          </p:cNvPr>
          <p:cNvSpPr txBox="1"/>
          <p:nvPr/>
        </p:nvSpPr>
        <p:spPr>
          <a:xfrm>
            <a:off x="4640773" y="3468248"/>
            <a:ext cx="293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Region Proposal Network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E8CD99-15DF-1D49-9E59-F580ED03C08A}"/>
              </a:ext>
            </a:extLst>
          </p:cNvPr>
          <p:cNvSpPr txBox="1"/>
          <p:nvPr/>
        </p:nvSpPr>
        <p:spPr>
          <a:xfrm>
            <a:off x="4696138" y="4904815"/>
            <a:ext cx="277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Feature 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697572-0007-0440-9CE7-E282A7E43355}"/>
              </a:ext>
            </a:extLst>
          </p:cNvPr>
          <p:cNvSpPr txBox="1"/>
          <p:nvPr/>
        </p:nvSpPr>
        <p:spPr>
          <a:xfrm>
            <a:off x="4640773" y="4185257"/>
            <a:ext cx="21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ResNet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Backbone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EA6111-20D0-2E4C-B966-F371DD7FEDC2}"/>
              </a:ext>
            </a:extLst>
          </p:cNvPr>
          <p:cNvSpPr txBox="1"/>
          <p:nvPr/>
        </p:nvSpPr>
        <p:spPr>
          <a:xfrm>
            <a:off x="4720531" y="5660257"/>
            <a:ext cx="277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RoI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Heads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BCDE2E-A669-B646-85E5-A2DDB880CE8F}"/>
              </a:ext>
            </a:extLst>
          </p:cNvPr>
          <p:cNvSpPr txBox="1"/>
          <p:nvPr/>
        </p:nvSpPr>
        <p:spPr>
          <a:xfrm>
            <a:off x="4720531" y="6338834"/>
            <a:ext cx="277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1771FC-AB39-7B49-9B80-79B36DFD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189" y="149834"/>
            <a:ext cx="5808684" cy="27431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209179-E61B-204F-A417-6B0A92798598}"/>
              </a:ext>
            </a:extLst>
          </p:cNvPr>
          <p:cNvSpPr txBox="1"/>
          <p:nvPr/>
        </p:nvSpPr>
        <p:spPr>
          <a:xfrm>
            <a:off x="7474264" y="2937122"/>
            <a:ext cx="244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Detection Result</a:t>
            </a:r>
            <a:endParaRPr kumimoji="1" lang="zh-CN" altLang="en-US" dirty="0"/>
          </a:p>
        </p:txBody>
      </p:sp>
      <p:sp>
        <p:nvSpPr>
          <p:cNvPr id="7" name="虚尾箭头 6">
            <a:extLst>
              <a:ext uri="{FF2B5EF4-FFF2-40B4-BE49-F238E27FC236}">
                <a16:creationId xmlns:a16="http://schemas.microsoft.com/office/drawing/2014/main" id="{FDF729EA-401A-164E-A68D-D1FA32B8FFD0}"/>
              </a:ext>
            </a:extLst>
          </p:cNvPr>
          <p:cNvSpPr/>
          <p:nvPr/>
        </p:nvSpPr>
        <p:spPr>
          <a:xfrm>
            <a:off x="7887874" y="4901126"/>
            <a:ext cx="483019" cy="376905"/>
          </a:xfrm>
          <a:prstGeom prst="striped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0CD3D2-A68B-6646-AE08-13B3A85BA8EA}"/>
              </a:ext>
            </a:extLst>
          </p:cNvPr>
          <p:cNvSpPr txBox="1"/>
          <p:nvPr/>
        </p:nvSpPr>
        <p:spPr>
          <a:xfrm>
            <a:off x="8911625" y="4206938"/>
            <a:ext cx="1790605" cy="170495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数据读入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模型加载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调用模块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返回结果</a:t>
            </a:r>
          </a:p>
        </p:txBody>
      </p:sp>
    </p:spTree>
    <p:extLst>
      <p:ext uri="{BB962C8B-B14F-4D97-AF65-F5344CB8AC3E}">
        <p14:creationId xmlns:p14="http://schemas.microsoft.com/office/powerpoint/2010/main" val="286331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500" dirty="0"/>
              <a:t>开发进度</a:t>
            </a:r>
            <a:r>
              <a:rPr lang="en-US" altLang="zh-CN" sz="2500" dirty="0"/>
              <a:t>——</a:t>
            </a:r>
            <a:r>
              <a:rPr lang="zh-CN" altLang="en-US" sz="2500" dirty="0"/>
              <a:t>阅读理解模块</a:t>
            </a:r>
            <a:endParaRPr kumimoji="1" lang="zh-CN" altLang="en-US" sz="25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t="7501" r="38143" b="5536"/>
          <a:stretch/>
        </p:blipFill>
        <p:spPr>
          <a:xfrm>
            <a:off x="1292619" y="2466542"/>
            <a:ext cx="4455057" cy="1985962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chemeClr val="bg2">
                <a:alpha val="43000"/>
              </a:scheme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400841" y="1980807"/>
            <a:ext cx="178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文件夹结构：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7" y="5139293"/>
            <a:ext cx="6159500" cy="863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5275" y="4718327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数据处理调用，训练，预测功能 使用方法：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33237" y="2035849"/>
            <a:ext cx="4914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TODO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742950" lvl="1" indent="-285750">
              <a:buFont typeface="Wingdings" charset="2"/>
              <a:buChar char="p"/>
            </a:pPr>
            <a:r>
              <a:rPr kumimoji="1" lang="zh-CN" altLang="en-US" dirty="0"/>
              <a:t>更多的模型结构</a:t>
            </a:r>
            <a:endParaRPr kumimoji="1" lang="en-US" altLang="zh-CN" dirty="0"/>
          </a:p>
          <a:p>
            <a:pPr marL="742950" lvl="1" indent="-285750">
              <a:buFont typeface="Wingdings" charset="2"/>
              <a:buChar char="p"/>
            </a:pPr>
            <a:r>
              <a:rPr kumimoji="1" lang="zh-CN" altLang="en-US" dirty="0"/>
              <a:t>为用户提供一些训练好的模型</a:t>
            </a:r>
            <a:endParaRPr kumimoji="1" lang="en-US" altLang="zh-CN" dirty="0"/>
          </a:p>
          <a:p>
            <a:pPr marL="742950" lvl="1" indent="-285750">
              <a:buFont typeface="Wingdings" charset="2"/>
              <a:buChar char="p"/>
            </a:pPr>
            <a:r>
              <a:rPr kumimoji="1" lang="zh-CN" altLang="en-US" dirty="0"/>
              <a:t>为训练好的模型提供性能参考</a:t>
            </a:r>
          </a:p>
        </p:txBody>
      </p:sp>
      <p:cxnSp>
        <p:nvCxnSpPr>
          <p:cNvPr id="11" name="直线连接符 10"/>
          <p:cNvCxnSpPr/>
          <p:nvPr/>
        </p:nvCxnSpPr>
        <p:spPr>
          <a:xfrm>
            <a:off x="502313" y="4685311"/>
            <a:ext cx="11022936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6581773" y="1657350"/>
            <a:ext cx="0" cy="468154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84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45072325-55F4-0641-BD36-F6888B0C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79603"/>
            <a:ext cx="10801349" cy="1015999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开发</a:t>
            </a:r>
            <a:r>
              <a:rPr lang="zh-CN" altLang="en-US"/>
              <a:t>进度</a:t>
            </a:r>
            <a:r>
              <a:rPr lang="en-US" altLang="zh-CN"/>
              <a:t>——</a:t>
            </a:r>
            <a:r>
              <a:rPr lang="zh-CN" altLang="en-US"/>
              <a:t>主动学习模块</a:t>
            </a:r>
            <a:br>
              <a:rPr lang="en-US" altLang="zh-CN" dirty="0"/>
            </a:br>
            <a:r>
              <a:rPr lang="zh-CN" altLang="en-US" dirty="0"/>
              <a:t>      </a:t>
            </a:r>
            <a:endParaRPr lang="zh-CN" altLang="en-US" sz="2200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653A845-7B8C-47B8-AB7B-2B095AD19B92}"/>
              </a:ext>
            </a:extLst>
          </p:cNvPr>
          <p:cNvSpPr/>
          <p:nvPr/>
        </p:nvSpPr>
        <p:spPr>
          <a:xfrm>
            <a:off x="766324" y="2921000"/>
            <a:ext cx="1837677" cy="1015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主动学习模块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961FC7C9-FB70-442C-B0E9-ABFE7A7CC295}"/>
              </a:ext>
            </a:extLst>
          </p:cNvPr>
          <p:cNvSpPr/>
          <p:nvPr/>
        </p:nvSpPr>
        <p:spPr>
          <a:xfrm>
            <a:off x="5924498" y="1182377"/>
            <a:ext cx="88777" cy="2001914"/>
          </a:xfrm>
          <a:prstGeom prst="lef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EF2853-496F-4C01-8DA7-23AE8EEEFF45}"/>
              </a:ext>
            </a:extLst>
          </p:cNvPr>
          <p:cNvSpPr txBox="1"/>
          <p:nvPr/>
        </p:nvSpPr>
        <p:spPr>
          <a:xfrm>
            <a:off x="6255903" y="1823635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kcenter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9051D23-B91E-43D5-9873-2B491C98F40E}"/>
              </a:ext>
            </a:extLst>
          </p:cNvPr>
          <p:cNvSpPr txBox="1"/>
          <p:nvPr/>
        </p:nvSpPr>
        <p:spPr>
          <a:xfrm>
            <a:off x="6215968" y="2214096"/>
            <a:ext cx="16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graph_density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CC821-856F-424C-900B-F88F17D53BB3}"/>
              </a:ext>
            </a:extLst>
          </p:cNvPr>
          <p:cNvSpPr/>
          <p:nvPr/>
        </p:nvSpPr>
        <p:spPr>
          <a:xfrm>
            <a:off x="9201740" y="1446602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informative_diverse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914297-94CD-4949-8BED-A1284434CE8F}"/>
              </a:ext>
            </a:extLst>
          </p:cNvPr>
          <p:cNvSpPr/>
          <p:nvPr/>
        </p:nvSpPr>
        <p:spPr>
          <a:xfrm>
            <a:off x="9201740" y="1823635"/>
            <a:ext cx="255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hierarchical_clustering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1F145F-90F6-4E7F-BBD8-D414A9DE054E}"/>
              </a:ext>
            </a:extLst>
          </p:cNvPr>
          <p:cNvSpPr/>
          <p:nvPr/>
        </p:nvSpPr>
        <p:spPr>
          <a:xfrm>
            <a:off x="6255903" y="146179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margin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7398D5-D587-417C-A1A4-1E2A3D3E333C}"/>
              </a:ext>
            </a:extLst>
          </p:cNvPr>
          <p:cNvSpPr/>
          <p:nvPr/>
        </p:nvSpPr>
        <p:spPr>
          <a:xfrm>
            <a:off x="9201740" y="2234331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mixture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734817-F002-413E-8D7C-490474C95429}"/>
              </a:ext>
            </a:extLst>
          </p:cNvPr>
          <p:cNvSpPr/>
          <p:nvPr/>
        </p:nvSpPr>
        <p:spPr>
          <a:xfrm>
            <a:off x="6255903" y="412902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sample</a:t>
            </a:r>
            <a:r>
              <a:rPr lang="zh-CN" altLang="en-US"/>
              <a:t>_batch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2539F4-65C0-46E3-ADB8-AF774D556BC6}"/>
              </a:ext>
            </a:extLst>
          </p:cNvPr>
          <p:cNvSpPr/>
          <p:nvPr/>
        </p:nvSpPr>
        <p:spPr>
          <a:xfrm>
            <a:off x="6241701" y="109560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uniform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6EE75DC-2B8E-45E2-8E00-F1AA9D097618}"/>
              </a:ext>
            </a:extLst>
          </p:cNvPr>
          <p:cNvSpPr/>
          <p:nvPr/>
        </p:nvSpPr>
        <p:spPr>
          <a:xfrm>
            <a:off x="3281720" y="1887520"/>
            <a:ext cx="1837676" cy="661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启发式采样策略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F389241-DBDB-4BF6-A4CF-5304C331E665}"/>
              </a:ext>
            </a:extLst>
          </p:cNvPr>
          <p:cNvSpPr/>
          <p:nvPr/>
        </p:nvSpPr>
        <p:spPr>
          <a:xfrm>
            <a:off x="9201740" y="1069569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un</a:t>
            </a:r>
            <a:r>
              <a:rPr lang="en-US" altLang="zh-CN"/>
              <a:t>certainty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68E795B-40A8-46C0-8C5E-BB7D49396165}"/>
              </a:ext>
            </a:extLst>
          </p:cNvPr>
          <p:cNvCxnSpPr>
            <a:cxnSpLocks/>
          </p:cNvCxnSpPr>
          <p:nvPr/>
        </p:nvCxnSpPr>
        <p:spPr>
          <a:xfrm flipV="1">
            <a:off x="2478024" y="2433857"/>
            <a:ext cx="776680" cy="5745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E50B5A3-787F-413C-A528-2FB255D45EC3}"/>
              </a:ext>
            </a:extLst>
          </p:cNvPr>
          <p:cNvCxnSpPr>
            <a:cxnSpLocks/>
          </p:cNvCxnSpPr>
          <p:nvPr/>
        </p:nvCxnSpPr>
        <p:spPr>
          <a:xfrm>
            <a:off x="2517457" y="3831336"/>
            <a:ext cx="664655" cy="6944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DB9BBCED-A108-426C-A7A2-265054A16EC9}"/>
              </a:ext>
            </a:extLst>
          </p:cNvPr>
          <p:cNvSpPr/>
          <p:nvPr/>
        </p:nvSpPr>
        <p:spPr>
          <a:xfrm>
            <a:off x="3286765" y="4310338"/>
            <a:ext cx="1837676" cy="661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功能类</a:t>
            </a: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386DB655-994E-472B-896C-189DA2A5EB58}"/>
              </a:ext>
            </a:extLst>
          </p:cNvPr>
          <p:cNvSpPr/>
          <p:nvPr/>
        </p:nvSpPr>
        <p:spPr>
          <a:xfrm>
            <a:off x="5968886" y="3831336"/>
            <a:ext cx="88777" cy="2001914"/>
          </a:xfrm>
          <a:prstGeom prst="leftBrac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1AF6E5-F806-4642-A9EA-F38BFBFC50BA}"/>
              </a:ext>
            </a:extLst>
          </p:cNvPr>
          <p:cNvSpPr/>
          <p:nvPr/>
        </p:nvSpPr>
        <p:spPr>
          <a:xfrm>
            <a:off x="6214788" y="2721116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represent_cluster_centers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8540EAC-DFEF-452E-9F63-695F6C77F0F3}"/>
              </a:ext>
            </a:extLst>
          </p:cNvPr>
          <p:cNvSpPr/>
          <p:nvPr/>
        </p:nvSpPr>
        <p:spPr>
          <a:xfrm>
            <a:off x="6287962" y="514617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data process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71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PRING_RESOURCE_PATHS_HASH_PRESENTER" val="61edc35405d509c4ed9c9832b49b14b11d2314"/>
  <p:tag name="ISLIDE.THEME" val="73436fd3-0399-428e-adf6-53b7fd47cca9"/>
</p:tagLst>
</file>

<file path=ppt/theme/theme1.xml><?xml version="1.0" encoding="utf-8"?>
<a:theme xmlns:a="http://schemas.openxmlformats.org/drawingml/2006/main" name="毕业主题1">
  <a:themeElements>
    <a:clrScheme name="自定义 6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A79D"/>
      </a:accent1>
      <a:accent2>
        <a:srgbClr val="525863"/>
      </a:accent2>
      <a:accent3>
        <a:srgbClr val="8496B0"/>
      </a:accent3>
      <a:accent4>
        <a:srgbClr val="44546A"/>
      </a:accent4>
      <a:accent5>
        <a:srgbClr val="89B4CF"/>
      </a:accent5>
      <a:accent6>
        <a:srgbClr val="89CFB1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1" id="{9AC18EE4-8EBC-4BBA-8975-69CE8062BDF8}" vid="{ECAC58BA-9EF3-4199-977C-E3FFD03E0BE9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640</TotalTime>
  <Words>1206</Words>
  <Application>Microsoft Office PowerPoint</Application>
  <PresentationFormat>宽屏</PresentationFormat>
  <Paragraphs>199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Microsoft YaHei</vt:lpstr>
      <vt:lpstr>Microsoft YaHei</vt:lpstr>
      <vt:lpstr>Arial</vt:lpstr>
      <vt:lpstr>Calibri</vt:lpstr>
      <vt:lpstr>Segoe UI Light</vt:lpstr>
      <vt:lpstr>Wingdings</vt:lpstr>
      <vt:lpstr>毕业主题1</vt:lpstr>
      <vt:lpstr>OfficePLUS</vt:lpstr>
      <vt:lpstr>MathType 6.0 Equation</vt:lpstr>
      <vt:lpstr>PowerPoint 演示文稿</vt:lpstr>
      <vt:lpstr>    实验七——代码配置</vt:lpstr>
      <vt:lpstr>    开发进度——生成对抗样本模块       </vt:lpstr>
      <vt:lpstr>    开发进度——生成对抗样本模块       </vt:lpstr>
      <vt:lpstr>    开发进度——神经网络量化模块       </vt:lpstr>
      <vt:lpstr>    开发进度——神经网络量化模块       </vt:lpstr>
      <vt:lpstr>    开发进度——目标检测模块       </vt:lpstr>
      <vt:lpstr>开发进度——阅读理解模块</vt:lpstr>
      <vt:lpstr>    开发进度——主动学习模块       </vt:lpstr>
      <vt:lpstr>实验八——燃尽图</vt:lpstr>
      <vt:lpstr>实验八——任务汇总</vt:lpstr>
      <vt:lpstr>实验八——个人汇总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崇智 张</cp:lastModifiedBy>
  <cp:revision>95</cp:revision>
  <cp:lastPrinted>2017-09-28T16:00:00Z</cp:lastPrinted>
  <dcterms:created xsi:type="dcterms:W3CDTF">2017-09-28T16:00:00Z</dcterms:created>
  <dcterms:modified xsi:type="dcterms:W3CDTF">2020-05-08T09:17:09Z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73436fd3-0399-428e-adf6-53b7fd47cca9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2019-01-03T07:40:53.5655075Z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