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13"/>
  </p:notesMasterIdLst>
  <p:sldIdLst>
    <p:sldId id="256" r:id="rId3"/>
    <p:sldId id="258" r:id="rId4"/>
    <p:sldId id="318" r:id="rId5"/>
    <p:sldId id="319" r:id="rId6"/>
    <p:sldId id="315" r:id="rId7"/>
    <p:sldId id="314" r:id="rId8"/>
    <p:sldId id="316" r:id="rId9"/>
    <p:sldId id="320" r:id="rId10"/>
    <p:sldId id="321" r:id="rId11"/>
    <p:sldId id="262"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51"/>
    <a:srgbClr val="74C6BE"/>
    <a:srgbClr val="FEDB69"/>
    <a:srgbClr val="CC4B4A"/>
    <a:srgbClr val="4E52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31" autoAdjust="0"/>
    <p:restoredTop sz="94660"/>
  </p:normalViewPr>
  <p:slideViewPr>
    <p:cSldViewPr snapToGrid="0">
      <p:cViewPr varScale="1">
        <p:scale>
          <a:sx n="128" d="100"/>
          <a:sy n="128" d="100"/>
        </p:scale>
        <p:origin x="2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t>‹#›</a:t>
            </a:fld>
            <a:endParaRPr lang="zh-CN" altLang="en-US"/>
          </a:p>
        </p:txBody>
      </p:sp>
    </p:spTree>
    <p:extLst>
      <p:ext uri="{BB962C8B-B14F-4D97-AF65-F5344CB8AC3E}">
        <p14:creationId xmlns:p14="http://schemas.microsoft.com/office/powerpoint/2010/main" val="384982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a:t>
            </a:fld>
            <a:endParaRPr lang="zh-CN" altLang="en-US"/>
          </a:p>
        </p:txBody>
      </p:sp>
    </p:spTree>
    <p:extLst>
      <p:ext uri="{BB962C8B-B14F-4D97-AF65-F5344CB8AC3E}">
        <p14:creationId xmlns:p14="http://schemas.microsoft.com/office/powerpoint/2010/main" val="340585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10</a:t>
            </a:fld>
            <a:endParaRPr lang="zh-CN" altLang="en-US"/>
          </a:p>
        </p:txBody>
      </p:sp>
    </p:spTree>
    <p:extLst>
      <p:ext uri="{BB962C8B-B14F-4D97-AF65-F5344CB8AC3E}">
        <p14:creationId xmlns:p14="http://schemas.microsoft.com/office/powerpoint/2010/main" val="2101849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11.jpg"/><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14598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2685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2020/4/17</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2020/4/17</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1552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3786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8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849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514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2020/4/17</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62" r:id="rId4"/>
    <p:sldLayoutId id="2147483655" r:id="rId5"/>
    <p:sldLayoutId id="2147483661" r:id="rId6"/>
    <p:sldLayoutId id="2147483668"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6417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a:extLst>
              <a:ext uri="{FF2B5EF4-FFF2-40B4-BE49-F238E27FC236}">
                <a16:creationId xmlns:a16="http://schemas.microsoft.com/office/drawing/2014/main" id="{7925DD66-A3CE-452E-A703-B2DE6F902AC2}"/>
              </a:ext>
            </a:extLst>
          </p:cNvPr>
          <p:cNvCxnSpPr>
            <a:cxnSpLocks/>
          </p:cNvCxnSpPr>
          <p:nvPr/>
        </p:nvCxnSpPr>
        <p:spPr>
          <a:xfrm>
            <a:off x="6991428" y="3073566"/>
            <a:ext cx="43688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921E106-40C0-4C14-B3A4-F6434F9752F8}"/>
              </a:ext>
            </a:extLst>
          </p:cNvPr>
          <p:cNvCxnSpPr/>
          <p:nvPr/>
        </p:nvCxnSpPr>
        <p:spPr>
          <a:xfrm>
            <a:off x="5528326" y="4652696"/>
            <a:ext cx="583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8C3F291-FE94-4F3C-ABE5-9480185C645F}"/>
              </a:ext>
            </a:extLst>
          </p:cNvPr>
          <p:cNvSpPr txBox="1"/>
          <p:nvPr/>
        </p:nvSpPr>
        <p:spPr>
          <a:xfrm>
            <a:off x="5720259" y="3324522"/>
            <a:ext cx="5724644" cy="1200329"/>
          </a:xfrm>
          <a:prstGeom prst="rect">
            <a:avLst/>
          </a:prstGeom>
          <a:noFill/>
        </p:spPr>
        <p:txBody>
          <a:bodyPr wrap="none" rtlCol="0">
            <a:spAutoFit/>
          </a:bodyPr>
          <a:lstStyle/>
          <a:p>
            <a:pPr algn="r"/>
            <a:r>
              <a:rPr lang="zh-CN" altLang="en-US" sz="3600" b="1" dirty="0">
                <a:solidFill>
                  <a:srgbClr val="74C6BE"/>
                </a:solidFill>
              </a:rPr>
              <a:t>基于</a:t>
            </a:r>
            <a:r>
              <a:rPr lang="en-US" altLang="zh-CN" sz="3600" b="1" dirty="0" err="1">
                <a:solidFill>
                  <a:srgbClr val="74C6BE"/>
                </a:solidFill>
              </a:rPr>
              <a:t>PyTorch</a:t>
            </a:r>
            <a:r>
              <a:rPr lang="zh-CN" altLang="en-US" sz="3600" b="1" dirty="0">
                <a:solidFill>
                  <a:srgbClr val="74C6BE"/>
                </a:solidFill>
              </a:rPr>
              <a:t>的前沿深度</a:t>
            </a:r>
            <a:endParaRPr lang="en-US" altLang="zh-CN" sz="3600" b="1" dirty="0">
              <a:solidFill>
                <a:srgbClr val="74C6BE"/>
              </a:solidFill>
            </a:endParaRPr>
          </a:p>
          <a:p>
            <a:pPr algn="r"/>
            <a:r>
              <a:rPr lang="zh-CN" altLang="en-US" sz="3600" b="1" dirty="0">
                <a:solidFill>
                  <a:srgbClr val="74C6BE"/>
                </a:solidFill>
              </a:rPr>
              <a:t>学习算法集成应用程序接口</a:t>
            </a:r>
          </a:p>
        </p:txBody>
      </p:sp>
      <p:sp>
        <p:nvSpPr>
          <p:cNvPr id="16" name="文本框 15">
            <a:extLst>
              <a:ext uri="{FF2B5EF4-FFF2-40B4-BE49-F238E27FC236}">
                <a16:creationId xmlns:a16="http://schemas.microsoft.com/office/drawing/2014/main" id="{CF3621E1-3A58-4AB1-A078-56DAA91EBD86}"/>
              </a:ext>
            </a:extLst>
          </p:cNvPr>
          <p:cNvSpPr txBox="1"/>
          <p:nvPr/>
        </p:nvSpPr>
        <p:spPr>
          <a:xfrm>
            <a:off x="5515313" y="4652696"/>
            <a:ext cx="5845013" cy="2031325"/>
          </a:xfrm>
          <a:prstGeom prst="rect">
            <a:avLst/>
          </a:prstGeom>
          <a:noFill/>
        </p:spPr>
        <p:txBody>
          <a:bodyPr wrap="square" rtlCol="0">
            <a:spAutoFit/>
          </a:bodyPr>
          <a:lstStyle/>
          <a:p>
            <a:pPr algn="r">
              <a:lnSpc>
                <a:spcPct val="150000"/>
              </a:lnSpc>
              <a:spcBef>
                <a:spcPct val="50000"/>
              </a:spcBef>
            </a:pPr>
            <a:r>
              <a:rPr lang="en-US" altLang="zh-CN" b="1" dirty="0">
                <a:solidFill>
                  <a:schemeClr val="bg1"/>
                </a:solidFill>
                <a:latin typeface="Microsoft YaHei" charset="0"/>
                <a:ea typeface="Microsoft YaHei" charset="0"/>
                <a:cs typeface="Microsoft YaHei" charset="0"/>
              </a:rPr>
              <a:t>SY1906423 </a:t>
            </a:r>
            <a:r>
              <a:rPr lang="zh-CN" altLang="en-US" b="1" dirty="0">
                <a:solidFill>
                  <a:schemeClr val="bg1"/>
                </a:solidFill>
                <a:latin typeface="Microsoft YaHei" charset="0"/>
                <a:ea typeface="Microsoft YaHei" charset="0"/>
                <a:cs typeface="Microsoft YaHei" charset="0"/>
              </a:rPr>
              <a:t>张崇智   </a:t>
            </a:r>
            <a:r>
              <a:rPr lang="en-US" altLang="zh-CN" b="1" dirty="0">
                <a:solidFill>
                  <a:schemeClr val="bg1"/>
                </a:solidFill>
                <a:latin typeface="Microsoft YaHei" charset="0"/>
                <a:ea typeface="Microsoft YaHei" charset="0"/>
              </a:rPr>
              <a:t>BY1906033 </a:t>
            </a:r>
            <a:r>
              <a:rPr lang="zh-CN" altLang="en-US" b="1" dirty="0">
                <a:solidFill>
                  <a:schemeClr val="bg1"/>
                </a:solidFill>
                <a:latin typeface="Microsoft YaHei" charset="0"/>
                <a:ea typeface="Microsoft YaHei" charset="0"/>
              </a:rPr>
              <a:t>秦浩桐   </a:t>
            </a:r>
            <a:r>
              <a:rPr lang="en-US" altLang="zh-CN" b="1" dirty="0">
                <a:solidFill>
                  <a:schemeClr val="bg1"/>
                </a:solidFill>
                <a:latin typeface="Microsoft YaHei" charset="0"/>
                <a:ea typeface="Microsoft YaHei" charset="0"/>
              </a:rPr>
              <a:t>SY1906120 </a:t>
            </a:r>
            <a:r>
              <a:rPr lang="zh-CN" altLang="en-US" b="1" dirty="0">
                <a:solidFill>
                  <a:schemeClr val="bg1"/>
                </a:solidFill>
                <a:latin typeface="Microsoft YaHei" charset="0"/>
                <a:ea typeface="Microsoft YaHei" charset="0"/>
              </a:rPr>
              <a:t>高明骏   </a:t>
            </a:r>
            <a:r>
              <a:rPr lang="en-US" altLang="zh-CN" b="1" dirty="0">
                <a:solidFill>
                  <a:schemeClr val="bg1"/>
                </a:solidFill>
                <a:latin typeface="Microsoft YaHei" charset="0"/>
                <a:ea typeface="Microsoft YaHei" charset="0"/>
              </a:rPr>
              <a:t>SY1906504 </a:t>
            </a:r>
            <a:r>
              <a:rPr lang="zh-CN" altLang="en-US" b="1" dirty="0">
                <a:solidFill>
                  <a:schemeClr val="bg1"/>
                </a:solidFill>
                <a:latin typeface="Microsoft YaHei" charset="0"/>
                <a:ea typeface="Microsoft YaHei" charset="0"/>
              </a:rPr>
              <a:t>王茵迪   </a:t>
            </a:r>
            <a:r>
              <a:rPr lang="en-US" altLang="zh-CN" b="1" dirty="0">
                <a:solidFill>
                  <a:schemeClr val="bg1"/>
                </a:solidFill>
                <a:latin typeface="Microsoft YaHei" charset="0"/>
                <a:ea typeface="Microsoft YaHei" charset="0"/>
              </a:rPr>
              <a:t>SY1906426</a:t>
            </a:r>
            <a:r>
              <a:rPr lang="zh-CN" altLang="en-US" b="1" dirty="0">
                <a:solidFill>
                  <a:schemeClr val="bg1"/>
                </a:solidFill>
                <a:latin typeface="Microsoft YaHei" charset="0"/>
                <a:ea typeface="Microsoft YaHei" charset="0"/>
              </a:rPr>
              <a:t> 赵永驰   </a:t>
            </a:r>
            <a:r>
              <a:rPr lang="en-US" altLang="zh-CN" b="1" dirty="0">
                <a:solidFill>
                  <a:schemeClr val="bg1"/>
                </a:solidFill>
                <a:latin typeface="Microsoft YaHei" charset="0"/>
                <a:ea typeface="Microsoft YaHei" charset="0"/>
              </a:rPr>
              <a:t>BY1906010</a:t>
            </a:r>
            <a:r>
              <a:rPr lang="zh-CN" altLang="en-US" b="1" dirty="0">
                <a:solidFill>
                  <a:schemeClr val="bg1"/>
                </a:solidFill>
                <a:latin typeface="Microsoft YaHei" charset="0"/>
                <a:ea typeface="Microsoft YaHei" charset="0"/>
              </a:rPr>
              <a:t> 黄   涵   </a:t>
            </a:r>
            <a:r>
              <a:rPr lang="en-US" altLang="zh-CN" b="1" dirty="0">
                <a:solidFill>
                  <a:schemeClr val="bg1"/>
                </a:solidFill>
                <a:latin typeface="Microsoft YaHei" charset="0"/>
                <a:ea typeface="Microsoft YaHei" charset="0"/>
              </a:rPr>
              <a:t>SY1906420</a:t>
            </a:r>
            <a:r>
              <a:rPr lang="zh-CN" altLang="en-US" b="1" dirty="0">
                <a:solidFill>
                  <a:schemeClr val="bg1"/>
                </a:solidFill>
                <a:latin typeface="Microsoft YaHei" charset="0"/>
                <a:ea typeface="Microsoft YaHei" charset="0"/>
              </a:rPr>
              <a:t> 吴振赫 </a:t>
            </a:r>
            <a:endParaRPr lang="en-US" altLang="zh-CN" b="1" dirty="0">
              <a:solidFill>
                <a:schemeClr val="bg1"/>
              </a:solidFill>
              <a:latin typeface="Microsoft YaHei" charset="0"/>
              <a:ea typeface="Microsoft YaHei" charset="0"/>
            </a:endParaRPr>
          </a:p>
          <a:p>
            <a:endParaRPr kumimoji="1" lang="zh-CN" altLang="en-US" dirty="0">
              <a:solidFill>
                <a:schemeClr val="bg1"/>
              </a:solidFill>
            </a:endParaRPr>
          </a:p>
        </p:txBody>
      </p:sp>
    </p:spTree>
    <p:extLst>
      <p:ext uri="{BB962C8B-B14F-4D97-AF65-F5344CB8AC3E}">
        <p14:creationId xmlns:p14="http://schemas.microsoft.com/office/powerpoint/2010/main" val="10116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31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283109" y="41360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89216" y="34102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690955" y="3501794"/>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2669157" y="4454294"/>
            <a:ext cx="2710999" cy="369332"/>
          </a:xfrm>
          <a:prstGeom prst="rect">
            <a:avLst/>
          </a:prstGeom>
          <a:noFill/>
        </p:spPr>
        <p:txBody>
          <a:bodyPr wrap="none" rtlCol="0">
            <a:spAutoFit/>
          </a:bodyPr>
          <a:lstStyle/>
          <a:p>
            <a:pPr algn="ctr"/>
            <a:r>
              <a:rPr lang="en-US" altLang="zh-CN" dirty="0">
                <a:latin typeface="+mj-lt"/>
              </a:rPr>
              <a:t> H</a:t>
            </a:r>
            <a:r>
              <a:rPr lang="zh-CN" altLang="en-US" dirty="0">
                <a:latin typeface="+mj-lt"/>
              </a:rPr>
              <a:t>、</a:t>
            </a:r>
            <a:r>
              <a:rPr lang="en-US" altLang="zh-CN" dirty="0">
                <a:latin typeface="+mj-lt"/>
              </a:rPr>
              <a:t>I</a:t>
            </a:r>
            <a:r>
              <a:rPr lang="zh-CN" altLang="en-US" dirty="0">
                <a:latin typeface="+mj-lt"/>
              </a:rPr>
              <a:t>对</a:t>
            </a:r>
            <a:r>
              <a:rPr lang="en-US" altLang="zh-CN" dirty="0">
                <a:latin typeface="+mj-lt"/>
              </a:rPr>
              <a:t>A</a:t>
            </a:r>
            <a:r>
              <a:rPr lang="zh-CN" altLang="en-US" dirty="0">
                <a:latin typeface="+mj-lt"/>
              </a:rPr>
              <a:t>评审结果及反馈</a:t>
            </a:r>
          </a:p>
        </p:txBody>
      </p:sp>
      <p:sp>
        <p:nvSpPr>
          <p:cNvPr id="11" name="文本框 10"/>
          <p:cNvSpPr txBox="1"/>
          <p:nvPr/>
        </p:nvSpPr>
        <p:spPr>
          <a:xfrm>
            <a:off x="6633956" y="4454294"/>
            <a:ext cx="2788007" cy="369332"/>
          </a:xfrm>
          <a:prstGeom prst="rect">
            <a:avLst/>
          </a:prstGeom>
          <a:noFill/>
        </p:spPr>
        <p:txBody>
          <a:bodyPr wrap="none" rtlCol="0">
            <a:spAutoFit/>
          </a:bodyPr>
          <a:lstStyle/>
          <a:p>
            <a:pPr algn="ctr"/>
            <a:r>
              <a:rPr lang="en-US" altLang="zh-CN" dirty="0"/>
              <a:t> A</a:t>
            </a:r>
            <a:r>
              <a:rPr lang="zh-CN" altLang="en-US" dirty="0"/>
              <a:t>对</a:t>
            </a:r>
            <a:r>
              <a:rPr lang="en-US" altLang="zh-CN" dirty="0"/>
              <a:t>B</a:t>
            </a:r>
            <a:r>
              <a:rPr lang="zh-CN" altLang="en-US" dirty="0"/>
              <a:t>、</a:t>
            </a:r>
            <a:r>
              <a:rPr lang="en-US" altLang="zh-CN" dirty="0"/>
              <a:t>C</a:t>
            </a:r>
            <a:r>
              <a:rPr lang="zh-CN" altLang="en-US" dirty="0"/>
              <a:t>评审结果及反馈</a:t>
            </a:r>
          </a:p>
        </p:txBody>
      </p:sp>
      <p:sp>
        <p:nvSpPr>
          <p:cNvPr id="17" name="文本框 16"/>
          <p:cNvSpPr txBox="1"/>
          <p:nvPr/>
        </p:nvSpPr>
        <p:spPr>
          <a:xfrm>
            <a:off x="5226735" y="4787269"/>
            <a:ext cx="2016104" cy="276999"/>
          </a:xfrm>
          <a:prstGeom prst="rect">
            <a:avLst/>
          </a:prstGeom>
          <a:noFill/>
        </p:spPr>
        <p:txBody>
          <a:bodyPr wrap="square" rtlCol="0">
            <a:spAutoFit/>
          </a:bodyPr>
          <a:lstStyle/>
          <a:p>
            <a:pPr algn="ctr"/>
            <a:endParaRPr lang="zh-CN" altLang="en-US" sz="1200" dirty="0"/>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8266" y="1985032"/>
            <a:ext cx="3955467" cy="847938"/>
          </a:xfrm>
          <a:prstGeom prst="rect">
            <a:avLst/>
          </a:prstGeom>
          <a:noFill/>
        </p:spPr>
        <p:txBody>
          <a:bodyPr wrap="square" rtlCol="0">
            <a:noAutofit/>
          </a:bodyPr>
          <a:lstStyle/>
          <a:p>
            <a:pPr algn="ctr"/>
            <a:r>
              <a:rPr lang="en-US" altLang="zh-CN" sz="36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36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7551711" y="34290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642278" y="352052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8259751" y="41360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MH_Others_1"/>
          <p:cNvSpPr txBox="1"/>
          <p:nvPr>
            <p:custDataLst>
              <p:tags r:id="rId2"/>
            </p:custDataLst>
          </p:nvPr>
        </p:nvSpPr>
        <p:spPr>
          <a:xfrm>
            <a:off x="4118265" y="1347717"/>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目录</a:t>
            </a:r>
          </a:p>
        </p:txBody>
      </p:sp>
    </p:spTree>
    <p:extLst>
      <p:ext uri="{BB962C8B-B14F-4D97-AF65-F5344CB8AC3E}">
        <p14:creationId xmlns:p14="http://schemas.microsoft.com/office/powerpoint/2010/main" val="2009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H</a:t>
            </a:r>
            <a:r>
              <a:rPr lang="zh-CN" altLang="en-US" dirty="0"/>
              <a:t>组评审结果</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nvGraphicFramePr>
        <p:xfrm>
          <a:off x="6466024" y="1923494"/>
          <a:ext cx="5522779" cy="3558489"/>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76919152"/>
                    </a:ext>
                  </a:extLst>
                </a:gridCol>
                <a:gridCol w="4703629">
                  <a:extLst>
                    <a:ext uri="{9D8B030D-6E8A-4147-A177-3AD203B41FA5}">
                      <a16:colId xmlns:a16="http://schemas.microsoft.com/office/drawing/2014/main" val="3536353265"/>
                    </a:ext>
                  </a:extLst>
                </a:gridCol>
              </a:tblGrid>
              <a:tr h="323594">
                <a:tc>
                  <a:txBody>
                    <a:bodyPr/>
                    <a:lstStyle/>
                    <a:p>
                      <a:pPr algn="ctr">
                        <a:spcAft>
                          <a:spcPts val="0"/>
                        </a:spcAft>
                      </a:pPr>
                      <a:r>
                        <a:rPr lang="zh-CN" altLang="en-US" sz="1400" kern="100" dirty="0">
                          <a:effectLst/>
                          <a:latin typeface="+mn-ea"/>
                          <a:ea typeface="+mn-ea"/>
                        </a:rPr>
                        <a:t>问题类型</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extLst>
                  <a:ext uri="{0D108BD9-81ED-4DB2-BD59-A6C34878D82A}">
                    <a16:rowId xmlns:a16="http://schemas.microsoft.com/office/drawing/2014/main" val="3557679520"/>
                  </a:ext>
                </a:extLst>
              </a:tr>
              <a:tr h="281219">
                <a:tc rowSpan="8">
                  <a:txBody>
                    <a:bodyPr/>
                    <a:lstStyle/>
                    <a:p>
                      <a:pPr algn="ctr">
                        <a:spcAft>
                          <a:spcPts val="0"/>
                        </a:spcAft>
                      </a:pPr>
                      <a:r>
                        <a:rPr lang="zh-CN" altLang="en-US" sz="1200" kern="100" dirty="0">
                          <a:effectLst/>
                          <a:latin typeface="+mn-ea"/>
                          <a:ea typeface="+mn-ea"/>
                        </a:rPr>
                        <a:t>组织完整性</a:t>
                      </a: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日期和修订历史记录未更新</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1090608877"/>
                  </a:ext>
                </a:extLst>
              </a:tr>
              <a:tr h="281219">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多余的步骤</a:t>
                      </a:r>
                      <a:r>
                        <a:rPr lang="en-US" altLang="zh-CN" sz="1200" kern="1200" dirty="0">
                          <a:solidFill>
                            <a:schemeClr val="dk1"/>
                          </a:solidFill>
                          <a:effectLst/>
                          <a:latin typeface="+mn-lt"/>
                          <a:ea typeface="+mn-ea"/>
                          <a:cs typeface="+mn-cs"/>
                        </a:rPr>
                        <a:t>RFS 5, 6</a:t>
                      </a:r>
                      <a:endParaRPr lang="zh-CN" alt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4672408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lt"/>
                          <a:ea typeface="+mn-ea"/>
                          <a:cs typeface="+mn-cs"/>
                        </a:rPr>
                        <a:t>3.2</a:t>
                      </a:r>
                      <a:r>
                        <a:rPr lang="zh-CN" altLang="zh-CN" sz="1200" kern="1200" dirty="0">
                          <a:solidFill>
                            <a:schemeClr val="dk1"/>
                          </a:solidFill>
                          <a:effectLst/>
                          <a:latin typeface="+mn-lt"/>
                          <a:ea typeface="+mn-ea"/>
                          <a:cs typeface="+mn-cs"/>
                        </a:rPr>
                        <a:t>标题</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性能需求</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，正文中为</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非功能需求</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4.3.1</a:t>
                      </a:r>
                      <a:r>
                        <a:rPr lang="zh-CN" altLang="zh-CN" sz="1200" kern="1200" dirty="0">
                          <a:solidFill>
                            <a:schemeClr val="dk1"/>
                          </a:solidFill>
                          <a:effectLst/>
                          <a:latin typeface="+mn-lt"/>
                          <a:ea typeface="+mn-ea"/>
                          <a:cs typeface="+mn-cs"/>
                        </a:rPr>
                        <a:t>目录中为</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外部接口</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，正文中为</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用户接口</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4.3.2</a:t>
                      </a:r>
                      <a:r>
                        <a:rPr lang="zh-CN" altLang="zh-CN" sz="1200" kern="1200" dirty="0">
                          <a:solidFill>
                            <a:schemeClr val="dk1"/>
                          </a:solidFill>
                          <a:effectLst/>
                          <a:latin typeface="+mn-lt"/>
                          <a:ea typeface="+mn-ea"/>
                          <a:cs typeface="+mn-cs"/>
                        </a:rPr>
                        <a:t>目录中为</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内部接口</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，正文中未出现；</a:t>
                      </a:r>
                      <a:r>
                        <a:rPr lang="en-US" altLang="zh-CN" sz="1200" kern="1200" dirty="0">
                          <a:solidFill>
                            <a:schemeClr val="dk1"/>
                          </a:solidFill>
                          <a:effectLst/>
                          <a:latin typeface="+mn-lt"/>
                          <a:ea typeface="+mn-ea"/>
                          <a:cs typeface="+mn-cs"/>
                        </a:rPr>
                        <a:t>4.4</a:t>
                      </a:r>
                      <a:r>
                        <a:rPr lang="zh-CN" altLang="zh-CN" sz="1200" kern="1200" dirty="0">
                          <a:solidFill>
                            <a:schemeClr val="dk1"/>
                          </a:solidFill>
                          <a:effectLst/>
                          <a:latin typeface="+mn-lt"/>
                          <a:ea typeface="+mn-ea"/>
                          <a:cs typeface="+mn-cs"/>
                        </a:rPr>
                        <a:t>标题</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保密与安全</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，正文中为，</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环境安全性</a:t>
                      </a:r>
                      <a:endParaRPr lang="zh-CN" alt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17527214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调用阅读理解模型和调用目标检测模型也包含了处理数据和保存用例</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，根据图</a:t>
                      </a:r>
                      <a:r>
                        <a:rPr lang="en-US" altLang="zh-CN" sz="1200" kern="1200" dirty="0">
                          <a:solidFill>
                            <a:schemeClr val="dk1"/>
                          </a:solidFill>
                          <a:effectLst/>
                          <a:latin typeface="+mn-lt"/>
                          <a:ea typeface="+mn-ea"/>
                          <a:cs typeface="+mn-cs"/>
                        </a:rPr>
                        <a:t>3.1</a:t>
                      </a:r>
                      <a:r>
                        <a:rPr lang="zh-CN" altLang="zh-CN"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调用阅读理解</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用例应该还包括</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加载</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用例；</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生成对抗用例</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文字描述缺少包括</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处理数据</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用例，前后不一致</a:t>
                      </a:r>
                      <a:endParaRPr lang="zh-CN" alt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354652105"/>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lt"/>
                          <a:ea typeface="+mn-ea"/>
                          <a:cs typeface="+mn-cs"/>
                        </a:rPr>
                        <a:t>Alternative Flow</a:t>
                      </a:r>
                      <a:r>
                        <a:rPr lang="zh-CN" altLang="zh-CN" sz="1200" kern="1200" dirty="0">
                          <a:solidFill>
                            <a:schemeClr val="dk1"/>
                          </a:solidFill>
                          <a:effectLst/>
                          <a:latin typeface="+mn-lt"/>
                          <a:ea typeface="+mn-ea"/>
                          <a:cs typeface="+mn-cs"/>
                        </a:rPr>
                        <a:t>必须以</a:t>
                      </a:r>
                      <a:r>
                        <a:rPr lang="en-US" altLang="zh-CN" sz="1200" kern="1200" dirty="0">
                          <a:solidFill>
                            <a:schemeClr val="dk1"/>
                          </a:solidFill>
                          <a:effectLst/>
                          <a:latin typeface="+mn-lt"/>
                          <a:ea typeface="+mn-ea"/>
                          <a:cs typeface="+mn-cs"/>
                        </a:rPr>
                        <a:t>ABORT</a:t>
                      </a:r>
                      <a:r>
                        <a:rPr lang="zh-CN" altLang="zh-CN" sz="1200" kern="1200" dirty="0">
                          <a:solidFill>
                            <a:schemeClr val="dk1"/>
                          </a:solidFill>
                          <a:effectLst/>
                          <a:latin typeface="+mn-lt"/>
                          <a:ea typeface="+mn-ea"/>
                          <a:cs typeface="+mn-cs"/>
                        </a:rPr>
                        <a:t>或者</a:t>
                      </a:r>
                      <a:r>
                        <a:rPr lang="en-US" altLang="zh-CN" sz="1200" kern="1200" dirty="0">
                          <a:solidFill>
                            <a:schemeClr val="dk1"/>
                          </a:solidFill>
                          <a:effectLst/>
                          <a:latin typeface="+mn-lt"/>
                          <a:ea typeface="+mn-ea"/>
                          <a:cs typeface="+mn-cs"/>
                        </a:rPr>
                        <a:t>RESUME STEP</a:t>
                      </a:r>
                      <a:r>
                        <a:rPr lang="zh-CN" altLang="zh-CN" sz="1200" kern="1200" dirty="0">
                          <a:solidFill>
                            <a:schemeClr val="dk1"/>
                          </a:solidFill>
                          <a:effectLst/>
                          <a:latin typeface="+mn-lt"/>
                          <a:ea typeface="+mn-ea"/>
                          <a:cs typeface="+mn-cs"/>
                        </a:rPr>
                        <a:t>为结尾</a:t>
                      </a:r>
                    </a:p>
                  </a:txBody>
                  <a:tcPr marL="68580" marR="68580" marT="0" marB="0" anchor="ctr"/>
                </a:tc>
                <a:extLst>
                  <a:ext uri="{0D108BD9-81ED-4DB2-BD59-A6C34878D82A}">
                    <a16:rowId xmlns:a16="http://schemas.microsoft.com/office/drawing/2014/main" val="3544341985"/>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表前有大量无意义空行</a:t>
                      </a:r>
                      <a:endParaRPr lang="zh-CN" alt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9136598"/>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200" dirty="0">
                          <a:solidFill>
                            <a:schemeClr val="dk1"/>
                          </a:solidFill>
                          <a:effectLst/>
                          <a:latin typeface="+mn-lt"/>
                          <a:ea typeface="+mn-ea"/>
                          <a:cs typeface="+mn-cs"/>
                        </a:rPr>
                        <a:t>节标题、</a:t>
                      </a:r>
                      <a:r>
                        <a:rPr lang="en-US" sz="1200" kern="1200" dirty="0">
                          <a:solidFill>
                            <a:schemeClr val="dk1"/>
                          </a:solidFill>
                          <a:effectLst/>
                          <a:latin typeface="+mn-lt"/>
                          <a:ea typeface="+mn-ea"/>
                          <a:cs typeface="+mn-cs"/>
                        </a:rPr>
                        <a:t>RUCM</a:t>
                      </a:r>
                      <a:r>
                        <a:rPr lang="zh-CN" altLang="en-US" sz="1200" kern="1200" dirty="0">
                          <a:solidFill>
                            <a:schemeClr val="dk1"/>
                          </a:solidFill>
                          <a:effectLst/>
                          <a:latin typeface="+mn-lt"/>
                          <a:ea typeface="+mn-ea"/>
                          <a:cs typeface="+mn-cs"/>
                        </a:rPr>
                        <a:t>图中的用例名称和用例图中的不一致</a:t>
                      </a:r>
                    </a:p>
                  </a:txBody>
                  <a:tcPr marL="68580" marR="68580" marT="0" marB="0" anchor="ctr"/>
                </a:tc>
                <a:extLst>
                  <a:ext uri="{0D108BD9-81ED-4DB2-BD59-A6C34878D82A}">
                    <a16:rowId xmlns:a16="http://schemas.microsoft.com/office/drawing/2014/main" val="3084537918"/>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effectLst/>
                          <a:latin typeface="+mn-lt"/>
                          <a:ea typeface="+mn-ea"/>
                          <a:cs typeface="+mn-cs"/>
                        </a:rPr>
                        <a:t>根据</a:t>
                      </a:r>
                      <a:r>
                        <a:rPr lang="en-US" altLang="zh-CN" sz="1200" kern="1200" dirty="0">
                          <a:solidFill>
                            <a:schemeClr val="dk1"/>
                          </a:solidFill>
                          <a:effectLst/>
                          <a:latin typeface="+mn-lt"/>
                          <a:ea typeface="+mn-ea"/>
                          <a:cs typeface="+mn-cs"/>
                        </a:rPr>
                        <a:t>“</a:t>
                      </a:r>
                      <a:r>
                        <a:rPr lang="zh-CN" altLang="en-US" sz="1200" kern="1200" dirty="0">
                          <a:solidFill>
                            <a:schemeClr val="dk1"/>
                          </a:solidFill>
                          <a:effectLst/>
                          <a:latin typeface="+mn-lt"/>
                          <a:ea typeface="+mn-ea"/>
                          <a:cs typeface="+mn-cs"/>
                        </a:rPr>
                        <a:t>导入工具包失败</a:t>
                      </a:r>
                      <a:r>
                        <a:rPr lang="en-US" altLang="zh-CN" sz="1200" kern="1200" dirty="0">
                          <a:solidFill>
                            <a:schemeClr val="dk1"/>
                          </a:solidFill>
                          <a:effectLst/>
                          <a:latin typeface="+mn-lt"/>
                          <a:ea typeface="+mn-ea"/>
                          <a:cs typeface="+mn-cs"/>
                        </a:rPr>
                        <a:t>”</a:t>
                      </a:r>
                      <a:r>
                        <a:rPr lang="zh-CN" altLang="en-US" sz="1200" kern="1200" dirty="0">
                          <a:solidFill>
                            <a:schemeClr val="dk1"/>
                          </a:solidFill>
                          <a:effectLst/>
                          <a:latin typeface="+mn-lt"/>
                          <a:ea typeface="+mn-ea"/>
                          <a:cs typeface="+mn-cs"/>
                        </a:rPr>
                        <a:t>的描述，</a:t>
                      </a:r>
                      <a:r>
                        <a:rPr lang="en-US" altLang="zh-CN" sz="1200" kern="1200" dirty="0">
                          <a:solidFill>
                            <a:schemeClr val="dk1"/>
                          </a:solidFill>
                          <a:effectLst/>
                          <a:latin typeface="+mn-lt"/>
                          <a:ea typeface="+mn-ea"/>
                          <a:cs typeface="+mn-cs"/>
                        </a:rPr>
                        <a:t>Bounded Alternative Flow</a:t>
                      </a:r>
                      <a:r>
                        <a:rPr lang="zh-CN" altLang="en-US" sz="1200" kern="1200" dirty="0">
                          <a:solidFill>
                            <a:schemeClr val="dk1"/>
                          </a:solidFill>
                          <a:effectLst/>
                          <a:latin typeface="+mn-lt"/>
                          <a:ea typeface="+mn-ea"/>
                          <a:cs typeface="+mn-cs"/>
                        </a:rPr>
                        <a:t>的</a:t>
                      </a:r>
                      <a:r>
                        <a:rPr lang="en-US" altLang="zh-CN" sz="1200" kern="1200" dirty="0">
                          <a:solidFill>
                            <a:schemeClr val="dk1"/>
                          </a:solidFill>
                          <a:effectLst/>
                          <a:latin typeface="+mn-lt"/>
                          <a:ea typeface="+mn-ea"/>
                          <a:cs typeface="+mn-cs"/>
                        </a:rPr>
                        <a:t>RFS</a:t>
                      </a:r>
                      <a:r>
                        <a:rPr lang="zh-CN" altLang="en-US" sz="1200" kern="1200" dirty="0">
                          <a:solidFill>
                            <a:schemeClr val="dk1"/>
                          </a:solidFill>
                          <a:effectLst/>
                          <a:latin typeface="+mn-lt"/>
                          <a:ea typeface="+mn-ea"/>
                          <a:cs typeface="+mn-cs"/>
                        </a:rPr>
                        <a:t>条件因为</a:t>
                      </a:r>
                      <a:r>
                        <a:rPr lang="en-US" altLang="zh-CN" sz="1200" kern="1200" dirty="0">
                          <a:solidFill>
                            <a:schemeClr val="dk1"/>
                          </a:solidFill>
                          <a:effectLst/>
                          <a:latin typeface="+mn-lt"/>
                          <a:ea typeface="+mn-ea"/>
                          <a:cs typeface="+mn-cs"/>
                        </a:rPr>
                        <a:t>step1</a:t>
                      </a:r>
                      <a:r>
                        <a:rPr lang="zh-CN" altLang="en-US" sz="1200" kern="1200" dirty="0">
                          <a:solidFill>
                            <a:schemeClr val="dk1"/>
                          </a:solidFill>
                          <a:effectLst/>
                          <a:latin typeface="+mn-lt"/>
                          <a:ea typeface="+mn-ea"/>
                          <a:cs typeface="+mn-cs"/>
                        </a:rPr>
                        <a:t>之后缺少的一步</a:t>
                      </a:r>
                      <a:r>
                        <a:rPr lang="en-US" altLang="zh-CN" sz="1200" kern="1200" dirty="0">
                          <a:solidFill>
                            <a:schemeClr val="dk1"/>
                          </a:solidFill>
                          <a:effectLst/>
                          <a:latin typeface="+mn-lt"/>
                          <a:ea typeface="+mn-ea"/>
                          <a:cs typeface="+mn-cs"/>
                        </a:rPr>
                        <a:t>“</a:t>
                      </a:r>
                      <a:r>
                        <a:rPr lang="zh-CN" altLang="en-US" sz="1200" kern="1200" dirty="0">
                          <a:solidFill>
                            <a:schemeClr val="dk1"/>
                          </a:solidFill>
                          <a:effectLst/>
                          <a:latin typeface="+mn-lt"/>
                          <a:ea typeface="+mn-ea"/>
                          <a:cs typeface="+mn-cs"/>
                        </a:rPr>
                        <a:t>系统</a:t>
                      </a:r>
                      <a:r>
                        <a:rPr lang="en-US" altLang="zh-CN" sz="1200" kern="1200" dirty="0">
                          <a:solidFill>
                            <a:schemeClr val="dk1"/>
                          </a:solidFill>
                          <a:effectLst/>
                          <a:latin typeface="+mn-lt"/>
                          <a:ea typeface="+mn-ea"/>
                          <a:cs typeface="+mn-cs"/>
                        </a:rPr>
                        <a:t>VALIDATE THAT</a:t>
                      </a:r>
                      <a:r>
                        <a:rPr lang="zh-CN" altLang="en-US" sz="1200" kern="1200" dirty="0">
                          <a:solidFill>
                            <a:schemeClr val="dk1"/>
                          </a:solidFill>
                          <a:effectLst/>
                          <a:latin typeface="+mn-lt"/>
                          <a:ea typeface="+mn-ea"/>
                          <a:cs typeface="+mn-cs"/>
                        </a:rPr>
                        <a:t>工具包导入成功</a:t>
                      </a:r>
                      <a:r>
                        <a:rPr lang="en-US" altLang="zh-CN" sz="1200" kern="1200" dirty="0">
                          <a:solidFill>
                            <a:schemeClr val="dk1"/>
                          </a:solidFill>
                          <a:effectLst/>
                          <a:latin typeface="+mn-lt"/>
                          <a:ea typeface="+mn-ea"/>
                          <a:cs typeface="+mn-cs"/>
                        </a:rPr>
                        <a:t>”</a:t>
                      </a:r>
                      <a:r>
                        <a:rPr lang="zh-CN" altLang="en-US" sz="1200" kern="1200" dirty="0">
                          <a:solidFill>
                            <a:schemeClr val="dk1"/>
                          </a:solidFill>
                          <a:effectLst/>
                          <a:latin typeface="+mn-lt"/>
                          <a:ea typeface="+mn-ea"/>
                          <a:cs typeface="+mn-cs"/>
                        </a:rPr>
                        <a:t>，而不是作为</a:t>
                      </a:r>
                      <a:r>
                        <a:rPr lang="en-US" altLang="zh-CN" sz="1200" kern="1200" dirty="0">
                          <a:solidFill>
                            <a:schemeClr val="dk1"/>
                          </a:solidFill>
                          <a:effectLst/>
                          <a:latin typeface="+mn-lt"/>
                          <a:ea typeface="+mn-ea"/>
                          <a:cs typeface="+mn-cs"/>
                        </a:rPr>
                        <a:t>2</a:t>
                      </a:r>
                      <a:r>
                        <a:rPr lang="zh-CN" altLang="en-US"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3</a:t>
                      </a:r>
                      <a:r>
                        <a:rPr lang="zh-CN" altLang="en-US"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4</a:t>
                      </a:r>
                      <a:r>
                        <a:rPr lang="zh-CN" altLang="en-US" sz="1200" kern="1200" dirty="0">
                          <a:solidFill>
                            <a:schemeClr val="dk1"/>
                          </a:solidFill>
                          <a:effectLst/>
                          <a:latin typeface="+mn-lt"/>
                          <a:ea typeface="+mn-ea"/>
                          <a:cs typeface="+mn-cs"/>
                        </a:rPr>
                        <a:t>的</a:t>
                      </a:r>
                      <a:r>
                        <a:rPr lang="en-US" altLang="zh-CN" sz="1200" kern="1200" dirty="0">
                          <a:solidFill>
                            <a:schemeClr val="dk1"/>
                          </a:solidFill>
                          <a:effectLst/>
                          <a:latin typeface="+mn-lt"/>
                          <a:ea typeface="+mn-ea"/>
                          <a:cs typeface="+mn-cs"/>
                        </a:rPr>
                        <a:t>Bounded Alternative Flow</a:t>
                      </a:r>
                      <a:endParaRPr lang="zh-CN" altLang="en-US" sz="1200" kern="1200" dirty="0">
                        <a:solidFill>
                          <a:schemeClr val="dk1"/>
                        </a:solidFill>
                        <a:effectLst/>
                        <a:latin typeface="+mn-lt"/>
                        <a:ea typeface="+mn-ea"/>
                        <a:cs typeface="+mn-cs"/>
                      </a:endParaRPr>
                    </a:p>
                    <a:p>
                      <a:pPr algn="l">
                        <a:spcAft>
                          <a:spcPts val="0"/>
                        </a:spcAft>
                      </a:pPr>
                      <a:endParaRPr lang="zh-CN" alt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387998368"/>
                  </a:ext>
                </a:extLst>
              </a:tr>
            </a:tbl>
          </a:graphicData>
        </a:graphic>
      </p:graphicFrame>
      <p:graphicFrame>
        <p:nvGraphicFramePr>
          <p:cNvPr id="4" name="表格 3">
            <a:extLst>
              <a:ext uri="{FF2B5EF4-FFF2-40B4-BE49-F238E27FC236}">
                <a16:creationId xmlns:a16="http://schemas.microsoft.com/office/drawing/2014/main" id="{F4EDEC2F-C52F-E84B-9F2F-2AF5ED0C553E}"/>
              </a:ext>
            </a:extLst>
          </p:cNvPr>
          <p:cNvGraphicFramePr>
            <a:graphicFrameLocks noGrp="1"/>
          </p:cNvGraphicFramePr>
          <p:nvPr/>
        </p:nvGraphicFramePr>
        <p:xfrm>
          <a:off x="3710399" y="508000"/>
          <a:ext cx="4771198"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341783">
                  <a:extLst>
                    <a:ext uri="{9D8B030D-6E8A-4147-A177-3AD203B41FA5}">
                      <a16:colId xmlns:a16="http://schemas.microsoft.com/office/drawing/2014/main" val="3536353265"/>
                    </a:ext>
                  </a:extLst>
                </a:gridCol>
                <a:gridCol w="1242391">
                  <a:extLst>
                    <a:ext uri="{9D8B030D-6E8A-4147-A177-3AD203B41FA5}">
                      <a16:colId xmlns:a16="http://schemas.microsoft.com/office/drawing/2014/main" val="375496445"/>
                    </a:ext>
                  </a:extLst>
                </a:gridCol>
                <a:gridCol w="1331845">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接受修改</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部分接受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拒绝接受</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17</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12</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4</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graphicFrame>
        <p:nvGraphicFramePr>
          <p:cNvPr id="5" name="表格 3">
            <a:extLst>
              <a:ext uri="{FF2B5EF4-FFF2-40B4-BE49-F238E27FC236}">
                <a16:creationId xmlns:a16="http://schemas.microsoft.com/office/drawing/2014/main" id="{0EA21D73-4F17-4C31-9FCB-51F84E2D0029}"/>
              </a:ext>
            </a:extLst>
          </p:cNvPr>
          <p:cNvGraphicFramePr>
            <a:graphicFrameLocks noGrp="1"/>
          </p:cNvGraphicFramePr>
          <p:nvPr/>
        </p:nvGraphicFramePr>
        <p:xfrm>
          <a:off x="246061" y="1923494"/>
          <a:ext cx="5479917" cy="3582996"/>
        </p:xfrm>
        <a:graphic>
          <a:graphicData uri="http://schemas.openxmlformats.org/drawingml/2006/table">
            <a:tbl>
              <a:tblPr firstRow="1" bandRow="1">
                <a:tableStyleId>{5C22544A-7EE6-4342-B048-85BDC9FD1C3A}</a:tableStyleId>
              </a:tblPr>
              <a:tblGrid>
                <a:gridCol w="776288">
                  <a:extLst>
                    <a:ext uri="{9D8B030D-6E8A-4147-A177-3AD203B41FA5}">
                      <a16:colId xmlns:a16="http://schemas.microsoft.com/office/drawing/2014/main" val="276919152"/>
                    </a:ext>
                  </a:extLst>
                </a:gridCol>
                <a:gridCol w="4703629">
                  <a:extLst>
                    <a:ext uri="{9D8B030D-6E8A-4147-A177-3AD203B41FA5}">
                      <a16:colId xmlns:a16="http://schemas.microsoft.com/office/drawing/2014/main" val="3536353265"/>
                    </a:ext>
                  </a:extLst>
                </a:gridCol>
              </a:tblGrid>
              <a:tr h="323594">
                <a:tc>
                  <a:txBody>
                    <a:bodyPr/>
                    <a:lstStyle/>
                    <a:p>
                      <a:pPr algn="ctr">
                        <a:spcAft>
                          <a:spcPts val="0"/>
                        </a:spcAft>
                      </a:pPr>
                      <a:r>
                        <a:rPr lang="zh-CN" altLang="en-US" sz="1400" kern="100" dirty="0">
                          <a:effectLst/>
                          <a:latin typeface="+mn-ea"/>
                          <a:ea typeface="+mn-ea"/>
                        </a:rPr>
                        <a:t>问题类型</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extLst>
                  <a:ext uri="{0D108BD9-81ED-4DB2-BD59-A6C34878D82A}">
                    <a16:rowId xmlns:a16="http://schemas.microsoft.com/office/drawing/2014/main" val="3557679520"/>
                  </a:ext>
                </a:extLst>
              </a:tr>
              <a:tr h="477241">
                <a:tc rowSpan="9">
                  <a:txBody>
                    <a:bodyPr/>
                    <a:lstStyle/>
                    <a:p>
                      <a:pPr algn="ctr">
                        <a:spcAft>
                          <a:spcPts val="0"/>
                        </a:spcAft>
                      </a:pPr>
                      <a:r>
                        <a:rPr lang="zh-CN" altLang="en-US" sz="1200" kern="100" dirty="0">
                          <a:effectLst/>
                          <a:latin typeface="+mn-ea"/>
                          <a:ea typeface="+mn-ea"/>
                        </a:rPr>
                        <a:t>正确性</a:t>
                      </a: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图</a:t>
                      </a:r>
                      <a:r>
                        <a:rPr lang="en-US" altLang="zh-CN" sz="1200" kern="1200" dirty="0">
                          <a:solidFill>
                            <a:schemeClr val="dk1"/>
                          </a:solidFill>
                          <a:effectLst/>
                          <a:latin typeface="+mn-lt"/>
                          <a:ea typeface="+mn-ea"/>
                          <a:cs typeface="+mn-cs"/>
                        </a:rPr>
                        <a:t>2.1</a:t>
                      </a:r>
                      <a:r>
                        <a:rPr lang="zh-CN" altLang="zh-CN" sz="1200" kern="1200" dirty="0">
                          <a:solidFill>
                            <a:schemeClr val="dk1"/>
                          </a:solidFill>
                          <a:effectLst/>
                          <a:latin typeface="+mn-lt"/>
                          <a:ea typeface="+mn-ea"/>
                          <a:cs typeface="+mn-cs"/>
                        </a:rPr>
                        <a:t>和下方文字描述不一致：图中为</a:t>
                      </a:r>
                      <a:r>
                        <a:rPr lang="en-US" altLang="zh-CN" sz="1200" kern="1200" dirty="0">
                          <a:solidFill>
                            <a:schemeClr val="dk1"/>
                          </a:solidFill>
                          <a:effectLst/>
                          <a:latin typeface="+mn-lt"/>
                          <a:ea typeface="+mn-ea"/>
                          <a:cs typeface="+mn-cs"/>
                        </a:rPr>
                        <a:t>5</a:t>
                      </a:r>
                      <a:r>
                        <a:rPr lang="zh-CN" altLang="zh-CN" sz="1200" kern="1200" dirty="0">
                          <a:solidFill>
                            <a:schemeClr val="dk1"/>
                          </a:solidFill>
                          <a:effectLst/>
                          <a:latin typeface="+mn-lt"/>
                          <a:ea typeface="+mn-ea"/>
                          <a:cs typeface="+mn-cs"/>
                        </a:rPr>
                        <a:t>个子模块，下方文字描述为</a:t>
                      </a:r>
                      <a:r>
                        <a:rPr lang="en-US" altLang="zh-CN" sz="1200" kern="1200" dirty="0">
                          <a:solidFill>
                            <a:schemeClr val="dk1"/>
                          </a:solidFill>
                          <a:effectLst/>
                          <a:latin typeface="+mn-lt"/>
                          <a:ea typeface="+mn-ea"/>
                          <a:cs typeface="+mn-cs"/>
                        </a:rPr>
                        <a:t>4</a:t>
                      </a:r>
                      <a:r>
                        <a:rPr lang="zh-CN" altLang="zh-CN" sz="1200" kern="1200" dirty="0">
                          <a:solidFill>
                            <a:schemeClr val="dk1"/>
                          </a:solidFill>
                          <a:effectLst/>
                          <a:latin typeface="+mn-lt"/>
                          <a:ea typeface="+mn-ea"/>
                          <a:cs typeface="+mn-cs"/>
                        </a:rPr>
                        <a:t>个子模块</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4038749654"/>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dk1"/>
                          </a:solidFill>
                          <a:effectLst/>
                          <a:latin typeface="+mn-lt"/>
                          <a:ea typeface="+mn-ea"/>
                          <a:cs typeface="+mn-cs"/>
                        </a:rPr>
                        <a:t>图</a:t>
                      </a:r>
                      <a:r>
                        <a:rPr lang="en-US" altLang="zh-CN" sz="1200" kern="1200" dirty="0">
                          <a:solidFill>
                            <a:schemeClr val="dk1"/>
                          </a:solidFill>
                          <a:effectLst/>
                          <a:latin typeface="+mn-lt"/>
                          <a:ea typeface="+mn-ea"/>
                          <a:cs typeface="+mn-cs"/>
                        </a:rPr>
                        <a:t>3.1</a:t>
                      </a:r>
                      <a:r>
                        <a:rPr lang="zh-CN" altLang="zh-CN" sz="1200" kern="1200" dirty="0">
                          <a:solidFill>
                            <a:schemeClr val="dk1"/>
                          </a:solidFill>
                          <a:effectLst/>
                          <a:latin typeface="+mn-lt"/>
                          <a:ea typeface="+mn-ea"/>
                          <a:cs typeface="+mn-cs"/>
                        </a:rPr>
                        <a:t>系统用例图中“加载”、“保存”和“处理数据”这</a:t>
                      </a:r>
                      <a:r>
                        <a:rPr lang="en-US" altLang="zh-CN" sz="1200" kern="1200" dirty="0">
                          <a:solidFill>
                            <a:schemeClr val="dk1"/>
                          </a:solidFill>
                          <a:effectLst/>
                          <a:latin typeface="+mn-lt"/>
                          <a:ea typeface="+mn-ea"/>
                          <a:cs typeface="+mn-cs"/>
                        </a:rPr>
                        <a:t>3</a:t>
                      </a:r>
                      <a:r>
                        <a:rPr lang="zh-CN" altLang="zh-CN" sz="1200" kern="1200" dirty="0">
                          <a:solidFill>
                            <a:schemeClr val="dk1"/>
                          </a:solidFill>
                          <a:effectLst/>
                          <a:latin typeface="+mn-lt"/>
                          <a:ea typeface="+mn-ea"/>
                          <a:cs typeface="+mn-cs"/>
                        </a:rPr>
                        <a:t>个用例对于其他</a:t>
                      </a:r>
                      <a:r>
                        <a:rPr lang="en-US" altLang="zh-CN" sz="1200" kern="1200" dirty="0">
                          <a:solidFill>
                            <a:schemeClr val="dk1"/>
                          </a:solidFill>
                          <a:effectLst/>
                          <a:latin typeface="+mn-lt"/>
                          <a:ea typeface="+mn-ea"/>
                          <a:cs typeface="+mn-cs"/>
                        </a:rPr>
                        <a:t>5</a:t>
                      </a:r>
                      <a:r>
                        <a:rPr lang="zh-CN" altLang="zh-CN" sz="1200" kern="1200" dirty="0">
                          <a:solidFill>
                            <a:schemeClr val="dk1"/>
                          </a:solidFill>
                          <a:effectLst/>
                          <a:latin typeface="+mn-lt"/>
                          <a:ea typeface="+mn-ea"/>
                          <a:cs typeface="+mn-cs"/>
                        </a:rPr>
                        <a:t>个用例来说逻辑各不相同，不应作为单独的用例</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2805488374"/>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en-US" altLang="zh-CN" sz="1200" kern="1200" dirty="0">
                          <a:solidFill>
                            <a:schemeClr val="dk1"/>
                          </a:solidFill>
                          <a:effectLst/>
                          <a:latin typeface="+mn-lt"/>
                          <a:ea typeface="+mn-ea"/>
                          <a:cs typeface="+mn-cs"/>
                        </a:rPr>
                        <a:t>Precondition“</a:t>
                      </a:r>
                      <a:r>
                        <a:rPr lang="zh-CN" altLang="zh-CN" sz="1200" kern="1200" dirty="0">
                          <a:solidFill>
                            <a:schemeClr val="dk1"/>
                          </a:solidFill>
                          <a:effectLst/>
                          <a:latin typeface="+mn-lt"/>
                          <a:ea typeface="+mn-ea"/>
                          <a:cs typeface="+mn-cs"/>
                        </a:rPr>
                        <a:t>系统正常运行</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和</a:t>
                      </a:r>
                      <a:r>
                        <a:rPr lang="en-US" altLang="zh-CN" sz="1200" kern="1200" dirty="0">
                          <a:solidFill>
                            <a:schemeClr val="dk1"/>
                          </a:solidFill>
                          <a:effectLst/>
                          <a:latin typeface="+mn-lt"/>
                          <a:ea typeface="+mn-ea"/>
                          <a:cs typeface="+mn-cs"/>
                        </a:rPr>
                        <a:t>Postcondition“</a:t>
                      </a:r>
                      <a:r>
                        <a:rPr lang="zh-CN" altLang="zh-CN" sz="1200" kern="1200" dirty="0">
                          <a:solidFill>
                            <a:schemeClr val="dk1"/>
                          </a:solidFill>
                          <a:effectLst/>
                          <a:latin typeface="+mn-lt"/>
                          <a:ea typeface="+mn-ea"/>
                          <a:cs typeface="+mn-cs"/>
                        </a:rPr>
                        <a:t>正常运行</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不必要说明</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1994409193"/>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ctr">
                        <a:spcAft>
                          <a:spcPts val="0"/>
                        </a:spcAft>
                      </a:pPr>
                      <a:r>
                        <a:rPr lang="en-US" sz="1200" kern="1200" dirty="0">
                          <a:solidFill>
                            <a:schemeClr val="dk1"/>
                          </a:solidFill>
                          <a:effectLst/>
                          <a:latin typeface="+mn-lt"/>
                          <a:ea typeface="+mn-ea"/>
                          <a:cs typeface="+mn-cs"/>
                        </a:rPr>
                        <a:t>RUCM</a:t>
                      </a:r>
                      <a:r>
                        <a:rPr lang="zh-CN" altLang="en-US" sz="1200" kern="1200" dirty="0">
                          <a:solidFill>
                            <a:schemeClr val="dk1"/>
                          </a:solidFill>
                          <a:effectLst/>
                          <a:latin typeface="+mn-lt"/>
                          <a:ea typeface="+mn-ea"/>
                          <a:cs typeface="+mn-cs"/>
                        </a:rPr>
                        <a:t>图包含不明确的动作：“用户准备满足模型载入算法格式要求的模型”、“用户准备满足数据处理算法格式要求的数据集”等</a:t>
                      </a:r>
                    </a:p>
                  </a:txBody>
                  <a:tcPr marL="68580" marR="68580" marT="0" marB="0" anchor="ctr"/>
                </a:tc>
                <a:extLst>
                  <a:ext uri="{0D108BD9-81ED-4DB2-BD59-A6C34878D82A}">
                    <a16:rowId xmlns:a16="http://schemas.microsoft.com/office/drawing/2014/main" val="401910689"/>
                  </a:ext>
                </a:extLst>
              </a:tr>
              <a:tr h="292584">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en-US" altLang="zh-CN" sz="1200" kern="1200" dirty="0">
                          <a:solidFill>
                            <a:schemeClr val="dk1"/>
                          </a:solidFill>
                          <a:effectLst/>
                          <a:latin typeface="+mn-lt"/>
                          <a:ea typeface="+mn-ea"/>
                          <a:cs typeface="+mn-cs"/>
                        </a:rPr>
                        <a:t>Basic Flow</a:t>
                      </a:r>
                      <a:r>
                        <a:rPr lang="zh-CN" altLang="zh-CN" sz="1200" kern="1200" dirty="0">
                          <a:solidFill>
                            <a:schemeClr val="dk1"/>
                          </a:solidFill>
                          <a:effectLst/>
                          <a:latin typeface="+mn-lt"/>
                          <a:ea typeface="+mn-ea"/>
                          <a:cs typeface="+mn-cs"/>
                        </a:rPr>
                        <a:t>中完全没有出现系统相关的</a:t>
                      </a:r>
                      <a:r>
                        <a:rPr lang="en-US" altLang="zh-CN" sz="1200" kern="1200" dirty="0">
                          <a:solidFill>
                            <a:schemeClr val="dk1"/>
                          </a:solidFill>
                          <a:effectLst/>
                          <a:latin typeface="+mn-lt"/>
                          <a:ea typeface="+mn-ea"/>
                          <a:cs typeface="+mn-cs"/>
                        </a:rPr>
                        <a:t>Step</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3684864406"/>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en-US" altLang="zh-CN" sz="1200" kern="1200" dirty="0">
                          <a:solidFill>
                            <a:schemeClr val="dk1"/>
                          </a:solidFill>
                          <a:effectLst/>
                          <a:latin typeface="+mn-lt"/>
                          <a:ea typeface="+mn-ea"/>
                          <a:cs typeface="+mn-cs"/>
                        </a:rPr>
                        <a:t>Step3</a:t>
                      </a:r>
                      <a:r>
                        <a:rPr lang="zh-CN" altLang="zh-CN" sz="1200" kern="1200" dirty="0">
                          <a:solidFill>
                            <a:schemeClr val="dk1"/>
                          </a:solidFill>
                          <a:effectLst/>
                          <a:latin typeface="+mn-lt"/>
                          <a:ea typeface="+mn-ea"/>
                          <a:cs typeface="+mn-cs"/>
                        </a:rPr>
                        <a:t>缺少主语（断句为</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用户载入数据</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？）或是一个</a:t>
                      </a:r>
                      <a:r>
                        <a:rPr lang="en-US" altLang="zh-CN" sz="1200" kern="1200" dirty="0">
                          <a:solidFill>
                            <a:schemeClr val="dk1"/>
                          </a:solidFill>
                          <a:effectLst/>
                          <a:latin typeface="+mn-lt"/>
                          <a:ea typeface="+mn-ea"/>
                          <a:cs typeface="+mn-cs"/>
                        </a:rPr>
                        <a:t>Step</a:t>
                      </a:r>
                      <a:r>
                        <a:rPr lang="zh-CN" altLang="zh-CN" sz="1200" kern="1200" dirty="0">
                          <a:solidFill>
                            <a:schemeClr val="dk1"/>
                          </a:solidFill>
                          <a:effectLst/>
                          <a:latin typeface="+mn-lt"/>
                          <a:ea typeface="+mn-ea"/>
                          <a:cs typeface="+mn-cs"/>
                        </a:rPr>
                        <a:t>包含了两个动作</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2306746866"/>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lt"/>
                          <a:ea typeface="+mn-ea"/>
                          <a:cs typeface="+mn-cs"/>
                        </a:rPr>
                        <a:t>Step5</a:t>
                      </a:r>
                      <a:r>
                        <a:rPr lang="zh-CN" altLang="zh-CN" sz="1200" kern="1200" dirty="0">
                          <a:solidFill>
                            <a:schemeClr val="dk1"/>
                          </a:solidFill>
                          <a:effectLst/>
                          <a:latin typeface="+mn-lt"/>
                          <a:ea typeface="+mn-ea"/>
                          <a:cs typeface="+mn-cs"/>
                        </a:rPr>
                        <a:t>包含了两个动作，并且第二个动作缺少主语</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2397537946"/>
                  </a:ext>
                </a:extLst>
              </a:tr>
              <a:tr h="281219">
                <a:tc vMerge="1">
                  <a:txBody>
                    <a:bodyPr/>
                    <a:lstStyle/>
                    <a:p>
                      <a:endParaRPr lang="zh-CN" altLang="en-US"/>
                    </a:p>
                  </a:txBody>
                  <a:tcPr/>
                </a:tc>
                <a:tc>
                  <a:txBody>
                    <a:bodyPr/>
                    <a:lstStyle/>
                    <a:p>
                      <a:pPr algn="l">
                        <a:spcAft>
                          <a:spcPts val="0"/>
                        </a:spcAft>
                      </a:pPr>
                      <a:r>
                        <a:rPr lang="zh-CN" altLang="zh-CN" sz="1200" kern="1200" dirty="0">
                          <a:solidFill>
                            <a:schemeClr val="dk1"/>
                          </a:solidFill>
                          <a:effectLst/>
                          <a:latin typeface="+mn-lt"/>
                          <a:ea typeface="+mn-ea"/>
                          <a:cs typeface="+mn-cs"/>
                        </a:rPr>
                        <a:t>与</a:t>
                      </a:r>
                      <a:r>
                        <a:rPr lang="zh-CN" altLang="en-US" sz="1200" kern="1200" dirty="0">
                          <a:solidFill>
                            <a:schemeClr val="dk1"/>
                          </a:solidFill>
                          <a:effectLst/>
                          <a:latin typeface="+mn-lt"/>
                          <a:ea typeface="+mn-ea"/>
                          <a:cs typeface="+mn-cs"/>
                        </a:rPr>
                        <a:t>上述问题</a:t>
                      </a:r>
                      <a:r>
                        <a:rPr lang="zh-CN" altLang="zh-CN" sz="1200" kern="1200" dirty="0">
                          <a:solidFill>
                            <a:schemeClr val="dk1"/>
                          </a:solidFill>
                          <a:effectLst/>
                          <a:latin typeface="+mn-lt"/>
                          <a:ea typeface="+mn-ea"/>
                          <a:cs typeface="+mn-cs"/>
                        </a:rPr>
                        <a:t>类似</a:t>
                      </a:r>
                      <a:endParaRPr lang="zh-CN" alt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8370726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本文基于</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进行了一些软件调用</a:t>
                      </a:r>
                      <a:r>
                        <a:rPr lang="en-US" altLang="zh-CN" sz="1200" kern="1200" dirty="0">
                          <a:solidFill>
                            <a:schemeClr val="dk1"/>
                          </a:solidFill>
                          <a:effectLst/>
                          <a:latin typeface="+mn-lt"/>
                          <a:ea typeface="+mn-ea"/>
                          <a:cs typeface="+mn-cs"/>
                        </a:rPr>
                        <a:t>API</a:t>
                      </a:r>
                      <a:r>
                        <a:rPr lang="zh-CN" altLang="zh-CN" sz="1200" kern="1200" dirty="0">
                          <a:solidFill>
                            <a:schemeClr val="dk1"/>
                          </a:solidFill>
                          <a:effectLst/>
                          <a:latin typeface="+mn-lt"/>
                          <a:ea typeface="+mn-ea"/>
                          <a:cs typeface="+mn-cs"/>
                        </a:rPr>
                        <a:t>的设计，但是似乎并没有对</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本身进行需求分析，对于</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不熟悉的人难以理解和想象文中描述的改进与</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本身的关联</a:t>
                      </a:r>
                      <a:endParaRPr lang="zh-CN" altLang="en-US" sz="1200" kern="1200" dirty="0">
                        <a:solidFill>
                          <a:schemeClr val="dk1"/>
                        </a:solidFill>
                        <a:effectLst/>
                        <a:latin typeface="+mn-lt"/>
                        <a:ea typeface="+mn-ea"/>
                        <a:cs typeface="+mn-cs"/>
                      </a:endParaRPr>
                    </a:p>
                  </a:txBody>
                  <a:tcPr marL="6350" marR="6350" marT="0" marB="0" anchor="ctr"/>
                </a:tc>
                <a:extLst>
                  <a:ext uri="{0D108BD9-81ED-4DB2-BD59-A6C34878D82A}">
                    <a16:rowId xmlns:a16="http://schemas.microsoft.com/office/drawing/2014/main" val="2271534049"/>
                  </a:ext>
                </a:extLst>
              </a:tr>
            </a:tbl>
          </a:graphicData>
        </a:graphic>
      </p:graphicFrame>
    </p:spTree>
    <p:extLst>
      <p:ext uri="{BB962C8B-B14F-4D97-AF65-F5344CB8AC3E}">
        <p14:creationId xmlns:p14="http://schemas.microsoft.com/office/powerpoint/2010/main" val="34412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H</a:t>
            </a:r>
            <a:r>
              <a:rPr lang="zh-CN" altLang="en-US" dirty="0"/>
              <a:t>组评审反馈</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nvGraphicFramePr>
        <p:xfrm>
          <a:off x="590433" y="2136913"/>
          <a:ext cx="11011129" cy="2698053"/>
        </p:xfrm>
        <a:graphic>
          <a:graphicData uri="http://schemas.openxmlformats.org/drawingml/2006/table">
            <a:tbl>
              <a:tblPr firstRow="1" bandRow="1">
                <a:tableStyleId>{5C22544A-7EE6-4342-B048-85BDC9FD1C3A}</a:tableStyleId>
              </a:tblPr>
              <a:tblGrid>
                <a:gridCol w="989294">
                  <a:extLst>
                    <a:ext uri="{9D8B030D-6E8A-4147-A177-3AD203B41FA5}">
                      <a16:colId xmlns:a16="http://schemas.microsoft.com/office/drawing/2014/main" val="276919152"/>
                    </a:ext>
                  </a:extLst>
                </a:gridCol>
                <a:gridCol w="5855109">
                  <a:extLst>
                    <a:ext uri="{9D8B030D-6E8A-4147-A177-3AD203B41FA5}">
                      <a16:colId xmlns:a16="http://schemas.microsoft.com/office/drawing/2014/main" val="3536353265"/>
                    </a:ext>
                  </a:extLst>
                </a:gridCol>
                <a:gridCol w="4166726">
                  <a:extLst>
                    <a:ext uri="{9D8B030D-6E8A-4147-A177-3AD203B41FA5}">
                      <a16:colId xmlns:a16="http://schemas.microsoft.com/office/drawing/2014/main" val="551961398"/>
                    </a:ext>
                  </a:extLst>
                </a:gridCol>
              </a:tblGrid>
              <a:tr h="367231">
                <a:tc>
                  <a:txBody>
                    <a:bodyPr/>
                    <a:lstStyle/>
                    <a:p>
                      <a:pPr algn="ctr">
                        <a:spcAft>
                          <a:spcPts val="0"/>
                        </a:spcAft>
                      </a:pPr>
                      <a:r>
                        <a:rPr lang="zh-CN" altLang="en-US" sz="1400" kern="100" dirty="0">
                          <a:effectLst/>
                          <a:latin typeface="+mn-ea"/>
                          <a:ea typeface="+mn-ea"/>
                        </a:rPr>
                        <a:t>问题类型</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tc>
                  <a:txBody>
                    <a:bodyPr/>
                    <a:lstStyle/>
                    <a:p>
                      <a:pPr algn="ctr">
                        <a:spcAft>
                          <a:spcPts val="0"/>
                        </a:spcAft>
                      </a:pPr>
                      <a:r>
                        <a:rPr lang="zh-CN" altLang="en-US" sz="1400" kern="100" dirty="0">
                          <a:effectLst/>
                          <a:latin typeface="+mn-ea"/>
                          <a:ea typeface="+mn-ea"/>
                        </a:rPr>
                        <a:t>反驳理由</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319142">
                <a:tc rowSpan="4">
                  <a:txBody>
                    <a:bodyPr/>
                    <a:lstStyle/>
                    <a:p>
                      <a:pPr algn="ctr">
                        <a:spcAft>
                          <a:spcPts val="0"/>
                        </a:spcAft>
                      </a:pPr>
                      <a:r>
                        <a:rPr lang="zh-CN" altLang="en-US" sz="1200" kern="100" dirty="0">
                          <a:solidFill>
                            <a:schemeClr val="tx1"/>
                          </a:solidFill>
                          <a:effectLst/>
                          <a:latin typeface="+mn-ea"/>
                          <a:ea typeface="+mn-ea"/>
                        </a:rPr>
                        <a:t>正确性</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图</a:t>
                      </a:r>
                      <a:r>
                        <a:rPr lang="en-US" altLang="zh-CN" sz="1200" kern="1200" dirty="0">
                          <a:solidFill>
                            <a:schemeClr val="dk1"/>
                          </a:solidFill>
                          <a:effectLst/>
                          <a:latin typeface="+mn-lt"/>
                          <a:ea typeface="+mn-ea"/>
                          <a:cs typeface="+mn-cs"/>
                        </a:rPr>
                        <a:t>3.1</a:t>
                      </a:r>
                      <a:r>
                        <a:rPr lang="zh-CN" altLang="zh-CN" sz="1200" kern="1200" dirty="0">
                          <a:solidFill>
                            <a:schemeClr val="dk1"/>
                          </a:solidFill>
                          <a:effectLst/>
                          <a:latin typeface="+mn-lt"/>
                          <a:ea typeface="+mn-ea"/>
                          <a:cs typeface="+mn-cs"/>
                        </a:rPr>
                        <a:t>系统用例图中“加载”、“保存”和“处理数据”这</a:t>
                      </a:r>
                      <a:r>
                        <a:rPr lang="en-US" altLang="zh-CN" sz="1200" kern="1200" dirty="0">
                          <a:solidFill>
                            <a:schemeClr val="dk1"/>
                          </a:solidFill>
                          <a:effectLst/>
                          <a:latin typeface="+mn-lt"/>
                          <a:ea typeface="+mn-ea"/>
                          <a:cs typeface="+mn-cs"/>
                        </a:rPr>
                        <a:t>3</a:t>
                      </a:r>
                      <a:r>
                        <a:rPr lang="zh-CN" altLang="zh-CN" sz="1200" kern="1200" dirty="0">
                          <a:solidFill>
                            <a:schemeClr val="dk1"/>
                          </a:solidFill>
                          <a:effectLst/>
                          <a:latin typeface="+mn-lt"/>
                          <a:ea typeface="+mn-ea"/>
                          <a:cs typeface="+mn-cs"/>
                        </a:rPr>
                        <a:t>个用例对于其他</a:t>
                      </a:r>
                      <a:r>
                        <a:rPr lang="en-US" altLang="zh-CN" sz="1200" kern="1200" dirty="0">
                          <a:solidFill>
                            <a:schemeClr val="dk1"/>
                          </a:solidFill>
                          <a:effectLst/>
                          <a:latin typeface="+mn-lt"/>
                          <a:ea typeface="+mn-ea"/>
                          <a:cs typeface="+mn-cs"/>
                        </a:rPr>
                        <a:t>5</a:t>
                      </a:r>
                      <a:r>
                        <a:rPr lang="zh-CN" altLang="zh-CN" sz="1200" kern="1200" dirty="0">
                          <a:solidFill>
                            <a:schemeClr val="dk1"/>
                          </a:solidFill>
                          <a:effectLst/>
                          <a:latin typeface="+mn-lt"/>
                          <a:ea typeface="+mn-ea"/>
                          <a:cs typeface="+mn-cs"/>
                        </a:rPr>
                        <a:t>个用例来说逻辑各不相同，不应作为单独的用例</a:t>
                      </a:r>
                      <a:endParaRPr lang="zh-CN" altLang="en-US" sz="1200" kern="1200" dirty="0">
                        <a:solidFill>
                          <a:schemeClr val="dk1"/>
                        </a:solidFill>
                        <a:effectLst/>
                        <a:latin typeface="+mn-lt"/>
                        <a:ea typeface="+mn-ea"/>
                        <a:cs typeface="+mn-cs"/>
                      </a:endParaRPr>
                    </a:p>
                  </a:txBody>
                  <a:tcPr marL="6350" marR="6350" marT="0" marB="0" anchor="ctr"/>
                </a:tc>
                <a:tc>
                  <a:txBody>
                    <a:bodyPr/>
                    <a:lstStyle/>
                    <a:p>
                      <a:pPr algn="ctr">
                        <a:spcAft>
                          <a:spcPts val="0"/>
                        </a:spcAft>
                      </a:pPr>
                      <a:r>
                        <a:rPr lang="zh-CN" altLang="en-US" sz="1200" kern="1200" dirty="0">
                          <a:solidFill>
                            <a:schemeClr val="dk1"/>
                          </a:solidFill>
                          <a:effectLst/>
                          <a:latin typeface="+mn-lt"/>
                          <a:ea typeface="+mn-ea"/>
                          <a:cs typeface="+mn-cs"/>
                        </a:rPr>
                        <a:t>不接受。此处虚线和实线意义不同，虚线作为示意说明，并非严格逻辑相同</a:t>
                      </a:r>
                    </a:p>
                  </a:txBody>
                  <a:tcPr marL="68580" marR="68580" marT="0" marB="0"/>
                </a:tc>
                <a:extLst>
                  <a:ext uri="{0D108BD9-81ED-4DB2-BD59-A6C34878D82A}">
                    <a16:rowId xmlns:a16="http://schemas.microsoft.com/office/drawing/2014/main" val="1994409193"/>
                  </a:ext>
                </a:extLst>
              </a:tr>
              <a:tr h="319142">
                <a:tc vMerge="1">
                  <a:txBody>
                    <a:bodyPr/>
                    <a:lstStyle/>
                    <a:p>
                      <a:pPr algn="ctr">
                        <a:spcAft>
                          <a:spcPts val="0"/>
                        </a:spcAft>
                      </a:pP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lt"/>
                          <a:ea typeface="+mn-ea"/>
                          <a:cs typeface="+mn-cs"/>
                        </a:rPr>
                        <a:t>RUCM</a:t>
                      </a:r>
                      <a:r>
                        <a:rPr lang="zh-CN" altLang="zh-CN" sz="1200" kern="1200" dirty="0">
                          <a:solidFill>
                            <a:schemeClr val="dk1"/>
                          </a:solidFill>
                          <a:effectLst/>
                          <a:latin typeface="+mn-lt"/>
                          <a:ea typeface="+mn-ea"/>
                          <a:cs typeface="+mn-cs"/>
                        </a:rPr>
                        <a:t>图包含不明确的动作：“用户准备满足模型载入算法格式要求的模型”、“用户准备满足数据处理算法格式要求的数据集”等</a:t>
                      </a:r>
                      <a:endParaRPr lang="zh-CN" altLang="en-US" sz="1200" kern="1200" dirty="0">
                        <a:solidFill>
                          <a:schemeClr val="dk1"/>
                        </a:solidFill>
                        <a:effectLst/>
                        <a:latin typeface="+mn-lt"/>
                        <a:ea typeface="+mn-ea"/>
                        <a:cs typeface="+mn-cs"/>
                      </a:endParaRPr>
                    </a:p>
                  </a:txBody>
                  <a:tcPr marL="6350" marR="6350" marT="0" marB="0" anchor="ctr"/>
                </a:tc>
                <a:tc>
                  <a:txBody>
                    <a:bodyPr/>
                    <a:lstStyle/>
                    <a:p>
                      <a:pPr algn="ctr">
                        <a:spcAft>
                          <a:spcPts val="0"/>
                        </a:spcAft>
                      </a:pPr>
                      <a:r>
                        <a:rPr lang="zh-CN" altLang="zh-CN" sz="1200" kern="1200" dirty="0">
                          <a:solidFill>
                            <a:schemeClr val="dk1"/>
                          </a:solidFill>
                          <a:effectLst/>
                          <a:latin typeface="+mn-lt"/>
                          <a:ea typeface="+mn-ea"/>
                          <a:cs typeface="+mn-cs"/>
                        </a:rPr>
                        <a:t>不接受，需求分析中仅需分析各个模块的需求，暂不需要确定具体格式和实现方式</a:t>
                      </a:r>
                      <a:endParaRPr lang="zh-CN" altLang="en-US"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266920812"/>
                  </a:ext>
                </a:extLst>
              </a:tr>
              <a:tr h="319142">
                <a:tc vMerge="1">
                  <a:txBody>
                    <a:bodyPr/>
                    <a:lstStyle/>
                    <a:p>
                      <a:pPr algn="ctr">
                        <a:spcAft>
                          <a:spcPts val="0"/>
                        </a:spcAft>
                      </a:pP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lt"/>
                          <a:ea typeface="+mn-ea"/>
                          <a:cs typeface="+mn-cs"/>
                        </a:rPr>
                        <a:t>Precondition“</a:t>
                      </a:r>
                      <a:r>
                        <a:rPr lang="zh-CN" altLang="zh-CN" sz="1200" kern="1200" dirty="0">
                          <a:solidFill>
                            <a:schemeClr val="dk1"/>
                          </a:solidFill>
                          <a:effectLst/>
                          <a:latin typeface="+mn-lt"/>
                          <a:ea typeface="+mn-ea"/>
                          <a:cs typeface="+mn-cs"/>
                        </a:rPr>
                        <a:t>系统正常运行</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和</a:t>
                      </a:r>
                      <a:r>
                        <a:rPr lang="en-US" altLang="zh-CN" sz="1200" kern="1200" dirty="0">
                          <a:solidFill>
                            <a:schemeClr val="dk1"/>
                          </a:solidFill>
                          <a:effectLst/>
                          <a:latin typeface="+mn-lt"/>
                          <a:ea typeface="+mn-ea"/>
                          <a:cs typeface="+mn-cs"/>
                        </a:rPr>
                        <a:t>Postcondition“</a:t>
                      </a:r>
                      <a:r>
                        <a:rPr lang="zh-CN" altLang="zh-CN" sz="1200" kern="1200" dirty="0">
                          <a:solidFill>
                            <a:schemeClr val="dk1"/>
                          </a:solidFill>
                          <a:effectLst/>
                          <a:latin typeface="+mn-lt"/>
                          <a:ea typeface="+mn-ea"/>
                          <a:cs typeface="+mn-cs"/>
                        </a:rPr>
                        <a:t>正常运行</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不必要说明</a:t>
                      </a:r>
                      <a:endParaRPr lang="zh-CN" altLang="en-US" sz="1200" kern="1200" dirty="0">
                        <a:solidFill>
                          <a:schemeClr val="dk1"/>
                        </a:solidFill>
                        <a:effectLst/>
                        <a:latin typeface="+mn-lt"/>
                        <a:ea typeface="+mn-ea"/>
                        <a:cs typeface="+mn-cs"/>
                      </a:endParaRPr>
                    </a:p>
                  </a:txBody>
                  <a:tcPr marL="6350" marR="6350" marT="0" marB="0" anchor="ctr"/>
                </a:tc>
                <a:tc>
                  <a:txBody>
                    <a:bodyPr/>
                    <a:lstStyle/>
                    <a:p>
                      <a:pPr algn="ctr">
                        <a:spcAft>
                          <a:spcPts val="0"/>
                        </a:spcAft>
                      </a:pPr>
                      <a:r>
                        <a:rPr lang="zh-CN" altLang="zh-CN" sz="1200" kern="1200" dirty="0">
                          <a:solidFill>
                            <a:schemeClr val="dk1"/>
                          </a:solidFill>
                          <a:effectLst/>
                          <a:latin typeface="+mn-lt"/>
                          <a:ea typeface="+mn-ea"/>
                          <a:cs typeface="+mn-cs"/>
                        </a:rPr>
                        <a:t>拒绝</a:t>
                      </a:r>
                      <a:endParaRPr lang="zh-CN" altLang="en-US"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701140981"/>
                  </a:ext>
                </a:extLst>
              </a:tr>
              <a:tr h="319142">
                <a:tc vMerge="1">
                  <a:txBody>
                    <a:bodyPr/>
                    <a:lstStyle/>
                    <a:p>
                      <a:pPr algn="ctr">
                        <a:spcAft>
                          <a:spcPts val="0"/>
                        </a:spcAft>
                      </a:pPr>
                      <a:endParaRPr lang="zh-CN" sz="1200" kern="100" dirty="0">
                        <a:solidFill>
                          <a:schemeClr val="tx1"/>
                        </a:solidFill>
                        <a:effectLst/>
                        <a:latin typeface="+mn-ea"/>
                        <a:ea typeface="+mn-ea"/>
                      </a:endParaRPr>
                    </a:p>
                  </a:txBody>
                  <a:tcPr marL="6350" marR="6350" marT="0" marB="0" anchor="ct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dk1"/>
                          </a:solidFill>
                          <a:effectLst/>
                          <a:latin typeface="+mn-lt"/>
                          <a:ea typeface="+mn-ea"/>
                          <a:cs typeface="+mn-cs"/>
                        </a:rPr>
                        <a:t>本文基于</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进行了一些软件调用</a:t>
                      </a:r>
                      <a:r>
                        <a:rPr lang="en-US" altLang="zh-CN" sz="1200" kern="1200" dirty="0">
                          <a:solidFill>
                            <a:schemeClr val="dk1"/>
                          </a:solidFill>
                          <a:effectLst/>
                          <a:latin typeface="+mn-lt"/>
                          <a:ea typeface="+mn-ea"/>
                          <a:cs typeface="+mn-cs"/>
                        </a:rPr>
                        <a:t>API</a:t>
                      </a:r>
                      <a:r>
                        <a:rPr lang="zh-CN" altLang="zh-CN" sz="1200" kern="1200" dirty="0">
                          <a:solidFill>
                            <a:schemeClr val="dk1"/>
                          </a:solidFill>
                          <a:effectLst/>
                          <a:latin typeface="+mn-lt"/>
                          <a:ea typeface="+mn-ea"/>
                          <a:cs typeface="+mn-cs"/>
                        </a:rPr>
                        <a:t>的设计，但是似乎并没有对</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本身进行需求分析，对于</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不熟悉的人难以理解和想象文中描述的改进与</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本身的关联</a:t>
                      </a:r>
                    </a:p>
                    <a:p>
                      <a:pPr algn="l">
                        <a:spcAft>
                          <a:spcPts val="0"/>
                        </a:spcAft>
                      </a:pPr>
                      <a:endParaRPr lang="zh-CN" altLang="en-US" sz="1200" kern="1200" dirty="0">
                        <a:solidFill>
                          <a:schemeClr val="dk1"/>
                        </a:solidFill>
                        <a:effectLst/>
                        <a:latin typeface="+mn-lt"/>
                        <a:ea typeface="+mn-ea"/>
                        <a:cs typeface="+mn-cs"/>
                      </a:endParaRPr>
                    </a:p>
                  </a:txBody>
                  <a:tcPr marL="6350" marR="6350" marT="0" marB="0" anchor="ctr"/>
                </a:tc>
                <a:tc>
                  <a:txBody>
                    <a:bodyPr/>
                    <a:lstStyle/>
                    <a:p>
                      <a:pPr algn="ctr">
                        <a:spcAft>
                          <a:spcPts val="0"/>
                        </a:spcAft>
                      </a:pPr>
                      <a:r>
                        <a:rPr lang="zh-CN" altLang="zh-CN" sz="1200" kern="1200" dirty="0">
                          <a:solidFill>
                            <a:schemeClr val="dk1"/>
                          </a:solidFill>
                          <a:effectLst/>
                          <a:latin typeface="+mn-lt"/>
                          <a:ea typeface="+mn-ea"/>
                          <a:cs typeface="+mn-cs"/>
                        </a:rPr>
                        <a:t>不接受，</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仅是外部软件（实验环境之一），不需要对</a:t>
                      </a:r>
                      <a:r>
                        <a:rPr lang="en-US" altLang="zh-CN" sz="1200" kern="1200" dirty="0" err="1">
                          <a:solidFill>
                            <a:schemeClr val="dk1"/>
                          </a:solidFill>
                          <a:effectLst/>
                          <a:latin typeface="+mn-lt"/>
                          <a:ea typeface="+mn-ea"/>
                          <a:cs typeface="+mn-cs"/>
                        </a:rPr>
                        <a:t>pytorch</a:t>
                      </a:r>
                      <a:r>
                        <a:rPr lang="zh-CN" altLang="zh-CN" sz="1200" kern="1200" dirty="0">
                          <a:solidFill>
                            <a:schemeClr val="dk1"/>
                          </a:solidFill>
                          <a:effectLst/>
                          <a:latin typeface="+mn-lt"/>
                          <a:ea typeface="+mn-ea"/>
                          <a:cs typeface="+mn-cs"/>
                        </a:rPr>
                        <a:t>需要满足什么需求进行分析。</a:t>
                      </a:r>
                      <a:endParaRPr lang="zh-CN" altLang="en-US"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853614225"/>
                  </a:ext>
                </a:extLst>
              </a:tr>
              <a:tr h="3191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200" kern="100" dirty="0">
                          <a:solidFill>
                            <a:schemeClr val="tx1"/>
                          </a:solidFill>
                          <a:effectLst/>
                          <a:latin typeface="+mn-ea"/>
                          <a:ea typeface="+mn-ea"/>
                        </a:rPr>
                        <a:t>组织完整性</a:t>
                      </a:r>
                      <a:endParaRPr lang="zh-CN" altLang="zh-CN" sz="1200" kern="100" dirty="0">
                        <a:solidFill>
                          <a:schemeClr val="tx1"/>
                        </a:solidFill>
                        <a:effectLst/>
                        <a:latin typeface="+mn-ea"/>
                        <a:ea typeface="+mn-ea"/>
                      </a:endParaRPr>
                    </a:p>
                    <a:p>
                      <a:pPr algn="ctr">
                        <a:spcAft>
                          <a:spcPts val="0"/>
                        </a:spcAft>
                      </a:pP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lt"/>
                          <a:ea typeface="+mn-ea"/>
                          <a:cs typeface="+mn-cs"/>
                        </a:rPr>
                        <a:t>根据</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导入工具包失败</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的描述，</a:t>
                      </a:r>
                      <a:r>
                        <a:rPr lang="en-US" altLang="zh-CN" sz="1200" kern="1200" dirty="0">
                          <a:solidFill>
                            <a:schemeClr val="dk1"/>
                          </a:solidFill>
                          <a:effectLst/>
                          <a:latin typeface="+mn-lt"/>
                          <a:ea typeface="+mn-ea"/>
                          <a:cs typeface="+mn-cs"/>
                        </a:rPr>
                        <a:t>Bounded Alternative Flow</a:t>
                      </a:r>
                      <a:r>
                        <a:rPr lang="zh-CN" altLang="zh-CN" sz="1200" kern="1200" dirty="0">
                          <a:solidFill>
                            <a:schemeClr val="dk1"/>
                          </a:solidFill>
                          <a:effectLst/>
                          <a:latin typeface="+mn-lt"/>
                          <a:ea typeface="+mn-ea"/>
                          <a:cs typeface="+mn-cs"/>
                        </a:rPr>
                        <a:t>的</a:t>
                      </a:r>
                      <a:r>
                        <a:rPr lang="en-US" altLang="zh-CN" sz="1200" kern="1200" dirty="0">
                          <a:solidFill>
                            <a:schemeClr val="dk1"/>
                          </a:solidFill>
                          <a:effectLst/>
                          <a:latin typeface="+mn-lt"/>
                          <a:ea typeface="+mn-ea"/>
                          <a:cs typeface="+mn-cs"/>
                        </a:rPr>
                        <a:t>RFS</a:t>
                      </a:r>
                      <a:r>
                        <a:rPr lang="zh-CN" altLang="zh-CN" sz="1200" kern="1200" dirty="0">
                          <a:solidFill>
                            <a:schemeClr val="dk1"/>
                          </a:solidFill>
                          <a:effectLst/>
                          <a:latin typeface="+mn-lt"/>
                          <a:ea typeface="+mn-ea"/>
                          <a:cs typeface="+mn-cs"/>
                        </a:rPr>
                        <a:t>条件因为</a:t>
                      </a:r>
                      <a:r>
                        <a:rPr lang="en-US" altLang="zh-CN" sz="1200" kern="1200" dirty="0">
                          <a:solidFill>
                            <a:schemeClr val="dk1"/>
                          </a:solidFill>
                          <a:effectLst/>
                          <a:latin typeface="+mn-lt"/>
                          <a:ea typeface="+mn-ea"/>
                          <a:cs typeface="+mn-cs"/>
                        </a:rPr>
                        <a:t>step1</a:t>
                      </a:r>
                      <a:r>
                        <a:rPr lang="zh-CN" altLang="zh-CN" sz="1200" kern="1200" dirty="0">
                          <a:solidFill>
                            <a:schemeClr val="dk1"/>
                          </a:solidFill>
                          <a:effectLst/>
                          <a:latin typeface="+mn-lt"/>
                          <a:ea typeface="+mn-ea"/>
                          <a:cs typeface="+mn-cs"/>
                        </a:rPr>
                        <a:t>之后缺少的一步</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系统</a:t>
                      </a:r>
                      <a:r>
                        <a:rPr lang="en-US" altLang="zh-CN" sz="1200" kern="1200" dirty="0">
                          <a:solidFill>
                            <a:schemeClr val="dk1"/>
                          </a:solidFill>
                          <a:effectLst/>
                          <a:latin typeface="+mn-lt"/>
                          <a:ea typeface="+mn-ea"/>
                          <a:cs typeface="+mn-cs"/>
                        </a:rPr>
                        <a:t>VALIDATE THAT</a:t>
                      </a:r>
                      <a:r>
                        <a:rPr lang="zh-CN" altLang="zh-CN" sz="1200" kern="1200" dirty="0">
                          <a:solidFill>
                            <a:schemeClr val="dk1"/>
                          </a:solidFill>
                          <a:effectLst/>
                          <a:latin typeface="+mn-lt"/>
                          <a:ea typeface="+mn-ea"/>
                          <a:cs typeface="+mn-cs"/>
                        </a:rPr>
                        <a:t>工具包导入成功</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，而不是作为</a:t>
                      </a:r>
                      <a:r>
                        <a:rPr lang="en-US" altLang="zh-CN" sz="1200" kern="1200" dirty="0">
                          <a:solidFill>
                            <a:schemeClr val="dk1"/>
                          </a:solidFill>
                          <a:effectLst/>
                          <a:latin typeface="+mn-lt"/>
                          <a:ea typeface="+mn-ea"/>
                          <a:cs typeface="+mn-cs"/>
                        </a:rPr>
                        <a:t>2</a:t>
                      </a:r>
                      <a:r>
                        <a:rPr lang="zh-CN" altLang="zh-CN"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3</a:t>
                      </a:r>
                      <a:r>
                        <a:rPr lang="zh-CN" altLang="zh-CN" sz="1200" kern="1200" dirty="0">
                          <a:solidFill>
                            <a:schemeClr val="dk1"/>
                          </a:solidFill>
                          <a:effectLst/>
                          <a:latin typeface="+mn-lt"/>
                          <a:ea typeface="+mn-ea"/>
                          <a:cs typeface="+mn-cs"/>
                        </a:rPr>
                        <a:t>，</a:t>
                      </a:r>
                      <a:r>
                        <a:rPr lang="en-US" altLang="zh-CN" sz="1200" kern="1200" dirty="0">
                          <a:solidFill>
                            <a:schemeClr val="dk1"/>
                          </a:solidFill>
                          <a:effectLst/>
                          <a:latin typeface="+mn-lt"/>
                          <a:ea typeface="+mn-ea"/>
                          <a:cs typeface="+mn-cs"/>
                        </a:rPr>
                        <a:t>4</a:t>
                      </a:r>
                      <a:r>
                        <a:rPr lang="zh-CN" altLang="zh-CN" sz="1200" kern="1200" dirty="0">
                          <a:solidFill>
                            <a:schemeClr val="dk1"/>
                          </a:solidFill>
                          <a:effectLst/>
                          <a:latin typeface="+mn-lt"/>
                          <a:ea typeface="+mn-ea"/>
                          <a:cs typeface="+mn-cs"/>
                        </a:rPr>
                        <a:t>的</a:t>
                      </a:r>
                      <a:r>
                        <a:rPr lang="en-US" altLang="zh-CN" sz="1200" kern="1200" dirty="0">
                          <a:solidFill>
                            <a:schemeClr val="dk1"/>
                          </a:solidFill>
                          <a:effectLst/>
                          <a:latin typeface="+mn-lt"/>
                          <a:ea typeface="+mn-ea"/>
                          <a:cs typeface="+mn-cs"/>
                        </a:rPr>
                        <a:t>Bounded Alternative Flow</a:t>
                      </a:r>
                      <a:endParaRPr lang="zh-CN" altLang="en-US" sz="1200" kern="1200" dirty="0">
                        <a:solidFill>
                          <a:schemeClr val="dk1"/>
                        </a:solidFill>
                        <a:effectLst/>
                        <a:latin typeface="+mn-lt"/>
                        <a:ea typeface="+mn-ea"/>
                        <a:cs typeface="+mn-cs"/>
                      </a:endParaRPr>
                    </a:p>
                  </a:txBody>
                  <a:tcPr marL="6350" marR="6350" marT="0" marB="0" anchor="ctr"/>
                </a:tc>
                <a:tc>
                  <a:txBody>
                    <a:bodyPr/>
                    <a:lstStyle/>
                    <a:p>
                      <a:pPr algn="ctr">
                        <a:spcAft>
                          <a:spcPts val="0"/>
                        </a:spcAft>
                      </a:pPr>
                      <a:r>
                        <a:rPr lang="zh-CN" altLang="zh-CN" sz="1200" kern="1200" dirty="0">
                          <a:solidFill>
                            <a:schemeClr val="dk1"/>
                          </a:solidFill>
                          <a:effectLst/>
                          <a:latin typeface="+mn-lt"/>
                          <a:ea typeface="+mn-ea"/>
                          <a:cs typeface="+mn-cs"/>
                        </a:rPr>
                        <a:t>部分接受，修改</a:t>
                      </a:r>
                      <a:r>
                        <a:rPr lang="en-US" altLang="zh-CN" sz="1200" kern="1200" dirty="0">
                          <a:solidFill>
                            <a:schemeClr val="dk1"/>
                          </a:solidFill>
                          <a:effectLst/>
                          <a:latin typeface="+mn-lt"/>
                          <a:ea typeface="+mn-ea"/>
                          <a:cs typeface="+mn-cs"/>
                        </a:rPr>
                        <a:t>alternative flow</a:t>
                      </a:r>
                      <a:r>
                        <a:rPr lang="zh-CN" altLang="zh-CN" sz="1200" kern="1200" dirty="0">
                          <a:solidFill>
                            <a:schemeClr val="dk1"/>
                          </a:solidFill>
                          <a:effectLst/>
                          <a:latin typeface="+mn-lt"/>
                          <a:ea typeface="+mn-ea"/>
                          <a:cs typeface="+mn-cs"/>
                        </a:rPr>
                        <a:t>的内容</a:t>
                      </a:r>
                      <a:endParaRPr lang="zh-CN" altLang="en-US"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147042253"/>
                  </a:ext>
                </a:extLst>
              </a:tr>
            </a:tbl>
          </a:graphicData>
        </a:graphic>
      </p:graphicFrame>
      <p:sp>
        <p:nvSpPr>
          <p:cNvPr id="4" name="文本框 3">
            <a:extLst>
              <a:ext uri="{FF2B5EF4-FFF2-40B4-BE49-F238E27FC236}">
                <a16:creationId xmlns:a16="http://schemas.microsoft.com/office/drawing/2014/main" id="{038F9498-E4C9-B248-8F04-85A1A1D1F6CE}"/>
              </a:ext>
            </a:extLst>
          </p:cNvPr>
          <p:cNvSpPr txBox="1"/>
          <p:nvPr/>
        </p:nvSpPr>
        <p:spPr>
          <a:xfrm>
            <a:off x="2941983" y="646668"/>
            <a:ext cx="1569660" cy="369332"/>
          </a:xfrm>
          <a:prstGeom prst="rect">
            <a:avLst/>
          </a:prstGeom>
          <a:noFill/>
        </p:spPr>
        <p:txBody>
          <a:bodyPr wrap="none" rtlCol="0">
            <a:spAutoFit/>
          </a:bodyPr>
          <a:lstStyle/>
          <a:p>
            <a:r>
              <a:rPr kumimoji="1" lang="zh-CN" altLang="en-US" dirty="0"/>
              <a:t>拒绝修改部分</a:t>
            </a:r>
          </a:p>
        </p:txBody>
      </p:sp>
    </p:spTree>
    <p:extLst>
      <p:ext uri="{BB962C8B-B14F-4D97-AF65-F5344CB8AC3E}">
        <p14:creationId xmlns:p14="http://schemas.microsoft.com/office/powerpoint/2010/main" val="223681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I</a:t>
            </a:r>
            <a:r>
              <a:rPr lang="zh-CN" altLang="en-US" dirty="0"/>
              <a:t>组评审结果</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nvGraphicFramePr>
        <p:xfrm>
          <a:off x="6466023" y="1719332"/>
          <a:ext cx="5522779" cy="5062923"/>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76919152"/>
                    </a:ext>
                  </a:extLst>
                </a:gridCol>
                <a:gridCol w="4703629">
                  <a:extLst>
                    <a:ext uri="{9D8B030D-6E8A-4147-A177-3AD203B41FA5}">
                      <a16:colId xmlns:a16="http://schemas.microsoft.com/office/drawing/2014/main" val="3536353265"/>
                    </a:ext>
                  </a:extLst>
                </a:gridCol>
              </a:tblGrid>
              <a:tr h="323594">
                <a:tc>
                  <a:txBody>
                    <a:bodyPr/>
                    <a:lstStyle/>
                    <a:p>
                      <a:pPr algn="ctr">
                        <a:spcAft>
                          <a:spcPts val="0"/>
                        </a:spcAft>
                      </a:pPr>
                      <a:r>
                        <a:rPr lang="zh-CN" altLang="en-US" sz="1400" kern="100" dirty="0">
                          <a:effectLst/>
                          <a:latin typeface="+mn-ea"/>
                          <a:ea typeface="+mn-ea"/>
                        </a:rPr>
                        <a:t>问题类型</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extLst>
                  <a:ext uri="{0D108BD9-81ED-4DB2-BD59-A6C34878D82A}">
                    <a16:rowId xmlns:a16="http://schemas.microsoft.com/office/drawing/2014/main" val="3557679520"/>
                  </a:ext>
                </a:extLst>
              </a:tr>
              <a:tr h="281219">
                <a:tc rowSpan="15">
                  <a:txBody>
                    <a:bodyPr/>
                    <a:lstStyle/>
                    <a:p>
                      <a:pPr algn="ctr">
                        <a:spcAft>
                          <a:spcPts val="0"/>
                        </a:spcAft>
                      </a:pPr>
                      <a:r>
                        <a:rPr lang="zh-CN" altLang="en-US" sz="1200" kern="100" dirty="0">
                          <a:effectLst/>
                          <a:latin typeface="+mn-ea"/>
                          <a:ea typeface="+mn-ea"/>
                        </a:rPr>
                        <a:t>组织完整性</a:t>
                      </a: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存在一个空的标题行</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090608877"/>
                  </a:ext>
                </a:extLst>
              </a:tr>
              <a:tr h="281219">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没有</a:t>
                      </a:r>
                      <a:r>
                        <a:rPr lang="en-US" altLang="zh-CN" sz="1200" kern="100" dirty="0">
                          <a:effectLst/>
                          <a:latin typeface="+mn-ea"/>
                          <a:ea typeface="+mn-ea"/>
                          <a:cs typeface="Times New Roman" panose="02020603050405020304" pitchFamily="18" charset="0"/>
                        </a:rPr>
                        <a:t>v4.0</a:t>
                      </a:r>
                      <a:r>
                        <a:rPr lang="zh-CN" altLang="en-US" sz="1200" kern="100" dirty="0">
                          <a:effectLst/>
                          <a:latin typeface="+mn-ea"/>
                          <a:ea typeface="+mn-ea"/>
                          <a:cs typeface="Times New Roman" panose="02020603050405020304" pitchFamily="18" charset="0"/>
                        </a:rPr>
                        <a:t>的修订记录</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4672408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目录从第</a:t>
                      </a:r>
                      <a:r>
                        <a:rPr lang="en-US" altLang="zh-CN" sz="1200" kern="100" dirty="0">
                          <a:effectLst/>
                          <a:latin typeface="+mn-ea"/>
                          <a:ea typeface="+mn-ea"/>
                          <a:cs typeface="Times New Roman" panose="02020603050405020304" pitchFamily="18" charset="0"/>
                        </a:rPr>
                        <a:t>4</a:t>
                      </a:r>
                      <a:r>
                        <a:rPr lang="zh-CN" altLang="en-US" sz="1200" kern="100" dirty="0">
                          <a:effectLst/>
                          <a:latin typeface="+mn-ea"/>
                          <a:ea typeface="+mn-ea"/>
                          <a:cs typeface="Times New Roman" panose="02020603050405020304" pitchFamily="18" charset="0"/>
                        </a:rPr>
                        <a:t>页开始</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13114718"/>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所有图表前后都没有对相应图表的引用</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746908019"/>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缺少关于 </a:t>
                      </a:r>
                      <a:r>
                        <a:rPr lang="en-US" altLang="zh-CN" sz="1200" kern="100" dirty="0">
                          <a:effectLst/>
                          <a:latin typeface="+mn-ea"/>
                          <a:ea typeface="+mn-ea"/>
                          <a:cs typeface="Times New Roman" panose="02020603050405020304" pitchFamily="18" charset="0"/>
                        </a:rPr>
                        <a:t>CV Researcher </a:t>
                      </a:r>
                      <a:r>
                        <a:rPr lang="zh-CN" altLang="en-US" sz="1200" kern="100" dirty="0">
                          <a:effectLst/>
                          <a:latin typeface="+mn-ea"/>
                          <a:ea typeface="+mn-ea"/>
                          <a:cs typeface="Times New Roman" panose="02020603050405020304" pitchFamily="18" charset="0"/>
                        </a:rPr>
                        <a:t>和 </a:t>
                      </a:r>
                      <a:r>
                        <a:rPr lang="en-US" altLang="zh-CN" sz="1200" kern="100" dirty="0">
                          <a:effectLst/>
                          <a:latin typeface="+mn-ea"/>
                          <a:ea typeface="+mn-ea"/>
                          <a:cs typeface="Times New Roman" panose="02020603050405020304" pitchFamily="18" charset="0"/>
                        </a:rPr>
                        <a:t>NLP Researcher </a:t>
                      </a:r>
                      <a:r>
                        <a:rPr lang="zh-CN" altLang="en-US" sz="1200" kern="100" dirty="0">
                          <a:effectLst/>
                          <a:latin typeface="+mn-ea"/>
                          <a:ea typeface="+mn-ea"/>
                          <a:cs typeface="Times New Roman" panose="02020603050405020304" pitchFamily="18" charset="0"/>
                        </a:rPr>
                        <a:t>的分条目的用户类及其特征描述</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8962140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支持软件环境中软件未分条描述</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7527214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“可以说</a:t>
                      </a:r>
                      <a:r>
                        <a:rPr lang="en-US" altLang="zh-CN" sz="1200" kern="100" dirty="0" err="1">
                          <a:effectLst/>
                          <a:latin typeface="+mn-ea"/>
                          <a:ea typeface="+mn-ea"/>
                          <a:cs typeface="Times New Roman" panose="02020603050405020304" pitchFamily="18" charset="0"/>
                        </a:rPr>
                        <a:t>PyTorch</a:t>
                      </a:r>
                      <a:r>
                        <a:rPr lang="zh-CN" altLang="en-US" sz="1200" kern="100" dirty="0">
                          <a:effectLst/>
                          <a:latin typeface="+mn-ea"/>
                          <a:ea typeface="+mn-ea"/>
                          <a:cs typeface="Times New Roman" panose="02020603050405020304" pitchFamily="18" charset="0"/>
                        </a:rPr>
                        <a:t>很好地借助了</a:t>
                      </a:r>
                      <a:r>
                        <a:rPr lang="en-US" altLang="zh-CN" sz="1200" kern="100" dirty="0">
                          <a:effectLst/>
                          <a:latin typeface="+mn-ea"/>
                          <a:ea typeface="+mn-ea"/>
                          <a:cs typeface="Times New Roman" panose="02020603050405020304" pitchFamily="18" charset="0"/>
                        </a:rPr>
                        <a:t>Python</a:t>
                      </a:r>
                      <a:r>
                        <a:rPr lang="zh-CN" altLang="en-US" sz="1200" kern="100" dirty="0">
                          <a:effectLst/>
                          <a:latin typeface="+mn-ea"/>
                          <a:ea typeface="+mn-ea"/>
                          <a:cs typeface="Times New Roman" panose="02020603050405020304" pitchFamily="18" charset="0"/>
                        </a:rPr>
                        <a:t>编译器的一些特性（例如垃圾回收，语言本身的动态性等），这使得用户在使用时会觉得好像比</a:t>
                      </a:r>
                      <a:r>
                        <a:rPr lang="en-US" altLang="zh-CN" sz="1200" kern="100" dirty="0" err="1">
                          <a:effectLst/>
                          <a:latin typeface="+mn-ea"/>
                          <a:ea typeface="+mn-ea"/>
                          <a:cs typeface="Times New Roman" panose="02020603050405020304" pitchFamily="18" charset="0"/>
                        </a:rPr>
                        <a:t>tensorflow</a:t>
                      </a:r>
                      <a:r>
                        <a:rPr lang="zh-CN" altLang="en-US" sz="1200" kern="100" dirty="0">
                          <a:effectLst/>
                          <a:latin typeface="+mn-ea"/>
                          <a:ea typeface="+mn-ea"/>
                          <a:cs typeface="Times New Roman" panose="02020603050405020304" pitchFamily="18" charset="0"/>
                        </a:rPr>
                        <a:t>这样使用静态图的框架容易”较为口语化</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4652105"/>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该系统是在 </a:t>
                      </a:r>
                      <a:r>
                        <a:rPr lang="en-US" altLang="zh-CN" sz="1200" kern="100" dirty="0" err="1">
                          <a:effectLst/>
                          <a:latin typeface="+mn-ea"/>
                          <a:ea typeface="+mn-ea"/>
                          <a:cs typeface="Times New Roman" panose="02020603050405020304" pitchFamily="18" charset="0"/>
                        </a:rPr>
                        <a:t>PyTorch</a:t>
                      </a:r>
                      <a:r>
                        <a:rPr lang="zh-CN" altLang="en-US" sz="1200" kern="100" dirty="0">
                          <a:effectLst/>
                          <a:latin typeface="+mn-ea"/>
                          <a:ea typeface="+mn-ea"/>
                          <a:cs typeface="Times New Roman" panose="02020603050405020304" pitchFamily="18" charset="0"/>
                        </a:rPr>
                        <a:t>上的封装，应包含 </a:t>
                      </a:r>
                      <a:r>
                        <a:rPr lang="en-US" altLang="zh-CN" sz="1200" kern="100" dirty="0" err="1">
                          <a:effectLst/>
                          <a:latin typeface="+mn-ea"/>
                          <a:ea typeface="+mn-ea"/>
                          <a:cs typeface="Times New Roman" panose="02020603050405020304" pitchFamily="18" charset="0"/>
                        </a:rPr>
                        <a:t>PyTorch</a:t>
                      </a:r>
                      <a:r>
                        <a:rPr lang="en-US" altLang="zh-CN" sz="1200" kern="100" dirty="0">
                          <a:effectLst/>
                          <a:latin typeface="+mn-ea"/>
                          <a:ea typeface="+mn-ea"/>
                          <a:cs typeface="Times New Roman" panose="02020603050405020304" pitchFamily="18" charset="0"/>
                        </a:rPr>
                        <a:t> </a:t>
                      </a:r>
                      <a:r>
                        <a:rPr lang="zh-CN" altLang="en-US" sz="1200" kern="100" dirty="0">
                          <a:effectLst/>
                          <a:latin typeface="+mn-ea"/>
                          <a:ea typeface="+mn-ea"/>
                          <a:cs typeface="Times New Roman" panose="02020603050405020304" pitchFamily="18" charset="0"/>
                        </a:rPr>
                        <a:t>版本作为系统同 </a:t>
                      </a:r>
                      <a:r>
                        <a:rPr lang="en-US" altLang="zh-CN" sz="1200" kern="100" dirty="0" err="1">
                          <a:effectLst/>
                          <a:latin typeface="+mn-ea"/>
                          <a:ea typeface="+mn-ea"/>
                          <a:cs typeface="Times New Roman" panose="02020603050405020304" pitchFamily="18" charset="0"/>
                        </a:rPr>
                        <a:t>PyTorch</a:t>
                      </a:r>
                      <a:r>
                        <a:rPr lang="zh-CN" altLang="en-US" sz="1200" kern="100" dirty="0">
                          <a:effectLst/>
                          <a:latin typeface="+mn-ea"/>
                          <a:ea typeface="+mn-ea"/>
                          <a:cs typeface="Times New Roman" panose="02020603050405020304" pitchFamily="18" charset="0"/>
                        </a:rPr>
                        <a:t>交互的软件接口</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544341985"/>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00" dirty="0">
                          <a:effectLst/>
                          <a:latin typeface="+mn-ea"/>
                          <a:ea typeface="+mn-ea"/>
                          <a:cs typeface="Times New Roman" panose="02020603050405020304" pitchFamily="18" charset="0"/>
                        </a:rPr>
                        <a:t>5) </a:t>
                      </a:r>
                      <a:r>
                        <a:rPr lang="zh-CN" altLang="en-US" sz="1200" kern="100" dirty="0">
                          <a:effectLst/>
                          <a:latin typeface="+mn-ea"/>
                          <a:ea typeface="+mn-ea"/>
                          <a:cs typeface="Times New Roman" panose="02020603050405020304" pitchFamily="18" charset="0"/>
                        </a:rPr>
                        <a:t>修改为“注”比较合适</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136598"/>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00" dirty="0">
                          <a:effectLst/>
                          <a:latin typeface="+mn-ea"/>
                          <a:ea typeface="+mn-ea"/>
                          <a:cs typeface="Times New Roman" panose="02020603050405020304" pitchFamily="18" charset="0"/>
                        </a:rPr>
                        <a:t>bounded alternative flow</a:t>
                      </a:r>
                      <a:r>
                        <a:rPr lang="zh-CN" altLang="en-US" sz="1200" kern="100" dirty="0">
                          <a:effectLst/>
                          <a:latin typeface="+mn-ea"/>
                          <a:ea typeface="+mn-ea"/>
                          <a:cs typeface="Times New Roman" panose="02020603050405020304" pitchFamily="18" charset="0"/>
                        </a:rPr>
                        <a:t>系统退出缺乏</a:t>
                      </a:r>
                      <a:r>
                        <a:rPr lang="en-US" altLang="zh-CN" sz="1200" kern="100" dirty="0">
                          <a:effectLst/>
                          <a:latin typeface="+mn-ea"/>
                          <a:ea typeface="+mn-ea"/>
                          <a:cs typeface="Times New Roman" panose="02020603050405020304" pitchFamily="18" charset="0"/>
                        </a:rPr>
                        <a:t>ABORT</a:t>
                      </a:r>
                      <a:r>
                        <a:rPr lang="zh-CN" altLang="en-US" sz="1200" kern="100" dirty="0">
                          <a:effectLst/>
                          <a:latin typeface="+mn-ea"/>
                          <a:ea typeface="+mn-ea"/>
                          <a:cs typeface="Times New Roman" panose="02020603050405020304" pitchFamily="18" charset="0"/>
                        </a:rPr>
                        <a:t>关键词</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084537918"/>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00" dirty="0">
                          <a:effectLst/>
                          <a:latin typeface="+mn-ea"/>
                          <a:ea typeface="+mn-ea"/>
                          <a:cs typeface="Times New Roman" panose="02020603050405020304" pitchFamily="18" charset="0"/>
                        </a:rPr>
                        <a:t>INCLUDE USE CASE</a:t>
                      </a:r>
                      <a:r>
                        <a:rPr lang="zh-CN" altLang="en-US" sz="1200" kern="100" dirty="0">
                          <a:effectLst/>
                          <a:latin typeface="+mn-ea"/>
                          <a:ea typeface="+mn-ea"/>
                          <a:cs typeface="Times New Roman" panose="02020603050405020304" pitchFamily="18" charset="0"/>
                        </a:rPr>
                        <a:t>应当在用例的步骤中使用到</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594239193"/>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系统执行细节可以适当表现，例如“调用保存模型函数”下一步可以为“系统将模型写入磁盘”</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35264172"/>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有些小节后存在分页符，应该是不需要的</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38079596"/>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00" dirty="0">
                          <a:effectLst/>
                          <a:latin typeface="+mn-ea"/>
                          <a:ea typeface="+mn-ea"/>
                          <a:cs typeface="Times New Roman" panose="02020603050405020304" pitchFamily="18" charset="0"/>
                        </a:rPr>
                        <a:t>basic flow step 5</a:t>
                      </a:r>
                      <a:r>
                        <a:rPr lang="zh-CN" altLang="en-US" sz="1200" kern="100" dirty="0">
                          <a:effectLst/>
                          <a:latin typeface="+mn-ea"/>
                          <a:ea typeface="+mn-ea"/>
                          <a:cs typeface="Times New Roman" panose="02020603050405020304" pitchFamily="18" charset="0"/>
                        </a:rPr>
                        <a:t>的“函数”缺乏语境</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70879173"/>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cs typeface="Times New Roman" panose="02020603050405020304" pitchFamily="18" charset="0"/>
                        </a:rPr>
                        <a:t>存在过多空行</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16630041"/>
                  </a:ext>
                </a:extLst>
              </a:tr>
            </a:tbl>
          </a:graphicData>
        </a:graphic>
      </p:graphicFrame>
      <p:graphicFrame>
        <p:nvGraphicFramePr>
          <p:cNvPr id="4" name="表格 3">
            <a:extLst>
              <a:ext uri="{FF2B5EF4-FFF2-40B4-BE49-F238E27FC236}">
                <a16:creationId xmlns:a16="http://schemas.microsoft.com/office/drawing/2014/main" id="{F4EDEC2F-C52F-E84B-9F2F-2AF5ED0C553E}"/>
              </a:ext>
            </a:extLst>
          </p:cNvPr>
          <p:cNvGraphicFramePr>
            <a:graphicFrameLocks noGrp="1"/>
          </p:cNvGraphicFramePr>
          <p:nvPr/>
        </p:nvGraphicFramePr>
        <p:xfrm>
          <a:off x="3710399" y="508000"/>
          <a:ext cx="4771198"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341783">
                  <a:extLst>
                    <a:ext uri="{9D8B030D-6E8A-4147-A177-3AD203B41FA5}">
                      <a16:colId xmlns:a16="http://schemas.microsoft.com/office/drawing/2014/main" val="3536353265"/>
                    </a:ext>
                  </a:extLst>
                </a:gridCol>
                <a:gridCol w="1242391">
                  <a:extLst>
                    <a:ext uri="{9D8B030D-6E8A-4147-A177-3AD203B41FA5}">
                      <a16:colId xmlns:a16="http://schemas.microsoft.com/office/drawing/2014/main" val="375496445"/>
                    </a:ext>
                  </a:extLst>
                </a:gridCol>
                <a:gridCol w="1331845">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接受修改</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部分接受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拒绝接受</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29</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27</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0</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2</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graphicFrame>
        <p:nvGraphicFramePr>
          <p:cNvPr id="5" name="表格 3">
            <a:extLst>
              <a:ext uri="{FF2B5EF4-FFF2-40B4-BE49-F238E27FC236}">
                <a16:creationId xmlns:a16="http://schemas.microsoft.com/office/drawing/2014/main" id="{0EA21D73-4F17-4C31-9FCB-51F84E2D0029}"/>
              </a:ext>
            </a:extLst>
          </p:cNvPr>
          <p:cNvGraphicFramePr>
            <a:graphicFrameLocks noGrp="1"/>
          </p:cNvGraphicFramePr>
          <p:nvPr/>
        </p:nvGraphicFramePr>
        <p:xfrm>
          <a:off x="246061" y="1719332"/>
          <a:ext cx="5479917" cy="4598824"/>
        </p:xfrm>
        <a:graphic>
          <a:graphicData uri="http://schemas.openxmlformats.org/drawingml/2006/table">
            <a:tbl>
              <a:tblPr firstRow="1" bandRow="1">
                <a:tableStyleId>{5C22544A-7EE6-4342-B048-85BDC9FD1C3A}</a:tableStyleId>
              </a:tblPr>
              <a:tblGrid>
                <a:gridCol w="776288">
                  <a:extLst>
                    <a:ext uri="{9D8B030D-6E8A-4147-A177-3AD203B41FA5}">
                      <a16:colId xmlns:a16="http://schemas.microsoft.com/office/drawing/2014/main" val="276919152"/>
                    </a:ext>
                  </a:extLst>
                </a:gridCol>
                <a:gridCol w="4703629">
                  <a:extLst>
                    <a:ext uri="{9D8B030D-6E8A-4147-A177-3AD203B41FA5}">
                      <a16:colId xmlns:a16="http://schemas.microsoft.com/office/drawing/2014/main" val="3536353265"/>
                    </a:ext>
                  </a:extLst>
                </a:gridCol>
              </a:tblGrid>
              <a:tr h="323594">
                <a:tc>
                  <a:txBody>
                    <a:bodyPr/>
                    <a:lstStyle/>
                    <a:p>
                      <a:pPr algn="ctr">
                        <a:spcAft>
                          <a:spcPts val="0"/>
                        </a:spcAft>
                      </a:pPr>
                      <a:r>
                        <a:rPr lang="zh-CN" altLang="en-US" sz="1400" kern="100" dirty="0">
                          <a:effectLst/>
                          <a:latin typeface="+mn-ea"/>
                          <a:ea typeface="+mn-ea"/>
                        </a:rPr>
                        <a:t>问题类型</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extLst>
                  <a:ext uri="{0D108BD9-81ED-4DB2-BD59-A6C34878D82A}">
                    <a16:rowId xmlns:a16="http://schemas.microsoft.com/office/drawing/2014/main" val="3557679520"/>
                  </a:ext>
                </a:extLst>
              </a:tr>
              <a:tr h="281219">
                <a:tc rowSpan="14">
                  <a:txBody>
                    <a:bodyPr/>
                    <a:lstStyle/>
                    <a:p>
                      <a:pPr algn="ctr">
                        <a:spcAft>
                          <a:spcPts val="0"/>
                        </a:spcAft>
                      </a:pPr>
                      <a:r>
                        <a:rPr lang="zh-CN" altLang="en-US" sz="1200" kern="100" dirty="0">
                          <a:effectLst/>
                          <a:latin typeface="+mn-ea"/>
                          <a:ea typeface="+mn-ea"/>
                        </a:rPr>
                        <a:t>正确性</a:t>
                      </a: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第二段最后一句，“以其”与“使得其”重复</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038749654"/>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最后一句“可以减少复现过往论文的工作”表意不清</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805488374"/>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使用范围中“科研人员、教师、学生、程序员”非并列，存在关系重叠</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994409193"/>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加载和保存为两个不同用例，建议在解释用例内容时也分开描述</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01910689"/>
                  </a:ext>
                </a:extLst>
              </a:tr>
              <a:tr h="292584">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第一段最后一句“接着，用户调用量化模块生成的模型，将量化生成的模型进行部署或训练”该功能不属于生成量化模型部分</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3684864406"/>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第一段“研究人员需要准备满足对应数据处理算法格式地数据”中的“地”应为“的”</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306746866"/>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“在使用时会觉得好像比” 模棱两可的表述并不严谨</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397537946"/>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“消除显示循环语句”中显示应为显式</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305092882"/>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“安全性”应为“健壮性”</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271534049"/>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该系统没有诸如</a:t>
                      </a:r>
                      <a:r>
                        <a:rPr lang="en-US" altLang="zh-CN" sz="1200" kern="100" dirty="0">
                          <a:effectLst/>
                          <a:latin typeface="+mn-ea"/>
                          <a:ea typeface="+mn-ea"/>
                        </a:rPr>
                        <a:t>USB</a:t>
                      </a:r>
                      <a:r>
                        <a:rPr lang="zh-CN" altLang="en-US" sz="1200" kern="100" dirty="0">
                          <a:effectLst/>
                          <a:latin typeface="+mn-ea"/>
                          <a:ea typeface="+mn-ea"/>
                        </a:rPr>
                        <a:t>接口一样的硬件接口；设备环境非硬件接口</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583053480"/>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该部分已在非功能性需求中描述；本条内容不应归为“环境安全性”</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169755165"/>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用例名是否应当于用例图中一致</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3410549212"/>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步骤中的“用户得到”是否改为“函数返回”更为合理</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092395752"/>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如果</a:t>
                      </a:r>
                      <a:r>
                        <a:rPr lang="en-US" altLang="zh-CN" sz="1200" kern="100" dirty="0">
                          <a:effectLst/>
                          <a:latin typeface="+mn-ea"/>
                          <a:ea typeface="+mn-ea"/>
                        </a:rPr>
                        <a:t>bounded alternative flow</a:t>
                      </a:r>
                      <a:r>
                        <a:rPr lang="zh-CN" altLang="en-US" sz="1200" kern="100" dirty="0">
                          <a:effectLst/>
                          <a:latin typeface="+mn-ea"/>
                          <a:ea typeface="+mn-ea"/>
                        </a:rPr>
                        <a:t>中描述的是某一步骤可能出现的分支，应为</a:t>
                      </a:r>
                      <a:r>
                        <a:rPr lang="en-US" altLang="zh-CN" sz="1200" kern="100" dirty="0">
                          <a:effectLst/>
                          <a:latin typeface="+mn-ea"/>
                          <a:ea typeface="+mn-ea"/>
                        </a:rPr>
                        <a:t>specific alternative flow</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188303240"/>
                  </a:ext>
                </a:extLst>
              </a:tr>
            </a:tbl>
          </a:graphicData>
        </a:graphic>
      </p:graphicFrame>
    </p:spTree>
    <p:extLst>
      <p:ext uri="{BB962C8B-B14F-4D97-AF65-F5344CB8AC3E}">
        <p14:creationId xmlns:p14="http://schemas.microsoft.com/office/powerpoint/2010/main" val="311242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I</a:t>
            </a:r>
            <a:r>
              <a:rPr lang="zh-CN" altLang="en-US" dirty="0"/>
              <a:t>组评审反馈</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nvGraphicFramePr>
        <p:xfrm>
          <a:off x="590433" y="2136913"/>
          <a:ext cx="11011129" cy="1052133"/>
        </p:xfrm>
        <a:graphic>
          <a:graphicData uri="http://schemas.openxmlformats.org/drawingml/2006/table">
            <a:tbl>
              <a:tblPr firstRow="1" bandRow="1">
                <a:tableStyleId>{5C22544A-7EE6-4342-B048-85BDC9FD1C3A}</a:tableStyleId>
              </a:tblPr>
              <a:tblGrid>
                <a:gridCol w="989294">
                  <a:extLst>
                    <a:ext uri="{9D8B030D-6E8A-4147-A177-3AD203B41FA5}">
                      <a16:colId xmlns:a16="http://schemas.microsoft.com/office/drawing/2014/main" val="276919152"/>
                    </a:ext>
                  </a:extLst>
                </a:gridCol>
                <a:gridCol w="5855109">
                  <a:extLst>
                    <a:ext uri="{9D8B030D-6E8A-4147-A177-3AD203B41FA5}">
                      <a16:colId xmlns:a16="http://schemas.microsoft.com/office/drawing/2014/main" val="3536353265"/>
                    </a:ext>
                  </a:extLst>
                </a:gridCol>
                <a:gridCol w="4166726">
                  <a:extLst>
                    <a:ext uri="{9D8B030D-6E8A-4147-A177-3AD203B41FA5}">
                      <a16:colId xmlns:a16="http://schemas.microsoft.com/office/drawing/2014/main" val="551961398"/>
                    </a:ext>
                  </a:extLst>
                </a:gridCol>
              </a:tblGrid>
              <a:tr h="367231">
                <a:tc>
                  <a:txBody>
                    <a:bodyPr/>
                    <a:lstStyle/>
                    <a:p>
                      <a:pPr algn="ctr">
                        <a:spcAft>
                          <a:spcPts val="0"/>
                        </a:spcAft>
                      </a:pPr>
                      <a:r>
                        <a:rPr lang="zh-CN" altLang="en-US" sz="1400" kern="100" dirty="0">
                          <a:effectLst/>
                          <a:latin typeface="+mn-ea"/>
                          <a:ea typeface="+mn-ea"/>
                        </a:rPr>
                        <a:t>问题类型</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tc>
                  <a:txBody>
                    <a:bodyPr/>
                    <a:lstStyle/>
                    <a:p>
                      <a:pPr algn="ctr">
                        <a:spcAft>
                          <a:spcPts val="0"/>
                        </a:spcAft>
                      </a:pPr>
                      <a:r>
                        <a:rPr lang="zh-CN" altLang="en-US" sz="1400" kern="100" dirty="0">
                          <a:effectLst/>
                          <a:latin typeface="+mn-ea"/>
                          <a:ea typeface="+mn-ea"/>
                        </a:rPr>
                        <a:t>反驳理由</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319142">
                <a:tc>
                  <a:txBody>
                    <a:bodyPr/>
                    <a:lstStyle/>
                    <a:p>
                      <a:pPr algn="ctr">
                        <a:spcAft>
                          <a:spcPts val="0"/>
                        </a:spcAft>
                      </a:pPr>
                      <a:r>
                        <a:rPr lang="zh-CN" altLang="en-US" sz="1200" kern="100" dirty="0">
                          <a:solidFill>
                            <a:schemeClr val="tx1"/>
                          </a:solidFill>
                          <a:effectLst/>
                          <a:latin typeface="+mn-ea"/>
                          <a:ea typeface="+mn-ea"/>
                        </a:rPr>
                        <a:t>正确性</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zh-CN" altLang="en-US" sz="1200" kern="1200" dirty="0">
                          <a:solidFill>
                            <a:schemeClr val="tx1"/>
                          </a:solidFill>
                          <a:effectLst/>
                          <a:latin typeface="+mn-ea"/>
                          <a:ea typeface="+mn-ea"/>
                          <a:cs typeface="+mn-cs"/>
                        </a:rPr>
                        <a:t>如果</a:t>
                      </a:r>
                      <a:r>
                        <a:rPr lang="en-US" altLang="zh-CN" sz="1200" kern="1200" dirty="0">
                          <a:solidFill>
                            <a:schemeClr val="tx1"/>
                          </a:solidFill>
                          <a:effectLst/>
                          <a:latin typeface="+mn-ea"/>
                          <a:ea typeface="+mn-ea"/>
                          <a:cs typeface="+mn-cs"/>
                        </a:rPr>
                        <a:t>bounded alternative flow</a:t>
                      </a:r>
                      <a:r>
                        <a:rPr lang="zh-CN" altLang="en-US" sz="1200" kern="1200" dirty="0">
                          <a:solidFill>
                            <a:schemeClr val="tx1"/>
                          </a:solidFill>
                          <a:effectLst/>
                          <a:latin typeface="+mn-ea"/>
                          <a:ea typeface="+mn-ea"/>
                          <a:cs typeface="+mn-cs"/>
                        </a:rPr>
                        <a:t>中描述的是某一步骤可能出现的分支，应为</a:t>
                      </a:r>
                      <a:r>
                        <a:rPr lang="en-US" altLang="zh-CN" sz="1200" kern="1200" dirty="0">
                          <a:solidFill>
                            <a:schemeClr val="tx1"/>
                          </a:solidFill>
                          <a:effectLst/>
                          <a:latin typeface="+mn-ea"/>
                          <a:ea typeface="+mn-ea"/>
                          <a:cs typeface="+mn-cs"/>
                        </a:rPr>
                        <a:t>specific alternative flow</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en-US" altLang="zh-CN" sz="1200" kern="100" dirty="0">
                          <a:solidFill>
                            <a:schemeClr val="tx1"/>
                          </a:solidFill>
                          <a:effectLst/>
                          <a:latin typeface="+mn-ea"/>
                          <a:ea typeface="+mn-ea"/>
                        </a:rPr>
                        <a:t>bounded alternative flow</a:t>
                      </a:r>
                      <a:r>
                        <a:rPr lang="zh-CN" altLang="en-US" sz="1200" kern="100" dirty="0">
                          <a:solidFill>
                            <a:schemeClr val="tx1"/>
                          </a:solidFill>
                          <a:effectLst/>
                          <a:latin typeface="+mn-ea"/>
                          <a:ea typeface="+mn-ea"/>
                        </a:rPr>
                        <a:t>中针对的确实是多个</a:t>
                      </a:r>
                      <a:r>
                        <a:rPr lang="en-US" altLang="zh-CN" sz="1200" kern="100" dirty="0">
                          <a:solidFill>
                            <a:schemeClr val="tx1"/>
                          </a:solidFill>
                          <a:effectLst/>
                          <a:latin typeface="+mn-ea"/>
                          <a:ea typeface="+mn-ea"/>
                        </a:rPr>
                        <a:t>step</a:t>
                      </a:r>
                      <a:r>
                        <a:rPr lang="zh-CN" altLang="en-US" sz="1200" kern="100" dirty="0">
                          <a:solidFill>
                            <a:schemeClr val="tx1"/>
                          </a:solidFill>
                          <a:effectLst/>
                          <a:latin typeface="+mn-ea"/>
                          <a:ea typeface="+mn-ea"/>
                        </a:rPr>
                        <a:t>的情况</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994409193"/>
                  </a:ext>
                </a:extLst>
              </a:tr>
              <a:tr h="319142">
                <a:tc>
                  <a:txBody>
                    <a:bodyPr/>
                    <a:lstStyle/>
                    <a:p>
                      <a:pPr algn="ctr">
                        <a:spcAft>
                          <a:spcPts val="0"/>
                        </a:spcAft>
                      </a:pPr>
                      <a:r>
                        <a:rPr lang="zh-CN" altLang="en-US" sz="1200" kern="100" dirty="0">
                          <a:solidFill>
                            <a:schemeClr val="tx1"/>
                          </a:solidFill>
                          <a:effectLst/>
                          <a:latin typeface="+mn-ea"/>
                          <a:ea typeface="+mn-ea"/>
                        </a:rPr>
                        <a:t>组织完整性</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en-US" altLang="zh-CN" sz="1200" kern="100" dirty="0">
                          <a:solidFill>
                            <a:schemeClr val="tx1"/>
                          </a:solidFill>
                          <a:effectLst/>
                          <a:latin typeface="+mn-ea"/>
                          <a:ea typeface="+mn-ea"/>
                          <a:cs typeface="Times New Roman" panose="02020603050405020304" pitchFamily="18" charset="0"/>
                        </a:rPr>
                        <a:t>INCLUDE USE CASE</a:t>
                      </a:r>
                      <a:r>
                        <a:rPr lang="zh-CN" altLang="en-US" sz="1200" kern="100" dirty="0">
                          <a:solidFill>
                            <a:schemeClr val="tx1"/>
                          </a:solidFill>
                          <a:effectLst/>
                          <a:latin typeface="+mn-ea"/>
                          <a:ea typeface="+mn-ea"/>
                          <a:cs typeface="Times New Roman" panose="02020603050405020304" pitchFamily="18" charset="0"/>
                        </a:rPr>
                        <a:t>应当在用例的步骤中使用到</a:t>
                      </a:r>
                      <a:endParaRPr lang="zh-CN" sz="12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200" kern="100" dirty="0">
                          <a:solidFill>
                            <a:schemeClr val="tx1"/>
                          </a:solidFill>
                          <a:effectLst/>
                          <a:latin typeface="+mn-ea"/>
                          <a:ea typeface="+mn-ea"/>
                          <a:cs typeface="Times New Roman" panose="02020603050405020304" pitchFamily="18" charset="0"/>
                        </a:rPr>
                        <a:t>已在</a:t>
                      </a:r>
                      <a:r>
                        <a:rPr lang="en-US" altLang="zh-CN" sz="1200" kern="100" dirty="0">
                          <a:solidFill>
                            <a:schemeClr val="tx1"/>
                          </a:solidFill>
                          <a:effectLst/>
                          <a:latin typeface="+mn-ea"/>
                          <a:ea typeface="+mn-ea"/>
                          <a:cs typeface="Times New Roman" panose="02020603050405020304" pitchFamily="18" charset="0"/>
                        </a:rPr>
                        <a:t>Dependency</a:t>
                      </a:r>
                      <a:r>
                        <a:rPr lang="zh-CN" altLang="en-US" sz="1200" kern="100" dirty="0">
                          <a:solidFill>
                            <a:schemeClr val="tx1"/>
                          </a:solidFill>
                          <a:effectLst/>
                          <a:latin typeface="+mn-ea"/>
                          <a:ea typeface="+mn-ea"/>
                          <a:cs typeface="Times New Roman" panose="02020603050405020304" pitchFamily="18" charset="0"/>
                        </a:rPr>
                        <a:t>位置叙述过</a:t>
                      </a:r>
                      <a:r>
                        <a:rPr lang="en-US" altLang="zh-CN" sz="1200" kern="100" dirty="0">
                          <a:solidFill>
                            <a:schemeClr val="tx1"/>
                          </a:solidFill>
                          <a:effectLst/>
                          <a:latin typeface="+mn-ea"/>
                          <a:ea typeface="+mn-ea"/>
                          <a:cs typeface="Times New Roman" panose="02020603050405020304" pitchFamily="18" charset="0"/>
                        </a:rPr>
                        <a:t>INCLUDE USE CASE</a:t>
                      </a:r>
                      <a:endParaRPr lang="zh-CN" sz="12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89621407"/>
                  </a:ext>
                </a:extLst>
              </a:tr>
            </a:tbl>
          </a:graphicData>
        </a:graphic>
      </p:graphicFrame>
      <p:sp>
        <p:nvSpPr>
          <p:cNvPr id="4" name="文本框 3">
            <a:extLst>
              <a:ext uri="{FF2B5EF4-FFF2-40B4-BE49-F238E27FC236}">
                <a16:creationId xmlns:a16="http://schemas.microsoft.com/office/drawing/2014/main" id="{038F9498-E4C9-B248-8F04-85A1A1D1F6CE}"/>
              </a:ext>
            </a:extLst>
          </p:cNvPr>
          <p:cNvSpPr txBox="1"/>
          <p:nvPr/>
        </p:nvSpPr>
        <p:spPr>
          <a:xfrm>
            <a:off x="2941983" y="646668"/>
            <a:ext cx="1569660" cy="369332"/>
          </a:xfrm>
          <a:prstGeom prst="rect">
            <a:avLst/>
          </a:prstGeom>
          <a:noFill/>
        </p:spPr>
        <p:txBody>
          <a:bodyPr wrap="none" rtlCol="0">
            <a:spAutoFit/>
          </a:bodyPr>
          <a:lstStyle/>
          <a:p>
            <a:r>
              <a:rPr kumimoji="1" lang="zh-CN" altLang="en-US"/>
              <a:t>拒绝修改部分</a:t>
            </a:r>
          </a:p>
        </p:txBody>
      </p:sp>
    </p:spTree>
    <p:extLst>
      <p:ext uri="{BB962C8B-B14F-4D97-AF65-F5344CB8AC3E}">
        <p14:creationId xmlns:p14="http://schemas.microsoft.com/office/powerpoint/2010/main" val="283968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A</a:t>
            </a:r>
            <a:r>
              <a:rPr lang="zh-CN" altLang="en-US" dirty="0"/>
              <a:t>对</a:t>
            </a:r>
            <a:r>
              <a:rPr lang="en-US" altLang="zh-CN" dirty="0"/>
              <a:t>B</a:t>
            </a:r>
            <a:r>
              <a:rPr lang="zh-CN" altLang="en-US" dirty="0"/>
              <a:t>组评审结果</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nvGraphicFramePr>
        <p:xfrm>
          <a:off x="1947727" y="3529646"/>
          <a:ext cx="8120269" cy="2351833"/>
        </p:xfrm>
        <a:graphic>
          <a:graphicData uri="http://schemas.openxmlformats.org/drawingml/2006/table">
            <a:tbl>
              <a:tblPr firstRow="1" bandRow="1">
                <a:tableStyleId>{5C22544A-7EE6-4342-B048-85BDC9FD1C3A}</a:tableStyleId>
              </a:tblPr>
              <a:tblGrid>
                <a:gridCol w="1070864">
                  <a:extLst>
                    <a:ext uri="{9D8B030D-6E8A-4147-A177-3AD203B41FA5}">
                      <a16:colId xmlns:a16="http://schemas.microsoft.com/office/drawing/2014/main" val="276919152"/>
                    </a:ext>
                  </a:extLst>
                </a:gridCol>
                <a:gridCol w="6025675">
                  <a:extLst>
                    <a:ext uri="{9D8B030D-6E8A-4147-A177-3AD203B41FA5}">
                      <a16:colId xmlns:a16="http://schemas.microsoft.com/office/drawing/2014/main" val="3536353265"/>
                    </a:ext>
                  </a:extLst>
                </a:gridCol>
                <a:gridCol w="1023730">
                  <a:extLst>
                    <a:ext uri="{9D8B030D-6E8A-4147-A177-3AD203B41FA5}">
                      <a16:colId xmlns:a16="http://schemas.microsoft.com/office/drawing/2014/main" val="2859216693"/>
                    </a:ext>
                  </a:extLst>
                </a:gridCol>
              </a:tblGrid>
              <a:tr h="268918">
                <a:tc>
                  <a:txBody>
                    <a:bodyPr/>
                    <a:lstStyle/>
                    <a:p>
                      <a:pPr algn="ctr">
                        <a:spcAft>
                          <a:spcPts val="0"/>
                        </a:spcAft>
                      </a:pPr>
                      <a:r>
                        <a:rPr lang="zh-CN" altLang="en-US" sz="1400" kern="100" dirty="0">
                          <a:effectLst/>
                          <a:latin typeface="+mn-ea"/>
                          <a:ea typeface="+mn-ea"/>
                        </a:rPr>
                        <a:t>问题位置</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tc>
                  <a:txBody>
                    <a:bodyPr/>
                    <a:lstStyle/>
                    <a:p>
                      <a:pPr algn="ctr">
                        <a:spcAft>
                          <a:spcPts val="0"/>
                        </a:spcAft>
                      </a:pPr>
                      <a:r>
                        <a:rPr lang="zh-CN" altLang="en-US" sz="1400" kern="100" dirty="0">
                          <a:effectLst/>
                          <a:latin typeface="+mn-ea"/>
                          <a:ea typeface="+mn-ea"/>
                        </a:rPr>
                        <a:t>严重性</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233703">
                <a:tc rowSpan="3">
                  <a:txBody>
                    <a:bodyPr/>
                    <a:lstStyle/>
                    <a:p>
                      <a:pPr algn="ctr">
                        <a:spcAft>
                          <a:spcPts val="0"/>
                        </a:spcAft>
                      </a:pPr>
                      <a:r>
                        <a:rPr lang="zh-CN" altLang="en-US" sz="1200" kern="100" dirty="0">
                          <a:effectLst/>
                          <a:latin typeface="+mn-ea"/>
                          <a:ea typeface="+mn-ea"/>
                        </a:rPr>
                        <a:t>文档格式</a:t>
                      </a:r>
                      <a:endParaRPr lang="en-US" altLang="zh-CN" sz="1200" kern="100" dirty="0">
                        <a:effectLst/>
                        <a:latin typeface="+mn-ea"/>
                        <a:ea typeface="+mn-ea"/>
                      </a:endParaRPr>
                    </a:p>
                    <a:p>
                      <a:pPr algn="ctr">
                        <a:spcAft>
                          <a:spcPts val="0"/>
                        </a:spcAft>
                      </a:pPr>
                      <a:r>
                        <a:rPr lang="zh-CN" altLang="en-US" sz="1200" kern="100" dirty="0">
                          <a:effectLst/>
                          <a:latin typeface="+mn-ea"/>
                          <a:ea typeface="+mn-ea"/>
                        </a:rPr>
                        <a:t>与语义</a:t>
                      </a:r>
                      <a:endParaRPr lang="zh-CN" sz="1200" kern="100" dirty="0">
                        <a:effectLst/>
                        <a:latin typeface="+mn-ea"/>
                        <a:ea typeface="+mn-ea"/>
                      </a:endParaRPr>
                    </a:p>
                  </a:txBody>
                  <a:tcPr marL="6350" marR="6350" marT="0" marB="0" anchor="ctr"/>
                </a:tc>
                <a:tc>
                  <a:txBody>
                    <a:bodyPr/>
                    <a:lstStyle/>
                    <a:p>
                      <a:pPr algn="l">
                        <a:spcAft>
                          <a:spcPts val="0"/>
                        </a:spcAft>
                      </a:pPr>
                      <a:r>
                        <a:rPr lang="en" altLang="zh-CN" sz="1200" kern="100" dirty="0">
                          <a:effectLst/>
                          <a:latin typeface="+mn-ea"/>
                          <a:ea typeface="+mn-ea"/>
                        </a:rPr>
                        <a:t>“Scrapy</a:t>
                      </a:r>
                      <a:r>
                        <a:rPr lang="zh-CN" altLang="en-US" sz="1200" kern="100" dirty="0">
                          <a:effectLst/>
                          <a:latin typeface="+mn-ea"/>
                          <a:ea typeface="+mn-ea"/>
                        </a:rPr>
                        <a:t>终端：交互终端，提供未启动</a:t>
                      </a:r>
                      <a:r>
                        <a:rPr lang="en" altLang="zh-CN" sz="1200" kern="100" dirty="0">
                          <a:effectLst/>
                          <a:latin typeface="+mn-ea"/>
                          <a:ea typeface="+mn-ea"/>
                        </a:rPr>
                        <a:t>Spider</a:t>
                      </a:r>
                      <a:r>
                        <a:rPr lang="zh-CN" altLang="en-US" sz="1200" kern="100" dirty="0">
                          <a:effectLst/>
                          <a:latin typeface="+mn-ea"/>
                          <a:ea typeface="+mn-ea"/>
                        </a:rPr>
                        <a:t>的情况下尝试及调试爬取代码。”语句不通顺，存在语病。</a:t>
                      </a:r>
                      <a:endParaRPr lang="zh-CN" sz="1200" kern="100" dirty="0">
                        <a:effectLst/>
                        <a:latin typeface="+mn-ea"/>
                        <a:ea typeface="+mn-ea"/>
                      </a:endParaRPr>
                    </a:p>
                  </a:txBody>
                  <a:tcPr marL="6350" marR="6350" marT="0" marB="0" anchor="ctr"/>
                </a:tc>
                <a:tc>
                  <a:txBody>
                    <a:bodyPr/>
                    <a:lstStyle/>
                    <a:p>
                      <a:pPr algn="ctr">
                        <a:spcAft>
                          <a:spcPts val="0"/>
                        </a:spcAft>
                      </a:pPr>
                      <a:r>
                        <a:rPr lang="zh-CN" altLang="en-US" sz="1200" kern="100" dirty="0">
                          <a:effectLst/>
                          <a:latin typeface="+mn-ea"/>
                          <a:ea typeface="+mn-ea"/>
                        </a:rPr>
                        <a:t>轻微</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038749654"/>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“为用户输出爬虫的内容，时长等”应该用顿号，不是逗号</a:t>
                      </a:r>
                      <a:endParaRPr lang="zh-CN" sz="1200" kern="100" dirty="0">
                        <a:effectLst/>
                        <a:latin typeface="+mn-ea"/>
                        <a:ea typeface="+mn-ea"/>
                      </a:endParaRPr>
                    </a:p>
                  </a:txBody>
                  <a:tcPr marL="6350" marR="6350" marT="0" marB="0" anchor="ctr"/>
                </a:tc>
                <a:tc>
                  <a:txBody>
                    <a:bodyPr/>
                    <a:lstStyle/>
                    <a:p>
                      <a:pPr algn="ctr">
                        <a:spcAft>
                          <a:spcPts val="0"/>
                        </a:spcAft>
                      </a:pPr>
                      <a:r>
                        <a:rPr lang="zh-CN" altLang="en-US" sz="1200" kern="100" dirty="0">
                          <a:effectLst/>
                          <a:latin typeface="+mn-ea"/>
                          <a:ea typeface="+mn-ea"/>
                        </a:rPr>
                        <a:t>轻微</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805488374"/>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en-US" sz="1200" kern="100" dirty="0">
                          <a:effectLst/>
                          <a:latin typeface="+mn-ea"/>
                          <a:ea typeface="+mn-ea"/>
                        </a:rPr>
                        <a:t>“</a:t>
                      </a:r>
                      <a:r>
                        <a:rPr lang="en-US" altLang="zh-CN" sz="1200" kern="100" dirty="0">
                          <a:effectLst/>
                          <a:latin typeface="+mn-ea"/>
                          <a:ea typeface="+mn-ea"/>
                        </a:rPr>
                        <a:t>1</a:t>
                      </a:r>
                      <a:r>
                        <a:rPr lang="zh-CN" altLang="en-US" sz="1200" kern="100" dirty="0">
                          <a:effectLst/>
                          <a:latin typeface="+mn-ea"/>
                          <a:ea typeface="+mn-ea"/>
                        </a:rPr>
                        <a:t>）交互界面用户友好”正文没有缩进</a:t>
                      </a:r>
                      <a:endParaRPr lang="zh-CN" sz="1200" kern="100" dirty="0">
                        <a:effectLst/>
                        <a:latin typeface="+mn-ea"/>
                        <a:ea typeface="+mn-ea"/>
                      </a:endParaRPr>
                    </a:p>
                  </a:txBody>
                  <a:tcPr marL="6350" marR="6350" marT="0" marB="0" anchor="ctr"/>
                </a:tc>
                <a:tc>
                  <a:txBody>
                    <a:bodyPr/>
                    <a:lstStyle/>
                    <a:p>
                      <a:pPr algn="ctr">
                        <a:spcAft>
                          <a:spcPts val="0"/>
                        </a:spcAft>
                      </a:pPr>
                      <a:r>
                        <a:rPr lang="zh-CN" altLang="en-US" sz="1200" kern="100">
                          <a:effectLst/>
                          <a:latin typeface="+mn-ea"/>
                          <a:ea typeface="+mn-ea"/>
                        </a:rPr>
                        <a:t>轻微</a:t>
                      </a:r>
                      <a:endParaRPr lang="zh-CN" sz="1200" kern="100">
                        <a:effectLst/>
                        <a:latin typeface="+mn-ea"/>
                        <a:ea typeface="+mn-ea"/>
                      </a:endParaRPr>
                    </a:p>
                  </a:txBody>
                  <a:tcPr marL="6350" marR="6350" marT="0" marB="0" anchor="ctr"/>
                </a:tc>
                <a:extLst>
                  <a:ext uri="{0D108BD9-81ED-4DB2-BD59-A6C34878D82A}">
                    <a16:rowId xmlns:a16="http://schemas.microsoft.com/office/drawing/2014/main" val="1994409193"/>
                  </a:ext>
                </a:extLst>
              </a:tr>
              <a:tr h="233703">
                <a:tc>
                  <a:txBody>
                    <a:bodyPr/>
                    <a:lstStyle/>
                    <a:p>
                      <a:pPr algn="ctr">
                        <a:spcAft>
                          <a:spcPts val="0"/>
                        </a:spcAft>
                      </a:pPr>
                      <a:r>
                        <a:rPr lang="zh-CN" altLang="en-US" sz="1200" kern="100" dirty="0">
                          <a:effectLst/>
                          <a:latin typeface="+mn-ea"/>
                          <a:ea typeface="+mn-ea"/>
                        </a:rPr>
                        <a:t>非功能需求</a:t>
                      </a: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a:effectLst/>
                          <a:latin typeface="+mn-ea"/>
                          <a:ea typeface="+mn-ea"/>
                        </a:rPr>
                        <a:t>“</a:t>
                      </a:r>
                      <a:r>
                        <a:rPr lang="en-US" altLang="zh-CN" sz="1200" kern="100">
                          <a:effectLst/>
                          <a:latin typeface="+mn-ea"/>
                          <a:ea typeface="+mn-ea"/>
                        </a:rPr>
                        <a:t>4</a:t>
                      </a:r>
                      <a:r>
                        <a:rPr lang="zh-CN" altLang="en-US" sz="1200" kern="100">
                          <a:effectLst/>
                          <a:latin typeface="+mn-ea"/>
                          <a:ea typeface="+mn-ea"/>
                        </a:rPr>
                        <a:t>）爬取效率分析”中系统对效率进行分析记录，那么分析结果是否进行可视化呢？如果是的话，那么用户就可以进行读取或者下载相关信息，那么这算不算一种面向用户功能需求呢？</a:t>
                      </a:r>
                      <a:endParaRPr lang="zh-CN" sz="1200" kern="100">
                        <a:effectLst/>
                        <a:latin typeface="+mn-ea"/>
                        <a:ea typeface="+mn-ea"/>
                      </a:endParaRPr>
                    </a:p>
                  </a:txBody>
                  <a:tcPr marL="6350" marR="6350" marT="0" marB="0" anchor="ctr"/>
                </a:tc>
                <a:tc>
                  <a:txBody>
                    <a:bodyPr/>
                    <a:lstStyle/>
                    <a:p>
                      <a:pPr algn="ctr">
                        <a:spcAft>
                          <a:spcPts val="0"/>
                        </a:spcAft>
                      </a:pPr>
                      <a:r>
                        <a:rPr lang="zh-CN" altLang="en-US" sz="1200" kern="100">
                          <a:effectLst/>
                          <a:latin typeface="+mn-ea"/>
                          <a:ea typeface="+mn-ea"/>
                        </a:rPr>
                        <a:t>严重</a:t>
                      </a:r>
                      <a:endParaRPr lang="zh-CN" sz="1200" kern="100">
                        <a:effectLst/>
                        <a:latin typeface="+mn-ea"/>
                        <a:ea typeface="+mn-ea"/>
                      </a:endParaRPr>
                    </a:p>
                  </a:txBody>
                  <a:tcPr marL="6350" marR="6350" marT="0" marB="0" anchor="ctr"/>
                </a:tc>
                <a:extLst>
                  <a:ext uri="{0D108BD9-81ED-4DB2-BD59-A6C34878D82A}">
                    <a16:rowId xmlns:a16="http://schemas.microsoft.com/office/drawing/2014/main" val="1746908019"/>
                  </a:ext>
                </a:extLst>
              </a:tr>
              <a:tr h="233703">
                <a:tc rowSpan="3">
                  <a:txBody>
                    <a:bodyPr/>
                    <a:lstStyle/>
                    <a:p>
                      <a:pPr algn="ctr">
                        <a:spcAft>
                          <a:spcPts val="0"/>
                        </a:spcAft>
                      </a:pPr>
                      <a:r>
                        <a:rPr lang="en-US" altLang="zh-CN" sz="1200" kern="100" dirty="0">
                          <a:effectLst/>
                          <a:latin typeface="+mn-ea"/>
                          <a:ea typeface="+mn-ea"/>
                        </a:rPr>
                        <a:t>RUCM</a:t>
                      </a: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effectLst/>
                          <a:latin typeface="+mn-ea"/>
                          <a:ea typeface="+mn-ea"/>
                        </a:rPr>
                        <a:t>RUCM</a:t>
                      </a:r>
                      <a:r>
                        <a:rPr lang="zh-CN" altLang="en-US" sz="1200" kern="100" dirty="0">
                          <a:effectLst/>
                          <a:latin typeface="+mn-ea"/>
                          <a:ea typeface="+mn-ea"/>
                        </a:rPr>
                        <a:t>是否包含预估异常过程</a:t>
                      </a:r>
                      <a:endParaRPr lang="zh-CN" sz="1200" kern="100" dirty="0">
                        <a:effectLst/>
                        <a:latin typeface="+mn-ea"/>
                        <a:ea typeface="+mn-ea"/>
                      </a:endParaRPr>
                    </a:p>
                  </a:txBody>
                  <a:tcPr marL="6350" marR="6350" marT="0" marB="0" anchor="ctr"/>
                </a:tc>
                <a:tc>
                  <a:txBody>
                    <a:bodyPr/>
                    <a:lstStyle/>
                    <a:p>
                      <a:pPr algn="ctr">
                        <a:spcAft>
                          <a:spcPts val="0"/>
                        </a:spcAft>
                      </a:pPr>
                      <a:r>
                        <a:rPr lang="zh-CN" altLang="en-US" sz="1200" kern="100">
                          <a:effectLst/>
                          <a:latin typeface="+mn-ea"/>
                          <a:ea typeface="+mn-ea"/>
                        </a:rPr>
                        <a:t>中等</a:t>
                      </a:r>
                      <a:endParaRPr lang="zh-CN" sz="1200" kern="100">
                        <a:effectLst/>
                        <a:latin typeface="+mn-ea"/>
                        <a:ea typeface="+mn-ea"/>
                      </a:endParaRPr>
                    </a:p>
                  </a:txBody>
                  <a:tcPr marL="6350" marR="6350" marT="0" marB="0" anchor="ctr"/>
                </a:tc>
                <a:extLst>
                  <a:ext uri="{0D108BD9-81ED-4DB2-BD59-A6C34878D82A}">
                    <a16:rowId xmlns:a16="http://schemas.microsoft.com/office/drawing/2014/main" val="4189621407"/>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effectLst/>
                          <a:latin typeface="+mn-ea"/>
                          <a:ea typeface="+mn-ea"/>
                        </a:rPr>
                        <a:t>RUCM</a:t>
                      </a:r>
                      <a:r>
                        <a:rPr lang="zh-CN" altLang="en-US" sz="1200" kern="100" dirty="0">
                          <a:effectLst/>
                          <a:latin typeface="+mn-ea"/>
                          <a:ea typeface="+mn-ea"/>
                        </a:rPr>
                        <a:t>和对应的文字描述是否一致</a:t>
                      </a:r>
                      <a:endParaRPr lang="zh-CN" sz="1200" kern="100" dirty="0">
                        <a:effectLst/>
                        <a:latin typeface="+mn-ea"/>
                        <a:ea typeface="+mn-ea"/>
                      </a:endParaRPr>
                    </a:p>
                  </a:txBody>
                  <a:tcPr marL="6350" marR="6350" marT="0" marB="0" anchor="ctr"/>
                </a:tc>
                <a:tc>
                  <a:txBody>
                    <a:bodyPr/>
                    <a:lstStyle/>
                    <a:p>
                      <a:pPr algn="ctr">
                        <a:spcAft>
                          <a:spcPts val="0"/>
                        </a:spcAft>
                      </a:pPr>
                      <a:r>
                        <a:rPr lang="zh-CN" altLang="en-US" sz="1200" kern="100">
                          <a:effectLst/>
                          <a:latin typeface="+mn-ea"/>
                          <a:ea typeface="+mn-ea"/>
                        </a:rPr>
                        <a:t>严重</a:t>
                      </a:r>
                      <a:endParaRPr lang="zh-CN" sz="1200" kern="100">
                        <a:effectLst/>
                        <a:latin typeface="+mn-ea"/>
                        <a:ea typeface="+mn-ea"/>
                      </a:endParaRPr>
                    </a:p>
                  </a:txBody>
                  <a:tcPr marL="6350" marR="6350" marT="0" marB="0" anchor="ctr"/>
                </a:tc>
                <a:extLst>
                  <a:ext uri="{0D108BD9-81ED-4DB2-BD59-A6C34878D82A}">
                    <a16:rowId xmlns:a16="http://schemas.microsoft.com/office/drawing/2014/main" val="2365147028"/>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effectLst/>
                          <a:latin typeface="+mn-ea"/>
                          <a:ea typeface="+mn-ea"/>
                        </a:rPr>
                        <a:t>RUCM</a:t>
                      </a:r>
                      <a:r>
                        <a:rPr lang="zh-CN" altLang="en-US" sz="1200" kern="100" dirty="0">
                          <a:effectLst/>
                          <a:latin typeface="+mn-ea"/>
                          <a:ea typeface="+mn-ea"/>
                        </a:rPr>
                        <a:t>是否存在没考虑到的前置条件</a:t>
                      </a:r>
                      <a:endParaRPr lang="zh-CN" sz="1200" kern="100" dirty="0">
                        <a:effectLst/>
                        <a:latin typeface="+mn-ea"/>
                        <a:ea typeface="+mn-ea"/>
                      </a:endParaRPr>
                    </a:p>
                  </a:txBody>
                  <a:tcPr marL="6350" marR="6350" marT="0" marB="0" anchor="ctr"/>
                </a:tc>
                <a:tc>
                  <a:txBody>
                    <a:bodyPr/>
                    <a:lstStyle/>
                    <a:p>
                      <a:pPr algn="ctr">
                        <a:spcAft>
                          <a:spcPts val="0"/>
                        </a:spcAft>
                      </a:pPr>
                      <a:r>
                        <a:rPr lang="zh-CN" altLang="en-US" sz="1200" kern="100">
                          <a:effectLst/>
                          <a:latin typeface="+mn-ea"/>
                          <a:ea typeface="+mn-ea"/>
                        </a:rPr>
                        <a:t>中等</a:t>
                      </a:r>
                      <a:endParaRPr lang="zh-CN" sz="1200" kern="100">
                        <a:effectLst/>
                        <a:latin typeface="+mn-ea"/>
                        <a:ea typeface="+mn-ea"/>
                      </a:endParaRPr>
                    </a:p>
                  </a:txBody>
                  <a:tcPr marL="6350" marR="6350" marT="0" marB="0" anchor="ctr"/>
                </a:tc>
                <a:extLst>
                  <a:ext uri="{0D108BD9-81ED-4DB2-BD59-A6C34878D82A}">
                    <a16:rowId xmlns:a16="http://schemas.microsoft.com/office/drawing/2014/main" val="3634145754"/>
                  </a:ext>
                </a:extLst>
              </a:tr>
            </a:tbl>
          </a:graphicData>
        </a:graphic>
      </p:graphicFrame>
      <p:graphicFrame>
        <p:nvGraphicFramePr>
          <p:cNvPr id="4" name="表格 3">
            <a:extLst>
              <a:ext uri="{FF2B5EF4-FFF2-40B4-BE49-F238E27FC236}">
                <a16:creationId xmlns:a16="http://schemas.microsoft.com/office/drawing/2014/main" id="{B8A9DA90-6F20-E548-84CE-6041D4A68222}"/>
              </a:ext>
            </a:extLst>
          </p:cNvPr>
          <p:cNvGraphicFramePr>
            <a:graphicFrameLocks noGrp="1"/>
          </p:cNvGraphicFramePr>
          <p:nvPr/>
        </p:nvGraphicFramePr>
        <p:xfrm>
          <a:off x="3513861" y="1764823"/>
          <a:ext cx="4176301"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092272">
                  <a:extLst>
                    <a:ext uri="{9D8B030D-6E8A-4147-A177-3AD203B41FA5}">
                      <a16:colId xmlns:a16="http://schemas.microsoft.com/office/drawing/2014/main" val="3536353265"/>
                    </a:ext>
                  </a:extLst>
                </a:gridCol>
                <a:gridCol w="1150352">
                  <a:extLst>
                    <a:ext uri="{9D8B030D-6E8A-4147-A177-3AD203B41FA5}">
                      <a16:colId xmlns:a16="http://schemas.microsoft.com/office/drawing/2014/main" val="375496445"/>
                    </a:ext>
                  </a:extLst>
                </a:gridCol>
                <a:gridCol w="1078498">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严重</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中等</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轻微</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19</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2</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10</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7</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spTree>
    <p:extLst>
      <p:ext uri="{BB962C8B-B14F-4D97-AF65-F5344CB8AC3E}">
        <p14:creationId xmlns:p14="http://schemas.microsoft.com/office/powerpoint/2010/main" val="38375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B</a:t>
            </a:r>
            <a:r>
              <a:rPr lang="zh-CN" altLang="en-US" dirty="0"/>
              <a:t>组反馈结果</a:t>
            </a:r>
          </a:p>
        </p:txBody>
      </p:sp>
      <p:graphicFrame>
        <p:nvGraphicFramePr>
          <p:cNvPr id="15" name="表格 14">
            <a:extLst>
              <a:ext uri="{FF2B5EF4-FFF2-40B4-BE49-F238E27FC236}">
                <a16:creationId xmlns:a16="http://schemas.microsoft.com/office/drawing/2014/main" id="{DF3FCB6A-781C-2145-ABF2-E54B912E30D1}"/>
              </a:ext>
            </a:extLst>
          </p:cNvPr>
          <p:cNvGraphicFramePr>
            <a:graphicFrameLocks noGrp="1"/>
          </p:cNvGraphicFramePr>
          <p:nvPr/>
        </p:nvGraphicFramePr>
        <p:xfrm>
          <a:off x="1478263" y="1302367"/>
          <a:ext cx="4176301"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092272">
                  <a:extLst>
                    <a:ext uri="{9D8B030D-6E8A-4147-A177-3AD203B41FA5}">
                      <a16:colId xmlns:a16="http://schemas.microsoft.com/office/drawing/2014/main" val="3536353265"/>
                    </a:ext>
                  </a:extLst>
                </a:gridCol>
                <a:gridCol w="1150352">
                  <a:extLst>
                    <a:ext uri="{9D8B030D-6E8A-4147-A177-3AD203B41FA5}">
                      <a16:colId xmlns:a16="http://schemas.microsoft.com/office/drawing/2014/main" val="375496445"/>
                    </a:ext>
                  </a:extLst>
                </a:gridCol>
                <a:gridCol w="1078498">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部分接受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拒绝</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19</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13</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0</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6</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graphicFrame>
        <p:nvGraphicFramePr>
          <p:cNvPr id="16" name="表格 15">
            <a:extLst>
              <a:ext uri="{FF2B5EF4-FFF2-40B4-BE49-F238E27FC236}">
                <a16:creationId xmlns:a16="http://schemas.microsoft.com/office/drawing/2014/main" id="{1302A236-28E1-0F46-9D0E-CF0E4A62EB72}"/>
              </a:ext>
            </a:extLst>
          </p:cNvPr>
          <p:cNvGraphicFramePr>
            <a:graphicFrameLocks noGrp="1"/>
          </p:cNvGraphicFramePr>
          <p:nvPr/>
        </p:nvGraphicFramePr>
        <p:xfrm>
          <a:off x="7320372" y="1302368"/>
          <a:ext cx="4176301"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092272">
                  <a:extLst>
                    <a:ext uri="{9D8B030D-6E8A-4147-A177-3AD203B41FA5}">
                      <a16:colId xmlns:a16="http://schemas.microsoft.com/office/drawing/2014/main" val="3536353265"/>
                    </a:ext>
                  </a:extLst>
                </a:gridCol>
                <a:gridCol w="1150352">
                  <a:extLst>
                    <a:ext uri="{9D8B030D-6E8A-4147-A177-3AD203B41FA5}">
                      <a16:colId xmlns:a16="http://schemas.microsoft.com/office/drawing/2014/main" val="375496445"/>
                    </a:ext>
                  </a:extLst>
                </a:gridCol>
                <a:gridCol w="1078498">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部分接受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拒绝</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19</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15</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0</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4</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cxnSp>
        <p:nvCxnSpPr>
          <p:cNvPr id="4" name="直线箭头连接符 3">
            <a:extLst>
              <a:ext uri="{FF2B5EF4-FFF2-40B4-BE49-F238E27FC236}">
                <a16:creationId xmlns:a16="http://schemas.microsoft.com/office/drawing/2014/main" id="{778CA003-5E29-AD48-8B21-5A2E4E5B2BCE}"/>
              </a:ext>
            </a:extLst>
          </p:cNvPr>
          <p:cNvCxnSpPr>
            <a:endCxn id="16" idx="1"/>
          </p:cNvCxnSpPr>
          <p:nvPr/>
        </p:nvCxnSpPr>
        <p:spPr>
          <a:xfrm>
            <a:off x="5707117" y="1810367"/>
            <a:ext cx="1613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AEAE6383-6E8F-6946-9628-F3956D023EE8}"/>
              </a:ext>
            </a:extLst>
          </p:cNvPr>
          <p:cNvSpPr txBox="1"/>
          <p:nvPr/>
        </p:nvSpPr>
        <p:spPr>
          <a:xfrm>
            <a:off x="5844330" y="1441034"/>
            <a:ext cx="1338828" cy="369332"/>
          </a:xfrm>
          <a:prstGeom prst="rect">
            <a:avLst/>
          </a:prstGeom>
          <a:noFill/>
        </p:spPr>
        <p:txBody>
          <a:bodyPr wrap="none" rtlCol="0">
            <a:spAutoFit/>
          </a:bodyPr>
          <a:lstStyle/>
          <a:p>
            <a:r>
              <a:rPr kumimoji="1" lang="zh-CN" altLang="en-US"/>
              <a:t>讨论后认可</a:t>
            </a:r>
          </a:p>
        </p:txBody>
      </p:sp>
      <p:sp>
        <p:nvSpPr>
          <p:cNvPr id="17" name="矩形 16">
            <a:extLst>
              <a:ext uri="{FF2B5EF4-FFF2-40B4-BE49-F238E27FC236}">
                <a16:creationId xmlns:a16="http://schemas.microsoft.com/office/drawing/2014/main" id="{8953CDAE-2D5B-8C4A-84BD-7A5F7410D520}"/>
              </a:ext>
            </a:extLst>
          </p:cNvPr>
          <p:cNvSpPr/>
          <p:nvPr/>
        </p:nvSpPr>
        <p:spPr>
          <a:xfrm>
            <a:off x="4069062" y="4178063"/>
            <a:ext cx="1797269" cy="956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 altLang="zh-CN"/>
              <a:t>RUCM</a:t>
            </a:r>
            <a:r>
              <a:rPr kumimoji="1" lang="zh-CN" altLang="en-US"/>
              <a:t>是否包含预估异常过程</a:t>
            </a:r>
          </a:p>
        </p:txBody>
      </p:sp>
      <p:sp>
        <p:nvSpPr>
          <p:cNvPr id="19" name="矩形 18">
            <a:extLst>
              <a:ext uri="{FF2B5EF4-FFF2-40B4-BE49-F238E27FC236}">
                <a16:creationId xmlns:a16="http://schemas.microsoft.com/office/drawing/2014/main" id="{2CABCB9A-5260-014B-8406-C1D81176994B}"/>
              </a:ext>
            </a:extLst>
          </p:cNvPr>
          <p:cNvSpPr/>
          <p:nvPr/>
        </p:nvSpPr>
        <p:spPr>
          <a:xfrm>
            <a:off x="7055847" y="2743400"/>
            <a:ext cx="1797269" cy="956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
              <a:t>在</a:t>
            </a:r>
            <a:r>
              <a:rPr kumimoji="1" lang="en-US" altLang="zh-CN"/>
              <a:t>step</a:t>
            </a:r>
            <a:r>
              <a:rPr kumimoji="1" lang="zh-CN" altLang="en-US"/>
              <a:t>中添加</a:t>
            </a:r>
            <a:r>
              <a:rPr kumimoji="1" lang="en" altLang="zh-CN"/>
              <a:t>VALIDATES THAT</a:t>
            </a:r>
            <a:endParaRPr kumimoji="1" lang="zh-CN" altLang="en-US"/>
          </a:p>
        </p:txBody>
      </p:sp>
      <p:sp>
        <p:nvSpPr>
          <p:cNvPr id="22" name="矩形 21">
            <a:extLst>
              <a:ext uri="{FF2B5EF4-FFF2-40B4-BE49-F238E27FC236}">
                <a16:creationId xmlns:a16="http://schemas.microsoft.com/office/drawing/2014/main" id="{13BF3E13-EC63-484C-846C-AF0D8B89A5A5}"/>
              </a:ext>
            </a:extLst>
          </p:cNvPr>
          <p:cNvSpPr/>
          <p:nvPr/>
        </p:nvSpPr>
        <p:spPr>
          <a:xfrm>
            <a:off x="7055846" y="4178063"/>
            <a:ext cx="1797269" cy="956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在分支流中添加异常</a:t>
            </a:r>
          </a:p>
        </p:txBody>
      </p:sp>
      <p:sp>
        <p:nvSpPr>
          <p:cNvPr id="23" name="矩形 22">
            <a:extLst>
              <a:ext uri="{FF2B5EF4-FFF2-40B4-BE49-F238E27FC236}">
                <a16:creationId xmlns:a16="http://schemas.microsoft.com/office/drawing/2014/main" id="{3D997D5C-228E-B641-8B15-18767A2C60AE}"/>
              </a:ext>
            </a:extLst>
          </p:cNvPr>
          <p:cNvSpPr/>
          <p:nvPr/>
        </p:nvSpPr>
        <p:spPr>
          <a:xfrm>
            <a:off x="7055846" y="5612726"/>
            <a:ext cx="1797269" cy="956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不做修改</a:t>
            </a:r>
          </a:p>
        </p:txBody>
      </p:sp>
      <p:cxnSp>
        <p:nvCxnSpPr>
          <p:cNvPr id="26" name="直线箭头连接符 25">
            <a:extLst>
              <a:ext uri="{FF2B5EF4-FFF2-40B4-BE49-F238E27FC236}">
                <a16:creationId xmlns:a16="http://schemas.microsoft.com/office/drawing/2014/main" id="{DA02F823-D8D0-914F-A993-8F80E7A1DA0C}"/>
              </a:ext>
            </a:extLst>
          </p:cNvPr>
          <p:cNvCxnSpPr>
            <a:stCxn id="17" idx="3"/>
            <a:endCxn id="19" idx="1"/>
          </p:cNvCxnSpPr>
          <p:nvPr/>
        </p:nvCxnSpPr>
        <p:spPr>
          <a:xfrm flipV="1">
            <a:off x="5866331" y="3221621"/>
            <a:ext cx="1189516" cy="1434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直线箭头连接符 27">
            <a:extLst>
              <a:ext uri="{FF2B5EF4-FFF2-40B4-BE49-F238E27FC236}">
                <a16:creationId xmlns:a16="http://schemas.microsoft.com/office/drawing/2014/main" id="{06448047-EA19-1B4E-A680-1E7EC02B3E24}"/>
              </a:ext>
            </a:extLst>
          </p:cNvPr>
          <p:cNvCxnSpPr>
            <a:cxnSpLocks/>
            <a:stCxn id="17" idx="3"/>
            <a:endCxn id="22" idx="1"/>
          </p:cNvCxnSpPr>
          <p:nvPr/>
        </p:nvCxnSpPr>
        <p:spPr>
          <a:xfrm>
            <a:off x="5866331" y="4656284"/>
            <a:ext cx="11895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线箭头连接符 30">
            <a:extLst>
              <a:ext uri="{FF2B5EF4-FFF2-40B4-BE49-F238E27FC236}">
                <a16:creationId xmlns:a16="http://schemas.microsoft.com/office/drawing/2014/main" id="{58356656-E898-E443-B1BC-C274CF1EE972}"/>
              </a:ext>
            </a:extLst>
          </p:cNvPr>
          <p:cNvCxnSpPr>
            <a:cxnSpLocks/>
            <a:stCxn id="17" idx="3"/>
            <a:endCxn id="23" idx="1"/>
          </p:cNvCxnSpPr>
          <p:nvPr/>
        </p:nvCxnSpPr>
        <p:spPr>
          <a:xfrm>
            <a:off x="5866331" y="4656284"/>
            <a:ext cx="1189515" cy="1434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8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A</a:t>
            </a:r>
            <a:r>
              <a:rPr lang="zh-CN" altLang="en-US" dirty="0"/>
              <a:t>对</a:t>
            </a:r>
            <a:r>
              <a:rPr lang="en-US" altLang="zh-CN" dirty="0"/>
              <a:t>C</a:t>
            </a:r>
            <a:r>
              <a:rPr lang="zh-CN" altLang="en-US" dirty="0"/>
              <a:t>组评审结果</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nvGraphicFramePr>
        <p:xfrm>
          <a:off x="1947727" y="3529646"/>
          <a:ext cx="8120269" cy="2504302"/>
        </p:xfrm>
        <a:graphic>
          <a:graphicData uri="http://schemas.openxmlformats.org/drawingml/2006/table">
            <a:tbl>
              <a:tblPr firstRow="1" bandRow="1">
                <a:tableStyleId>{5C22544A-7EE6-4342-B048-85BDC9FD1C3A}</a:tableStyleId>
              </a:tblPr>
              <a:tblGrid>
                <a:gridCol w="1070864">
                  <a:extLst>
                    <a:ext uri="{9D8B030D-6E8A-4147-A177-3AD203B41FA5}">
                      <a16:colId xmlns:a16="http://schemas.microsoft.com/office/drawing/2014/main" val="276919152"/>
                    </a:ext>
                  </a:extLst>
                </a:gridCol>
                <a:gridCol w="6025675">
                  <a:extLst>
                    <a:ext uri="{9D8B030D-6E8A-4147-A177-3AD203B41FA5}">
                      <a16:colId xmlns:a16="http://schemas.microsoft.com/office/drawing/2014/main" val="3536353265"/>
                    </a:ext>
                  </a:extLst>
                </a:gridCol>
                <a:gridCol w="1023730">
                  <a:extLst>
                    <a:ext uri="{9D8B030D-6E8A-4147-A177-3AD203B41FA5}">
                      <a16:colId xmlns:a16="http://schemas.microsoft.com/office/drawing/2014/main" val="2859216693"/>
                    </a:ext>
                  </a:extLst>
                </a:gridCol>
              </a:tblGrid>
              <a:tr h="268918">
                <a:tc>
                  <a:txBody>
                    <a:bodyPr/>
                    <a:lstStyle/>
                    <a:p>
                      <a:pPr algn="ctr">
                        <a:spcAft>
                          <a:spcPts val="0"/>
                        </a:spcAft>
                      </a:pPr>
                      <a:r>
                        <a:rPr lang="zh-CN" altLang="en-US" sz="1400" kern="100" dirty="0">
                          <a:effectLst/>
                          <a:latin typeface="+mn-ea"/>
                          <a:ea typeface="+mn-ea"/>
                        </a:rPr>
                        <a:t>问题位置</a:t>
                      </a:r>
                      <a:endParaRPr lang="zh-CN" sz="1400" kern="100" dirty="0">
                        <a:effectLst/>
                        <a:latin typeface="+mn-ea"/>
                        <a:ea typeface="+mn-ea"/>
                      </a:endParaRPr>
                    </a:p>
                  </a:txBody>
                  <a:tcPr marL="6350" marR="6350" marT="0" marB="0" anchor="ctr"/>
                </a:tc>
                <a:tc>
                  <a:txBody>
                    <a:bodyPr/>
                    <a:lstStyle/>
                    <a:p>
                      <a:pPr algn="ctr">
                        <a:spcAft>
                          <a:spcPts val="0"/>
                        </a:spcAft>
                      </a:pPr>
                      <a:r>
                        <a:rPr lang="en-US" altLang="zh-CN" sz="1100" kern="0">
                          <a:solidFill>
                            <a:srgbClr val="000000"/>
                          </a:solidFill>
                          <a:effectLst/>
                          <a:latin typeface="宋体" panose="02010600030101010101" pitchFamily="2" charset="-122"/>
                          <a:cs typeface="宋体" panose="02010600030101010101" pitchFamily="2" charset="-122"/>
                        </a:rPr>
                        <a:t>V2.1.0</a:t>
                      </a:r>
                      <a:r>
                        <a:rPr lang="zh-CN" altLang="zh-CN" sz="1100" kern="0">
                          <a:solidFill>
                            <a:srgbClr val="000000"/>
                          </a:solidFill>
                          <a:effectLst/>
                          <a:ea typeface="宋体" panose="02010600030101010101" pitchFamily="2" charset="-122"/>
                          <a:cs typeface="宋体" panose="02010600030101010101" pitchFamily="2" charset="-122"/>
                        </a:rPr>
                        <a:t>处修改章节为空白</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严重性</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233703">
                <a:tc rowSpan="3">
                  <a:txBody>
                    <a:bodyPr/>
                    <a:lstStyle/>
                    <a:p>
                      <a:pPr algn="ctr">
                        <a:spcAft>
                          <a:spcPts val="0"/>
                        </a:spcAft>
                      </a:pPr>
                      <a:r>
                        <a:rPr lang="zh-CN" altLang="en-US" sz="1200" kern="100" dirty="0">
                          <a:effectLst/>
                          <a:latin typeface="+mn-ea"/>
                          <a:ea typeface="+mn-ea"/>
                        </a:rPr>
                        <a:t>文档格式</a:t>
                      </a:r>
                      <a:endParaRPr lang="en-US" altLang="zh-CN" sz="1200" kern="100" dirty="0">
                        <a:effectLst/>
                        <a:latin typeface="+mn-ea"/>
                        <a:ea typeface="+mn-ea"/>
                      </a:endParaRPr>
                    </a:p>
                    <a:p>
                      <a:pPr algn="ctr">
                        <a:spcAft>
                          <a:spcPts val="0"/>
                        </a:spcAft>
                      </a:pPr>
                      <a:r>
                        <a:rPr lang="zh-CN" altLang="en-US" sz="1200" kern="100" dirty="0">
                          <a:effectLst/>
                          <a:latin typeface="+mn-ea"/>
                          <a:ea typeface="+mn-ea"/>
                        </a:rPr>
                        <a:t>与语义</a:t>
                      </a:r>
                      <a:endParaRPr lang="zh-CN" sz="1200" kern="100" dirty="0">
                        <a:effectLst/>
                        <a:latin typeface="+mn-ea"/>
                        <a:ea typeface="+mn-ea"/>
                      </a:endParaRPr>
                    </a:p>
                  </a:txBody>
                  <a:tcPr marL="6350" marR="6350" marT="0" marB="0" anchor="ctr"/>
                </a:tc>
                <a:tc>
                  <a:txBody>
                    <a:bodyPr/>
                    <a:lstStyle/>
                    <a:p>
                      <a:pPr marL="0" algn="l" defTabSz="914354" rtl="0" eaLnBrk="1" latinLnBrk="0" hangingPunct="1">
                        <a:spcAft>
                          <a:spcPts val="0"/>
                        </a:spcAft>
                      </a:pPr>
                      <a:r>
                        <a:rPr lang="en-US" altLang="zh-CN" sz="1200" kern="100" dirty="0">
                          <a:solidFill>
                            <a:schemeClr val="dk1"/>
                          </a:solidFill>
                          <a:effectLst/>
                          <a:latin typeface="+mn-ea"/>
                          <a:ea typeface="+mn-ea"/>
                          <a:cs typeface="+mn-cs"/>
                        </a:rPr>
                        <a:t>V2.1.0</a:t>
                      </a:r>
                      <a:r>
                        <a:rPr lang="zh-CN" altLang="zh-CN" sz="1200" kern="100" dirty="0">
                          <a:solidFill>
                            <a:schemeClr val="dk1"/>
                          </a:solidFill>
                          <a:effectLst/>
                          <a:latin typeface="+mn-ea"/>
                          <a:ea typeface="+mn-ea"/>
                          <a:cs typeface="+mn-cs"/>
                        </a:rPr>
                        <a:t>处修改章节为空白</a:t>
                      </a:r>
                      <a:endParaRPr lang="zh-CN" altLang="en-US" sz="1200" kern="100" dirty="0">
                        <a:solidFill>
                          <a:schemeClr val="dk1"/>
                        </a:solidFill>
                        <a:effectLst/>
                        <a:latin typeface="+mn-ea"/>
                        <a:ea typeface="+mn-ea"/>
                        <a:cs typeface="+mn-cs"/>
                      </a:endParaRPr>
                    </a:p>
                  </a:txBody>
                  <a:tcPr marL="6350" marR="6350" marT="0" marB="0" anchor="ctr"/>
                </a:tc>
                <a:tc>
                  <a:txBody>
                    <a:bodyPr/>
                    <a:lstStyle/>
                    <a:p>
                      <a:pPr algn="ctr">
                        <a:spcAft>
                          <a:spcPts val="0"/>
                        </a:spcAft>
                      </a:pPr>
                      <a:r>
                        <a:rPr lang="zh-CN" altLang="en-US" sz="1200" kern="100" dirty="0">
                          <a:effectLst/>
                          <a:latin typeface="+mn-ea"/>
                          <a:ea typeface="+mn-ea"/>
                        </a:rPr>
                        <a:t>轻微</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038749654"/>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marL="0" algn="l" defTabSz="914354" rtl="0" eaLnBrk="1" latinLnBrk="0" hangingPunct="1">
                        <a:spcAft>
                          <a:spcPts val="0"/>
                        </a:spcAft>
                      </a:pPr>
                      <a:r>
                        <a:rPr lang="zh-CN" altLang="en-US" sz="1200" kern="100" dirty="0">
                          <a:solidFill>
                            <a:schemeClr val="dk1"/>
                          </a:solidFill>
                          <a:effectLst/>
                          <a:latin typeface="+mn-ea"/>
                          <a:ea typeface="+mn-ea"/>
                          <a:cs typeface="+mn-cs"/>
                        </a:rPr>
                        <a:t>“</a:t>
                      </a:r>
                      <a:r>
                        <a:rPr lang="en-US" sz="1200" kern="100" dirty="0">
                          <a:solidFill>
                            <a:schemeClr val="dk1"/>
                          </a:solidFill>
                          <a:effectLst/>
                          <a:latin typeface="+mn-ea"/>
                          <a:ea typeface="+mn-ea"/>
                          <a:cs typeface="+mn-cs"/>
                        </a:rPr>
                        <a:t>……</a:t>
                      </a:r>
                      <a:r>
                        <a:rPr lang="zh-CN" altLang="en-US" sz="1200" kern="100" dirty="0">
                          <a:solidFill>
                            <a:schemeClr val="dk1"/>
                          </a:solidFill>
                          <a:effectLst/>
                          <a:latin typeface="+mn-ea"/>
                          <a:ea typeface="+mn-ea"/>
                          <a:cs typeface="+mn-cs"/>
                        </a:rPr>
                        <a:t>用例图如图</a:t>
                      </a:r>
                      <a:r>
                        <a:rPr lang="en-US" sz="1200" kern="100" dirty="0">
                          <a:solidFill>
                            <a:schemeClr val="dk1"/>
                          </a:solidFill>
                          <a:effectLst/>
                          <a:latin typeface="+mn-ea"/>
                          <a:ea typeface="+mn-ea"/>
                          <a:cs typeface="+mn-cs"/>
                        </a:rPr>
                        <a:t>1</a:t>
                      </a:r>
                      <a:r>
                        <a:rPr lang="zh-CN" altLang="en-US" sz="1200" kern="100" dirty="0">
                          <a:solidFill>
                            <a:schemeClr val="dk1"/>
                          </a:solidFill>
                          <a:effectLst/>
                          <a:latin typeface="+mn-ea"/>
                          <a:ea typeface="+mn-ea"/>
                          <a:cs typeface="+mn-cs"/>
                        </a:rPr>
                        <a:t>所示。”标号错误，图为图</a:t>
                      </a:r>
                      <a:r>
                        <a:rPr lang="en-US" sz="1200" kern="100" dirty="0">
                          <a:solidFill>
                            <a:schemeClr val="dk1"/>
                          </a:solidFill>
                          <a:effectLst/>
                          <a:latin typeface="+mn-ea"/>
                          <a:ea typeface="+mn-ea"/>
                          <a:cs typeface="+mn-cs"/>
                        </a:rPr>
                        <a:t>2</a:t>
                      </a:r>
                      <a:endParaRPr lang="zh-CN" altLang="en-US" sz="1200" kern="100" dirty="0">
                        <a:solidFill>
                          <a:schemeClr val="dk1"/>
                        </a:solidFill>
                        <a:effectLst/>
                        <a:latin typeface="+mn-ea"/>
                        <a:ea typeface="+mn-ea"/>
                        <a:cs typeface="+mn-cs"/>
                      </a:endParaRPr>
                    </a:p>
                  </a:txBody>
                  <a:tcPr marL="68580" marR="68580" marT="0" marB="0" anchor="ctr"/>
                </a:tc>
                <a:tc>
                  <a:txBody>
                    <a:bodyPr/>
                    <a:lstStyle/>
                    <a:p>
                      <a:pPr algn="ctr">
                        <a:spcAft>
                          <a:spcPts val="0"/>
                        </a:spcAft>
                      </a:pPr>
                      <a:r>
                        <a:rPr lang="zh-CN" altLang="en-US" sz="1200" kern="100" dirty="0">
                          <a:effectLst/>
                          <a:latin typeface="+mn-ea"/>
                          <a:ea typeface="+mn-ea"/>
                        </a:rPr>
                        <a:t>轻微</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805488374"/>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marL="0" algn="l" defTabSz="914354" rtl="0" eaLnBrk="1" latinLnBrk="0" hangingPunct="1">
                        <a:spcAft>
                          <a:spcPts val="0"/>
                        </a:spcAft>
                      </a:pPr>
                      <a:r>
                        <a:rPr lang="zh-CN" altLang="en-US" sz="1200" kern="100" dirty="0">
                          <a:solidFill>
                            <a:schemeClr val="dk1"/>
                          </a:solidFill>
                          <a:effectLst/>
                          <a:latin typeface="+mn-ea"/>
                          <a:ea typeface="+mn-ea"/>
                          <a:cs typeface="+mn-cs"/>
                        </a:rPr>
                        <a:t>前面的伪代码都没有带“；”，此处使用“；”</a:t>
                      </a:r>
                    </a:p>
                  </a:txBody>
                  <a:tcPr marL="68580" marR="68580" marT="0" marB="0" anchor="ctr"/>
                </a:tc>
                <a:tc>
                  <a:txBody>
                    <a:bodyPr/>
                    <a:lstStyle/>
                    <a:p>
                      <a:pPr algn="ctr">
                        <a:spcAft>
                          <a:spcPts val="0"/>
                        </a:spcAft>
                      </a:pPr>
                      <a:r>
                        <a:rPr lang="zh-CN" altLang="en-US" sz="1200" kern="100">
                          <a:effectLst/>
                          <a:latin typeface="+mn-ea"/>
                          <a:ea typeface="+mn-ea"/>
                        </a:rPr>
                        <a:t>轻微</a:t>
                      </a:r>
                      <a:endParaRPr lang="zh-CN" sz="1200" kern="100">
                        <a:effectLst/>
                        <a:latin typeface="+mn-ea"/>
                        <a:ea typeface="+mn-ea"/>
                      </a:endParaRPr>
                    </a:p>
                  </a:txBody>
                  <a:tcPr marL="6350" marR="6350" marT="0" marB="0" anchor="ctr"/>
                </a:tc>
                <a:extLst>
                  <a:ext uri="{0D108BD9-81ED-4DB2-BD59-A6C34878D82A}">
                    <a16:rowId xmlns:a16="http://schemas.microsoft.com/office/drawing/2014/main" val="1994409193"/>
                  </a:ext>
                </a:extLst>
              </a:tr>
              <a:tr h="233703">
                <a:tc rowSpan="2">
                  <a:txBody>
                    <a:bodyPr/>
                    <a:lstStyle/>
                    <a:p>
                      <a:pPr algn="ctr">
                        <a:spcAft>
                          <a:spcPts val="0"/>
                        </a:spcAft>
                      </a:pPr>
                      <a:r>
                        <a:rPr lang="zh-CN" altLang="en-US" sz="1200" kern="100" dirty="0">
                          <a:effectLst/>
                          <a:latin typeface="+mn-ea"/>
                          <a:ea typeface="+mn-ea"/>
                        </a:rPr>
                        <a:t>需求的逻辑</a:t>
                      </a:r>
                      <a:endParaRPr lang="zh-CN" sz="1200" kern="100" dirty="0">
                        <a:effectLst/>
                        <a:latin typeface="+mn-ea"/>
                        <a:ea typeface="+mn-ea"/>
                      </a:endParaRPr>
                    </a:p>
                  </a:txBody>
                  <a:tcPr marL="6350" marR="6350" marT="0" marB="0" anchor="ctr"/>
                </a:tc>
                <a:tc>
                  <a:txBody>
                    <a:bodyPr/>
                    <a:lstStyle/>
                    <a:p>
                      <a:pPr marL="0" algn="l" defTabSz="914354" rtl="0" eaLnBrk="1" latinLnBrk="0" hangingPunct="1">
                        <a:spcAft>
                          <a:spcPts val="0"/>
                        </a:spcAft>
                      </a:pPr>
                      <a:r>
                        <a:rPr lang="zh-CN" altLang="en-US" sz="1200" kern="100" dirty="0">
                          <a:solidFill>
                            <a:schemeClr val="dk1"/>
                          </a:solidFill>
                          <a:effectLst/>
                          <a:latin typeface="+mn-ea"/>
                          <a:ea typeface="+mn-ea"/>
                          <a:cs typeface="+mn-cs"/>
                        </a:rPr>
                        <a:t>按照</a:t>
                      </a:r>
                      <a:r>
                        <a:rPr lang="en-US" sz="1200" kern="100" dirty="0">
                          <a:solidFill>
                            <a:schemeClr val="dk1"/>
                          </a:solidFill>
                          <a:effectLst/>
                          <a:latin typeface="+mn-ea"/>
                          <a:ea typeface="+mn-ea"/>
                          <a:cs typeface="+mn-cs"/>
                        </a:rPr>
                        <a:t>d)</a:t>
                      </a:r>
                      <a:r>
                        <a:rPr lang="zh-CN" altLang="en-US" sz="1200" kern="100" dirty="0">
                          <a:solidFill>
                            <a:schemeClr val="dk1"/>
                          </a:solidFill>
                          <a:effectLst/>
                          <a:latin typeface="+mn-ea"/>
                          <a:ea typeface="+mn-ea"/>
                          <a:cs typeface="+mn-cs"/>
                        </a:rPr>
                        <a:t>的分支语句，假如模型存在，会删除模型直接返回，不修改数据库，也不提示“删除成功”</a:t>
                      </a:r>
                    </a:p>
                  </a:txBody>
                  <a:tcPr marL="68580" marR="68580" marT="0" marB="0" anchor="ctr"/>
                </a:tc>
                <a:tc>
                  <a:txBody>
                    <a:bodyPr/>
                    <a:lstStyle/>
                    <a:p>
                      <a:pPr algn="ctr">
                        <a:spcAft>
                          <a:spcPts val="0"/>
                        </a:spcAft>
                      </a:pPr>
                      <a:r>
                        <a:rPr lang="zh-CN" altLang="en-US" sz="1200" kern="100">
                          <a:effectLst/>
                          <a:latin typeface="+mn-ea"/>
                          <a:ea typeface="+mn-ea"/>
                        </a:rPr>
                        <a:t>严重</a:t>
                      </a:r>
                      <a:endParaRPr lang="zh-CN" sz="1200" kern="100">
                        <a:effectLst/>
                        <a:latin typeface="+mn-ea"/>
                        <a:ea typeface="+mn-ea"/>
                      </a:endParaRPr>
                    </a:p>
                  </a:txBody>
                  <a:tcPr marL="6350" marR="6350" marT="0" marB="0" anchor="ctr"/>
                </a:tc>
                <a:extLst>
                  <a:ext uri="{0D108BD9-81ED-4DB2-BD59-A6C34878D82A}">
                    <a16:rowId xmlns:a16="http://schemas.microsoft.com/office/drawing/2014/main" val="1746908019"/>
                  </a:ext>
                </a:extLst>
              </a:tr>
              <a:tr h="233703">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00" dirty="0">
                          <a:solidFill>
                            <a:schemeClr val="dk1"/>
                          </a:solidFill>
                          <a:effectLst/>
                          <a:latin typeface="+mn-ea"/>
                          <a:ea typeface="+mn-ea"/>
                          <a:cs typeface="+mn-cs"/>
                        </a:rPr>
                        <a:t>“删除模型”应该包含“删除实例”用例</a:t>
                      </a:r>
                      <a:endParaRPr lang="zh-CN" altLang="en-US" sz="1200" kern="100" dirty="0">
                        <a:solidFill>
                          <a:schemeClr val="dk1"/>
                        </a:solidFill>
                        <a:effectLst/>
                        <a:latin typeface="+mn-ea"/>
                        <a:ea typeface="+mn-ea"/>
                        <a:cs typeface="+mn-cs"/>
                      </a:endParaRPr>
                    </a:p>
                  </a:txBody>
                  <a:tcPr marL="68580" marR="68580" marT="0" marB="0" anchor="ctr"/>
                </a:tc>
                <a:tc>
                  <a:txBody>
                    <a:bodyPr/>
                    <a:lstStyle/>
                    <a:p>
                      <a:pPr algn="ctr">
                        <a:spcAft>
                          <a:spcPts val="0"/>
                        </a:spcAft>
                      </a:pPr>
                      <a:r>
                        <a:rPr lang="zh-CN" altLang="en-US" sz="1200" kern="100" dirty="0">
                          <a:effectLst/>
                          <a:latin typeface="+mn-ea"/>
                          <a:ea typeface="+mn-ea"/>
                        </a:rPr>
                        <a:t>中等</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898198653"/>
                  </a:ext>
                </a:extLst>
              </a:tr>
              <a:tr h="233703">
                <a:tc rowSpan="4">
                  <a:txBody>
                    <a:bodyPr/>
                    <a:lstStyle/>
                    <a:p>
                      <a:pPr algn="ctr">
                        <a:spcAft>
                          <a:spcPts val="0"/>
                        </a:spcAft>
                      </a:pPr>
                      <a:r>
                        <a:rPr lang="zh-CN" altLang="en-US" sz="1200" kern="100" dirty="0">
                          <a:effectLst/>
                          <a:latin typeface="+mn-ea"/>
                          <a:ea typeface="+mn-ea"/>
                        </a:rPr>
                        <a:t>需求的完整性</a:t>
                      </a: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00" dirty="0">
                          <a:solidFill>
                            <a:schemeClr val="dk1"/>
                          </a:solidFill>
                          <a:effectLst/>
                          <a:latin typeface="+mn-ea"/>
                          <a:ea typeface="+mn-ea"/>
                          <a:cs typeface="+mn-cs"/>
                        </a:rPr>
                        <a:t>2.2</a:t>
                      </a:r>
                      <a:r>
                        <a:rPr lang="zh-CN" altLang="zh-CN" sz="1200" kern="100" dirty="0">
                          <a:solidFill>
                            <a:schemeClr val="dk1"/>
                          </a:solidFill>
                          <a:effectLst/>
                          <a:latin typeface="+mn-ea"/>
                          <a:ea typeface="+mn-ea"/>
                          <a:cs typeface="+mn-cs"/>
                        </a:rPr>
                        <a:t>中账户管理、项目管理、模型管理是并列的，而在</a:t>
                      </a:r>
                      <a:r>
                        <a:rPr lang="en-US" altLang="zh-CN" sz="1200" kern="100" dirty="0">
                          <a:solidFill>
                            <a:schemeClr val="dk1"/>
                          </a:solidFill>
                          <a:effectLst/>
                          <a:latin typeface="+mn-ea"/>
                          <a:ea typeface="+mn-ea"/>
                          <a:cs typeface="+mn-cs"/>
                        </a:rPr>
                        <a:t>3.1</a:t>
                      </a:r>
                      <a:r>
                        <a:rPr lang="zh-CN" altLang="zh-CN" sz="1200" kern="100" dirty="0">
                          <a:solidFill>
                            <a:schemeClr val="dk1"/>
                          </a:solidFill>
                          <a:effectLst/>
                          <a:latin typeface="+mn-ea"/>
                          <a:ea typeface="+mn-ea"/>
                          <a:cs typeface="+mn-cs"/>
                        </a:rPr>
                        <a:t>中模型管理归属于项目管理</a:t>
                      </a:r>
                      <a:endParaRPr lang="zh-CN" altLang="en-US" sz="1200" kern="100" dirty="0">
                        <a:solidFill>
                          <a:schemeClr val="dk1"/>
                        </a:solidFill>
                        <a:effectLst/>
                        <a:latin typeface="+mn-ea"/>
                        <a:ea typeface="+mn-ea"/>
                        <a:cs typeface="+mn-cs"/>
                      </a:endParaRPr>
                    </a:p>
                  </a:txBody>
                  <a:tcPr marL="6350" marR="6350" marT="0" marB="0" anchor="ctr"/>
                </a:tc>
                <a:tc>
                  <a:txBody>
                    <a:bodyPr/>
                    <a:lstStyle/>
                    <a:p>
                      <a:pPr algn="ctr">
                        <a:spcAft>
                          <a:spcPts val="0"/>
                        </a:spcAft>
                      </a:pPr>
                      <a:r>
                        <a:rPr lang="zh-CN" altLang="en-US" sz="1200" kern="100" dirty="0">
                          <a:effectLst/>
                          <a:latin typeface="+mn-ea"/>
                          <a:ea typeface="+mn-ea"/>
                        </a:rPr>
                        <a:t>轻微</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189621407"/>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00" dirty="0">
                          <a:solidFill>
                            <a:schemeClr val="dk1"/>
                          </a:solidFill>
                          <a:effectLst/>
                          <a:latin typeface="+mn-ea"/>
                          <a:ea typeface="+mn-ea"/>
                          <a:cs typeface="+mn-cs"/>
                        </a:rPr>
                        <a:t>3.1.12---3.1.15</a:t>
                      </a:r>
                      <a:r>
                        <a:rPr lang="zh-CN" altLang="zh-CN" sz="1200" kern="100" dirty="0">
                          <a:solidFill>
                            <a:schemeClr val="dk1"/>
                          </a:solidFill>
                          <a:effectLst/>
                          <a:latin typeface="+mn-ea"/>
                          <a:ea typeface="+mn-ea"/>
                          <a:cs typeface="+mn-cs"/>
                        </a:rPr>
                        <a:t>实例管理的四条未详细写于图中</a:t>
                      </a:r>
                      <a:endParaRPr lang="zh-CN" altLang="en-US" sz="1200" kern="100" dirty="0">
                        <a:solidFill>
                          <a:schemeClr val="dk1"/>
                        </a:solidFill>
                        <a:effectLst/>
                        <a:latin typeface="+mn-ea"/>
                        <a:ea typeface="+mn-ea"/>
                        <a:cs typeface="+mn-cs"/>
                      </a:endParaRPr>
                    </a:p>
                  </a:txBody>
                  <a:tcPr marL="6350" marR="6350" marT="0" marB="0" anchor="ctr"/>
                </a:tc>
                <a:tc>
                  <a:txBody>
                    <a:bodyPr/>
                    <a:lstStyle/>
                    <a:p>
                      <a:pPr algn="ctr">
                        <a:spcAft>
                          <a:spcPts val="0"/>
                        </a:spcAft>
                      </a:pPr>
                      <a:r>
                        <a:rPr lang="zh-CN" altLang="en-US" sz="1200" kern="100" dirty="0">
                          <a:effectLst/>
                          <a:latin typeface="+mn-ea"/>
                          <a:ea typeface="+mn-ea"/>
                        </a:rPr>
                        <a:t>轻微</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365147028"/>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00" dirty="0">
                          <a:solidFill>
                            <a:schemeClr val="dk1"/>
                          </a:solidFill>
                          <a:effectLst/>
                          <a:latin typeface="+mn-ea"/>
                          <a:ea typeface="+mn-ea"/>
                          <a:cs typeface="+mn-cs"/>
                        </a:rPr>
                        <a:t>用户登录异常只有“用户未登陆”一种反应方式，如果其他异常，怎么反应</a:t>
                      </a:r>
                      <a:endParaRPr lang="zh-CN" altLang="en-US" sz="1200" kern="100" dirty="0">
                        <a:solidFill>
                          <a:schemeClr val="dk1"/>
                        </a:solidFill>
                        <a:effectLst/>
                        <a:latin typeface="+mn-ea"/>
                        <a:ea typeface="+mn-ea"/>
                        <a:cs typeface="+mn-cs"/>
                      </a:endParaRPr>
                    </a:p>
                  </a:txBody>
                  <a:tcPr marL="6350" marR="6350" marT="0" marB="0" anchor="ctr"/>
                </a:tc>
                <a:tc>
                  <a:txBody>
                    <a:bodyPr/>
                    <a:lstStyle/>
                    <a:p>
                      <a:pPr algn="ctr">
                        <a:spcAft>
                          <a:spcPts val="0"/>
                        </a:spcAft>
                      </a:pPr>
                      <a:r>
                        <a:rPr lang="zh-CN" altLang="en-US" sz="1200" kern="100" dirty="0">
                          <a:effectLst/>
                          <a:latin typeface="+mn-ea"/>
                          <a:ea typeface="+mn-ea"/>
                        </a:rPr>
                        <a:t>中等</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3634145754"/>
                  </a:ext>
                </a:extLst>
              </a:tr>
              <a:tr h="233703">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00" dirty="0">
                          <a:solidFill>
                            <a:schemeClr val="dk1"/>
                          </a:solidFill>
                          <a:effectLst/>
                          <a:latin typeface="+mn-ea"/>
                          <a:ea typeface="+mn-ea"/>
                          <a:cs typeface="+mn-cs"/>
                        </a:rPr>
                        <a:t>浏览器前端页面模型管理缺少“恢复暂停的模型”</a:t>
                      </a:r>
                      <a:endParaRPr lang="zh-CN" altLang="en-US" sz="1200" kern="100" dirty="0">
                        <a:solidFill>
                          <a:schemeClr val="dk1"/>
                        </a:solidFill>
                        <a:effectLst/>
                        <a:latin typeface="+mn-ea"/>
                        <a:ea typeface="+mn-ea"/>
                        <a:cs typeface="+mn-cs"/>
                      </a:endParaRPr>
                    </a:p>
                  </a:txBody>
                  <a:tcPr marL="6350" marR="6350" marT="0" marB="0" anchor="ctr"/>
                </a:tc>
                <a:tc>
                  <a:txBody>
                    <a:bodyPr/>
                    <a:lstStyle/>
                    <a:p>
                      <a:pPr algn="ctr">
                        <a:spcAft>
                          <a:spcPts val="0"/>
                        </a:spcAft>
                      </a:pPr>
                      <a:r>
                        <a:rPr lang="zh-CN" altLang="en-US" sz="1200" kern="100" dirty="0">
                          <a:effectLst/>
                          <a:latin typeface="+mn-ea"/>
                          <a:ea typeface="+mn-ea"/>
                        </a:rPr>
                        <a:t>中等</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007329905"/>
                  </a:ext>
                </a:extLst>
              </a:tr>
            </a:tbl>
          </a:graphicData>
        </a:graphic>
      </p:graphicFrame>
      <p:graphicFrame>
        <p:nvGraphicFramePr>
          <p:cNvPr id="4" name="表格 3">
            <a:extLst>
              <a:ext uri="{FF2B5EF4-FFF2-40B4-BE49-F238E27FC236}">
                <a16:creationId xmlns:a16="http://schemas.microsoft.com/office/drawing/2014/main" id="{B8A9DA90-6F20-E548-84CE-6041D4A68222}"/>
              </a:ext>
            </a:extLst>
          </p:cNvPr>
          <p:cNvGraphicFramePr>
            <a:graphicFrameLocks noGrp="1"/>
          </p:cNvGraphicFramePr>
          <p:nvPr/>
        </p:nvGraphicFramePr>
        <p:xfrm>
          <a:off x="3513861" y="1764823"/>
          <a:ext cx="4176301"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092272">
                  <a:extLst>
                    <a:ext uri="{9D8B030D-6E8A-4147-A177-3AD203B41FA5}">
                      <a16:colId xmlns:a16="http://schemas.microsoft.com/office/drawing/2014/main" val="3536353265"/>
                    </a:ext>
                  </a:extLst>
                </a:gridCol>
                <a:gridCol w="1150352">
                  <a:extLst>
                    <a:ext uri="{9D8B030D-6E8A-4147-A177-3AD203B41FA5}">
                      <a16:colId xmlns:a16="http://schemas.microsoft.com/office/drawing/2014/main" val="375496445"/>
                    </a:ext>
                  </a:extLst>
                </a:gridCol>
                <a:gridCol w="1078498">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严重</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中等</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轻微</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15</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2</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4</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9</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spTree>
    <p:extLst>
      <p:ext uri="{BB962C8B-B14F-4D97-AF65-F5344CB8AC3E}">
        <p14:creationId xmlns:p14="http://schemas.microsoft.com/office/powerpoint/2010/main" val="2740726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PRING_RESOURCE_PATHS_HASH_PRESENTER" val="61edc35405d509c4ed9c9832b49b14b11d2314"/>
  <p:tag name="ISLIDE.THEME" val="73436fd3-0399-428e-adf6-53b7fd47cca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451</TotalTime>
  <Words>1779</Words>
  <Application>Microsoft Macintosh PowerPoint</Application>
  <PresentationFormat>宽屏</PresentationFormat>
  <Paragraphs>201</Paragraphs>
  <Slides>10</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宋体</vt:lpstr>
      <vt:lpstr>微软雅黑</vt:lpstr>
      <vt:lpstr>微软雅黑</vt:lpstr>
      <vt:lpstr>Segoe UI Light</vt:lpstr>
      <vt:lpstr>Arial</vt:lpstr>
      <vt:lpstr>Calibri</vt:lpstr>
      <vt:lpstr>毕业主题1</vt:lpstr>
      <vt:lpstr>OfficePLUS</vt:lpstr>
      <vt:lpstr>PowerPoint 演示文稿</vt:lpstr>
      <vt:lpstr>PowerPoint 演示文稿</vt:lpstr>
      <vt:lpstr>H组评审结果</vt:lpstr>
      <vt:lpstr>H组评审反馈</vt:lpstr>
      <vt:lpstr>I组评审结果</vt:lpstr>
      <vt:lpstr>I组评审反馈</vt:lpstr>
      <vt:lpstr>A对B组评审结果</vt:lpstr>
      <vt:lpstr>B组反馈结果</vt:lpstr>
      <vt:lpstr>A对C组评审结果</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Gao MJ</cp:lastModifiedBy>
  <cp:revision>108</cp:revision>
  <cp:lastPrinted>2017-09-28T16:00:00Z</cp:lastPrinted>
  <dcterms:created xsi:type="dcterms:W3CDTF">2017-09-28T16:00:00Z</dcterms:created>
  <dcterms:modified xsi:type="dcterms:W3CDTF">2020-04-17T07:58:32Z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73436fd3-0399-428e-adf6-53b7fd47cca9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2019-01-03T07:40:53.5655075Z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