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5.jpg" ContentType="image/pn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265" r:id="rId2"/>
    <p:sldId id="281" r:id="rId3"/>
    <p:sldId id="282" r:id="rId4"/>
    <p:sldId id="285" r:id="rId5"/>
    <p:sldId id="287" r:id="rId6"/>
    <p:sldId id="283" r:id="rId7"/>
    <p:sldId id="28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662" autoAdjust="0"/>
  </p:normalViewPr>
  <p:slideViewPr>
    <p:cSldViewPr snapToObjects="1">
      <p:cViewPr varScale="1">
        <p:scale>
          <a:sx n="107" d="100"/>
          <a:sy n="107" d="100"/>
        </p:scale>
        <p:origin x="71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21E1EC-8DE7-4E03-8808-8B9B5E4D312E}" type="datetimeFigureOut">
              <a:rPr lang="zh-CN" altLang="en-US" smtClean="0"/>
              <a:pPr/>
              <a:t>2020/3/13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1D0BBA-6B8E-4AEE-A56F-3B96F51060D4}" type="slidenum">
              <a:rPr lang="zh-CN" altLang="en-US" smtClean="0"/>
              <a:pPr/>
              <a:t>‹#›</a:t>
            </a:fld>
            <a:endParaRPr lang="zh-CN" altLang="en-US"/>
          </a:p>
        </p:txBody>
      </p:sp>
    </p:spTree>
    <p:extLst>
      <p:ext uri="{BB962C8B-B14F-4D97-AF65-F5344CB8AC3E}">
        <p14:creationId xmlns:p14="http://schemas.microsoft.com/office/powerpoint/2010/main" val="1393285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1501CB9-2A99-4E62-866E-331BEDBC45C8}" type="slidenum">
              <a:rPr lang="zh-CN" altLang="en-US" smtClean="0"/>
              <a:pPr/>
              <a:t>1</a:t>
            </a:fld>
            <a:endParaRPr lang="zh-CN" altLang="en-US"/>
          </a:p>
        </p:txBody>
      </p:sp>
    </p:spTree>
    <p:extLst>
      <p:ext uri="{BB962C8B-B14F-4D97-AF65-F5344CB8AC3E}">
        <p14:creationId xmlns:p14="http://schemas.microsoft.com/office/powerpoint/2010/main" val="3654405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p:txBody>
      </p:sp>
      <p:sp>
        <p:nvSpPr>
          <p:cNvPr id="4" name="幻灯片编号占位符 3"/>
          <p:cNvSpPr>
            <a:spLocks noGrp="1"/>
          </p:cNvSpPr>
          <p:nvPr>
            <p:ph type="sldNum" sz="quarter" idx="10"/>
          </p:nvPr>
        </p:nvSpPr>
        <p:spPr/>
        <p:txBody>
          <a:bodyPr/>
          <a:lstStyle/>
          <a:p>
            <a:fld id="{91501CB9-2A99-4E62-866E-331BEDBC45C8}" type="slidenum">
              <a:rPr lang="zh-CN" altLang="en-US" smtClean="0"/>
              <a:pPr/>
              <a:t>2</a:t>
            </a:fld>
            <a:endParaRPr lang="zh-CN" altLang="en-US"/>
          </a:p>
        </p:txBody>
      </p:sp>
    </p:spTree>
    <p:extLst>
      <p:ext uri="{BB962C8B-B14F-4D97-AF65-F5344CB8AC3E}">
        <p14:creationId xmlns:p14="http://schemas.microsoft.com/office/powerpoint/2010/main" val="287345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优势：右图展示了一些人工智能领域的国际顶级会议中</a:t>
            </a:r>
            <a:r>
              <a:rPr lang="en-US" altLang="zh-CN" sz="1200" kern="1200" dirty="0" err="1">
                <a:solidFill>
                  <a:schemeClr val="tx1"/>
                </a:solidFill>
                <a:effectLst/>
                <a:latin typeface="+mn-lt"/>
                <a:ea typeface="+mn-ea"/>
                <a:cs typeface="+mn-cs"/>
              </a:rPr>
              <a:t>pytorch</a:t>
            </a:r>
            <a:r>
              <a:rPr lang="zh-CN" altLang="en-US" sz="1200" kern="1200" dirty="0">
                <a:solidFill>
                  <a:schemeClr val="tx1"/>
                </a:solidFill>
                <a:effectLst/>
                <a:latin typeface="+mn-lt"/>
                <a:ea typeface="+mn-ea"/>
                <a:cs typeface="+mn-cs"/>
              </a:rPr>
              <a:t>的使用频率变化，相较于</a:t>
            </a:r>
            <a:r>
              <a:rPr lang="en-US" altLang="zh-CN" sz="1200" kern="1200" dirty="0" err="1">
                <a:solidFill>
                  <a:schemeClr val="tx1"/>
                </a:solidFill>
                <a:effectLst/>
                <a:latin typeface="+mn-lt"/>
                <a:ea typeface="+mn-ea"/>
                <a:cs typeface="+mn-cs"/>
              </a:rPr>
              <a:t>tensorflow</a:t>
            </a:r>
            <a:r>
              <a:rPr lang="zh-CN" altLang="en-US" sz="1200" kern="1200" dirty="0">
                <a:solidFill>
                  <a:schemeClr val="tx1"/>
                </a:solidFill>
                <a:effectLst/>
                <a:latin typeface="+mn-lt"/>
                <a:ea typeface="+mn-ea"/>
                <a:cs typeface="+mn-cs"/>
              </a:rPr>
              <a:t>，他因为动态的计算图、易于入门的功能架构，成为了学术界的新宠。</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问题：研究人员需要花费精力搭建前人成果，不利于学术界快速发展</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91501CB9-2A99-4E62-866E-331BEDBC45C8}" type="slidenum">
              <a:rPr lang="zh-CN" altLang="en-US" smtClean="0"/>
              <a:pPr/>
              <a:t>3</a:t>
            </a:fld>
            <a:endParaRPr lang="zh-CN" altLang="en-US"/>
          </a:p>
        </p:txBody>
      </p:sp>
    </p:spTree>
    <p:extLst>
      <p:ext uri="{BB962C8B-B14F-4D97-AF65-F5344CB8AC3E}">
        <p14:creationId xmlns:p14="http://schemas.microsoft.com/office/powerpoint/2010/main" val="413990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p:txBody>
      </p:sp>
      <p:sp>
        <p:nvSpPr>
          <p:cNvPr id="4" name="幻灯片编号占位符 3"/>
          <p:cNvSpPr>
            <a:spLocks noGrp="1"/>
          </p:cNvSpPr>
          <p:nvPr>
            <p:ph type="sldNum" sz="quarter" idx="10"/>
          </p:nvPr>
        </p:nvSpPr>
        <p:spPr/>
        <p:txBody>
          <a:bodyPr/>
          <a:lstStyle/>
          <a:p>
            <a:fld id="{91501CB9-2A99-4E62-866E-331BEDBC45C8}" type="slidenum">
              <a:rPr lang="zh-CN" altLang="en-US" smtClean="0"/>
              <a:t>4</a:t>
            </a:fld>
            <a:endParaRPr lang="zh-CN" altLang="en-US"/>
          </a:p>
        </p:txBody>
      </p:sp>
    </p:spTree>
    <p:extLst>
      <p:ext uri="{BB962C8B-B14F-4D97-AF65-F5344CB8AC3E}">
        <p14:creationId xmlns:p14="http://schemas.microsoft.com/office/powerpoint/2010/main" val="43637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可以看出，组内多数同学具有深度学习的背景和</a:t>
            </a:r>
            <a:r>
              <a:rPr kumimoji="1" lang="en-US" altLang="zh-CN" dirty="0" err="1"/>
              <a:t>pytorch</a:t>
            </a:r>
            <a:r>
              <a:rPr kumimoji="1" lang="zh-CN" altLang="en-US" dirty="0"/>
              <a:t>平台的使用经验的。分工方面，分成两大类：各阶段文档和代码书写和测试工作，以及项目管理（项目计划、进度统计和管理，组内交流管理）</a:t>
            </a:r>
            <a:endParaRPr kumimoji="1" lang="en-US" altLang="zh-CN" dirty="0"/>
          </a:p>
        </p:txBody>
      </p:sp>
      <p:sp>
        <p:nvSpPr>
          <p:cNvPr id="4" name="幻灯片编号占位符 3"/>
          <p:cNvSpPr>
            <a:spLocks noGrp="1"/>
          </p:cNvSpPr>
          <p:nvPr>
            <p:ph type="sldNum" sz="quarter" idx="10"/>
          </p:nvPr>
        </p:nvSpPr>
        <p:spPr/>
        <p:txBody>
          <a:bodyPr/>
          <a:lstStyle/>
          <a:p>
            <a:fld id="{91501CB9-2A99-4E62-866E-331BEDBC45C8}" type="slidenum">
              <a:rPr lang="zh-CN" altLang="en-US" smtClean="0"/>
              <a:t>5</a:t>
            </a:fld>
            <a:endParaRPr lang="zh-CN" altLang="en-US"/>
          </a:p>
        </p:txBody>
      </p:sp>
    </p:spTree>
    <p:extLst>
      <p:ext uri="{BB962C8B-B14F-4D97-AF65-F5344CB8AC3E}">
        <p14:creationId xmlns:p14="http://schemas.microsoft.com/office/powerpoint/2010/main" val="126579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需求分析：</a:t>
            </a: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理清平台架构。划分表面需求和本质需求，建立相关模型，制定相关文档，完成需求有效性验证</a:t>
            </a:r>
            <a:endParaRPr kumimoji="0" lang="en-US" altLang="zh-CN"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实验开发：从</a:t>
            </a:r>
            <a:r>
              <a:rPr lang="zh-CN" altLang="en-US" sz="1200" kern="0" dirty="0">
                <a:solidFill>
                  <a:srgbClr val="FFFFFF"/>
                </a:solidFill>
                <a:latin typeface="微软雅黑" panose="020B0503020204020204" pitchFamily="34" charset="-122"/>
                <a:ea typeface="微软雅黑" panose="020B0503020204020204" pitchFamily="34" charset="-122"/>
              </a:rPr>
              <a:t>计算机视觉</a:t>
            </a: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和</a:t>
            </a:r>
            <a:r>
              <a:rPr lang="zh-CN" altLang="en-US" sz="1200" kern="0" dirty="0">
                <a:solidFill>
                  <a:srgbClr val="FFFFFF"/>
                </a:solidFill>
                <a:latin typeface="微软雅黑" panose="020B0503020204020204" pitchFamily="34" charset="-122"/>
                <a:ea typeface="微软雅黑" panose="020B0503020204020204" pitchFamily="34" charset="-122"/>
              </a:rPr>
              <a:t>自然语言处理</a:t>
            </a: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两大领域，完成相关前沿深度学习算法的集成</a:t>
            </a:r>
            <a:endParaRPr kumimoji="0" lang="en-US" altLang="zh-CN"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软件测试：</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p:txBody>
      </p:sp>
      <p:sp>
        <p:nvSpPr>
          <p:cNvPr id="4" name="幻灯片编号占位符 3"/>
          <p:cNvSpPr>
            <a:spLocks noGrp="1"/>
          </p:cNvSpPr>
          <p:nvPr>
            <p:ph type="sldNum" sz="quarter" idx="10"/>
          </p:nvPr>
        </p:nvSpPr>
        <p:spPr/>
        <p:txBody>
          <a:bodyPr/>
          <a:lstStyle/>
          <a:p>
            <a:fld id="{91501CB9-2A99-4E62-866E-331BEDBC45C8}" type="slidenum">
              <a:rPr lang="zh-CN" altLang="en-US" smtClean="0"/>
              <a:t>6</a:t>
            </a:fld>
            <a:endParaRPr lang="zh-CN" altLang="en-US"/>
          </a:p>
        </p:txBody>
      </p:sp>
    </p:spTree>
    <p:extLst>
      <p:ext uri="{BB962C8B-B14F-4D97-AF65-F5344CB8AC3E}">
        <p14:creationId xmlns:p14="http://schemas.microsoft.com/office/powerpoint/2010/main" val="1201443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p:txBody>
      </p:sp>
      <p:sp>
        <p:nvSpPr>
          <p:cNvPr id="4" name="幻灯片编号占位符 3"/>
          <p:cNvSpPr>
            <a:spLocks noGrp="1"/>
          </p:cNvSpPr>
          <p:nvPr>
            <p:ph type="sldNum" sz="quarter" idx="10"/>
          </p:nvPr>
        </p:nvSpPr>
        <p:spPr/>
        <p:txBody>
          <a:bodyPr/>
          <a:lstStyle/>
          <a:p>
            <a:fld id="{91501CB9-2A99-4E62-866E-331BEDBC45C8}" type="slidenum">
              <a:rPr lang="zh-CN" altLang="en-US" smtClean="0"/>
              <a:t>7</a:t>
            </a:fld>
            <a:endParaRPr lang="zh-CN" altLang="en-US"/>
          </a:p>
        </p:txBody>
      </p:sp>
    </p:spTree>
    <p:extLst>
      <p:ext uri="{BB962C8B-B14F-4D97-AF65-F5344CB8AC3E}">
        <p14:creationId xmlns:p14="http://schemas.microsoft.com/office/powerpoint/2010/main" val="3147763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597206-4968-46CE-8029-E296139CCA8A}" type="datetimeFigureOut">
              <a:rPr lang="zh-CN" altLang="en-US" smtClean="0"/>
              <a:pPr/>
              <a:t>2020/3/13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05706B-12E6-4E01-8BCC-DA1FF757A9FD}" type="slidenum">
              <a:rPr lang="zh-CN" altLang="en-US" smtClean="0"/>
              <a:pPr/>
              <a:t>‹#›</a:t>
            </a:fld>
            <a:endParaRPr lang="zh-CN" altLang="en-US"/>
          </a:p>
        </p:txBody>
      </p:sp>
    </p:spTree>
    <p:extLst>
      <p:ext uri="{BB962C8B-B14F-4D97-AF65-F5344CB8AC3E}">
        <p14:creationId xmlns:p14="http://schemas.microsoft.com/office/powerpoint/2010/main" val="4252250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0597206-4968-46CE-8029-E296139CCA8A}" type="datetimeFigureOut">
              <a:rPr lang="zh-CN" altLang="en-US" smtClean="0"/>
              <a:pPr/>
              <a:t>2020/3/13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05706B-12E6-4E01-8BCC-DA1FF757A9FD}" type="slidenum">
              <a:rPr lang="zh-CN" altLang="en-US" smtClean="0"/>
              <a:pPr/>
              <a:t>‹#›</a:t>
            </a:fld>
            <a:endParaRPr lang="zh-CN" altLang="en-US"/>
          </a:p>
        </p:txBody>
      </p:sp>
    </p:spTree>
    <p:extLst>
      <p:ext uri="{BB962C8B-B14F-4D97-AF65-F5344CB8AC3E}">
        <p14:creationId xmlns:p14="http://schemas.microsoft.com/office/powerpoint/2010/main" val="1478596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0597206-4968-46CE-8029-E296139CCA8A}" type="datetimeFigureOut">
              <a:rPr lang="zh-CN" altLang="en-US" smtClean="0"/>
              <a:pPr/>
              <a:t>2020/3/13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05706B-12E6-4E01-8BCC-DA1FF757A9FD}" type="slidenum">
              <a:rPr lang="zh-CN" altLang="en-US" smtClean="0"/>
              <a:pPr/>
              <a:t>‹#›</a:t>
            </a:fld>
            <a:endParaRPr lang="zh-CN" altLang="en-US"/>
          </a:p>
        </p:txBody>
      </p:sp>
    </p:spTree>
    <p:extLst>
      <p:ext uri="{BB962C8B-B14F-4D97-AF65-F5344CB8AC3E}">
        <p14:creationId xmlns:p14="http://schemas.microsoft.com/office/powerpoint/2010/main" val="432469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0597206-4968-46CE-8029-E296139CCA8A}" type="datetimeFigureOut">
              <a:rPr lang="zh-CN" altLang="en-US" smtClean="0"/>
              <a:pPr/>
              <a:t>2020/3/13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05706B-12E6-4E01-8BCC-DA1FF757A9FD}" type="slidenum">
              <a:rPr lang="zh-CN" altLang="en-US" smtClean="0"/>
              <a:pPr/>
              <a:t>‹#›</a:t>
            </a:fld>
            <a:endParaRPr lang="zh-CN" altLang="en-US"/>
          </a:p>
        </p:txBody>
      </p:sp>
    </p:spTree>
    <p:extLst>
      <p:ext uri="{BB962C8B-B14F-4D97-AF65-F5344CB8AC3E}">
        <p14:creationId xmlns:p14="http://schemas.microsoft.com/office/powerpoint/2010/main" val="2289717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0597206-4968-46CE-8029-E296139CCA8A}" type="datetimeFigureOut">
              <a:rPr lang="zh-CN" altLang="en-US" smtClean="0"/>
              <a:pPr/>
              <a:t>2020/3/13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05706B-12E6-4E01-8BCC-DA1FF757A9FD}" type="slidenum">
              <a:rPr lang="zh-CN" altLang="en-US" smtClean="0"/>
              <a:pPr/>
              <a:t>‹#›</a:t>
            </a:fld>
            <a:endParaRPr lang="zh-CN" altLang="en-US"/>
          </a:p>
        </p:txBody>
      </p:sp>
    </p:spTree>
    <p:extLst>
      <p:ext uri="{BB962C8B-B14F-4D97-AF65-F5344CB8AC3E}">
        <p14:creationId xmlns:p14="http://schemas.microsoft.com/office/powerpoint/2010/main" val="3491465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0597206-4968-46CE-8029-E296139CCA8A}" type="datetimeFigureOut">
              <a:rPr lang="zh-CN" altLang="en-US" smtClean="0"/>
              <a:pPr/>
              <a:t>2020/3/13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05706B-12E6-4E01-8BCC-DA1FF757A9FD}" type="slidenum">
              <a:rPr lang="zh-CN" altLang="en-US" smtClean="0"/>
              <a:pPr/>
              <a:t>‹#›</a:t>
            </a:fld>
            <a:endParaRPr lang="zh-CN" altLang="en-US"/>
          </a:p>
        </p:txBody>
      </p:sp>
    </p:spTree>
    <p:extLst>
      <p:ext uri="{BB962C8B-B14F-4D97-AF65-F5344CB8AC3E}">
        <p14:creationId xmlns:p14="http://schemas.microsoft.com/office/powerpoint/2010/main" val="120408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0597206-4968-46CE-8029-E296139CCA8A}" type="datetimeFigureOut">
              <a:rPr lang="zh-CN" altLang="en-US" smtClean="0"/>
              <a:pPr/>
              <a:t>2020/3/13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005706B-12E6-4E01-8BCC-DA1FF757A9FD}" type="slidenum">
              <a:rPr lang="zh-CN" altLang="en-US" smtClean="0"/>
              <a:pPr/>
              <a:t>‹#›</a:t>
            </a:fld>
            <a:endParaRPr lang="zh-CN" altLang="en-US"/>
          </a:p>
        </p:txBody>
      </p:sp>
    </p:spTree>
    <p:extLst>
      <p:ext uri="{BB962C8B-B14F-4D97-AF65-F5344CB8AC3E}">
        <p14:creationId xmlns:p14="http://schemas.microsoft.com/office/powerpoint/2010/main" val="88176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0597206-4968-46CE-8029-E296139CCA8A}" type="datetimeFigureOut">
              <a:rPr lang="zh-CN" altLang="en-US" smtClean="0"/>
              <a:pPr/>
              <a:t>2020/3/13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005706B-12E6-4E01-8BCC-DA1FF757A9FD}" type="slidenum">
              <a:rPr lang="zh-CN" altLang="en-US" smtClean="0"/>
              <a:pPr/>
              <a:t>‹#›</a:t>
            </a:fld>
            <a:endParaRPr lang="zh-CN" altLang="en-US"/>
          </a:p>
        </p:txBody>
      </p:sp>
    </p:spTree>
    <p:extLst>
      <p:ext uri="{BB962C8B-B14F-4D97-AF65-F5344CB8AC3E}">
        <p14:creationId xmlns:p14="http://schemas.microsoft.com/office/powerpoint/2010/main" val="2825819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97206-4968-46CE-8029-E296139CCA8A}" type="datetimeFigureOut">
              <a:rPr lang="zh-CN" altLang="en-US" smtClean="0"/>
              <a:pPr/>
              <a:t>2020/3/13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005706B-12E6-4E01-8BCC-DA1FF757A9FD}" type="slidenum">
              <a:rPr lang="zh-CN" altLang="en-US" smtClean="0"/>
              <a:pPr/>
              <a:t>‹#›</a:t>
            </a:fld>
            <a:endParaRPr lang="zh-CN" altLang="en-US"/>
          </a:p>
        </p:txBody>
      </p:sp>
    </p:spTree>
    <p:extLst>
      <p:ext uri="{BB962C8B-B14F-4D97-AF65-F5344CB8AC3E}">
        <p14:creationId xmlns:p14="http://schemas.microsoft.com/office/powerpoint/2010/main" val="37542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0597206-4968-46CE-8029-E296139CCA8A}" type="datetimeFigureOut">
              <a:rPr lang="zh-CN" altLang="en-US" smtClean="0"/>
              <a:pPr/>
              <a:t>2020/3/13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05706B-12E6-4E01-8BCC-DA1FF757A9FD}" type="slidenum">
              <a:rPr lang="zh-CN" altLang="en-US" smtClean="0"/>
              <a:pPr/>
              <a:t>‹#›</a:t>
            </a:fld>
            <a:endParaRPr lang="zh-CN" altLang="en-US"/>
          </a:p>
        </p:txBody>
      </p:sp>
    </p:spTree>
    <p:extLst>
      <p:ext uri="{BB962C8B-B14F-4D97-AF65-F5344CB8AC3E}">
        <p14:creationId xmlns:p14="http://schemas.microsoft.com/office/powerpoint/2010/main" val="131210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0597206-4968-46CE-8029-E296139CCA8A}" type="datetimeFigureOut">
              <a:rPr lang="zh-CN" altLang="en-US" smtClean="0"/>
              <a:pPr/>
              <a:t>2020/3/13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05706B-12E6-4E01-8BCC-DA1FF757A9FD}" type="slidenum">
              <a:rPr lang="zh-CN" altLang="en-US" smtClean="0"/>
              <a:pPr/>
              <a:t>‹#›</a:t>
            </a:fld>
            <a:endParaRPr lang="zh-CN" altLang="en-US"/>
          </a:p>
        </p:txBody>
      </p:sp>
    </p:spTree>
    <p:extLst>
      <p:ext uri="{BB962C8B-B14F-4D97-AF65-F5344CB8AC3E}">
        <p14:creationId xmlns:p14="http://schemas.microsoft.com/office/powerpoint/2010/main" val="3956652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97206-4968-46CE-8029-E296139CCA8A}" type="datetimeFigureOut">
              <a:rPr lang="zh-CN" altLang="en-US" smtClean="0"/>
              <a:pPr/>
              <a:t>2020/3/13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5706B-12E6-4E01-8BCC-DA1FF757A9FD}" type="slidenum">
              <a:rPr lang="zh-CN" altLang="en-US" smtClean="0"/>
              <a:pPr/>
              <a:t>‹#›</a:t>
            </a:fld>
            <a:endParaRPr lang="zh-CN" altLang="en-US"/>
          </a:p>
        </p:txBody>
      </p:sp>
    </p:spTree>
    <p:extLst>
      <p:ext uri="{BB962C8B-B14F-4D97-AF65-F5344CB8AC3E}">
        <p14:creationId xmlns:p14="http://schemas.microsoft.com/office/powerpoint/2010/main" val="19743935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10" Type="http://schemas.openxmlformats.org/officeDocument/2006/relationships/image" Target="../media/image8.jpg"/><Relationship Id="rId4" Type="http://schemas.microsoft.com/office/2007/relationships/hdphoto" Target="../media/hdphoto1.wdp"/><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 y="1758907"/>
            <a:ext cx="12192000" cy="1947066"/>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7000"/>
              </a:lnSpc>
            </a:pPr>
            <a:r>
              <a:rPr lang="zh-CN" altLang="en-US" sz="4400" b="1" dirty="0">
                <a:latin typeface="微软雅黑" panose="020B0503020204020204" pitchFamily="34" charset="-122"/>
                <a:ea typeface="微软雅黑" panose="020B0503020204020204" pitchFamily="34" charset="-122"/>
              </a:rPr>
              <a:t>基于</a:t>
            </a:r>
            <a:r>
              <a:rPr lang="en-US" altLang="zh-CN" sz="4400" b="1" dirty="0" err="1">
                <a:latin typeface="微软雅黑" panose="020B0503020204020204" pitchFamily="34" charset="-122"/>
                <a:ea typeface="微软雅黑" panose="020B0503020204020204" pitchFamily="34" charset="-122"/>
              </a:rPr>
              <a:t>PyTorch</a:t>
            </a:r>
            <a:r>
              <a:rPr lang="zh-CN" altLang="en-US" sz="4400" b="1" dirty="0">
                <a:latin typeface="微软雅黑" panose="020B0503020204020204" pitchFamily="34" charset="-122"/>
                <a:ea typeface="微软雅黑" panose="020B0503020204020204" pitchFamily="34" charset="-122"/>
              </a:rPr>
              <a:t>平台的深度学习算法研究与应用</a:t>
            </a:r>
            <a:endParaRPr lang="zh-CN" altLang="en-US" sz="2000" b="1" dirty="0">
              <a:latin typeface="微软雅黑" panose="020B0503020204020204" pitchFamily="34" charset="-122"/>
              <a:ea typeface="微软雅黑" panose="020B0503020204020204" pitchFamily="34" charset="-122"/>
            </a:endParaRPr>
          </a:p>
        </p:txBody>
      </p:sp>
      <p:pic>
        <p:nvPicPr>
          <p:cNvPr id="1028" name="Picture 4" descr="E:\大型活动\两校区搬迁\2013级搬家\北航标矢量图-02.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7752184" y="404664"/>
            <a:ext cx="4081673" cy="79886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B474219F-C8B2-D040-AB05-DABCDE5C4AF6}"/>
              </a:ext>
            </a:extLst>
          </p:cNvPr>
          <p:cNvSpPr txBox="1"/>
          <p:nvPr/>
        </p:nvSpPr>
        <p:spPr>
          <a:xfrm>
            <a:off x="3173493" y="4261352"/>
            <a:ext cx="5845013" cy="2631490"/>
          </a:xfrm>
          <a:prstGeom prst="rect">
            <a:avLst/>
          </a:prstGeom>
          <a:noFill/>
        </p:spPr>
        <p:txBody>
          <a:bodyPr wrap="square" rtlCol="0">
            <a:spAutoFit/>
          </a:bodyPr>
          <a:lstStyle/>
          <a:p>
            <a:pPr algn="ctr">
              <a:lnSpc>
                <a:spcPct val="150000"/>
              </a:lnSpc>
              <a:spcBef>
                <a:spcPct val="50000"/>
              </a:spcBef>
            </a:pPr>
            <a:r>
              <a:rPr lang="en-US" altLang="zh-CN" sz="2200" b="1" dirty="0">
                <a:latin typeface="Microsoft YaHei" charset="0"/>
                <a:ea typeface="Microsoft YaHei" charset="0"/>
                <a:cs typeface="Microsoft YaHei" charset="0"/>
              </a:rPr>
              <a:t>SY1906423 </a:t>
            </a:r>
            <a:r>
              <a:rPr lang="zh-CN" altLang="en-US" sz="2200" b="1" dirty="0">
                <a:latin typeface="Microsoft YaHei" charset="0"/>
                <a:ea typeface="Microsoft YaHei" charset="0"/>
                <a:cs typeface="Microsoft YaHei" charset="0"/>
              </a:rPr>
              <a:t>张崇智   </a:t>
            </a:r>
            <a:endParaRPr lang="en-US" altLang="zh-CN" sz="2200" b="1" dirty="0">
              <a:latin typeface="Microsoft YaHei" charset="0"/>
              <a:ea typeface="Microsoft YaHei" charset="0"/>
            </a:endParaRPr>
          </a:p>
          <a:p>
            <a:pPr algn="ctr">
              <a:lnSpc>
                <a:spcPct val="150000"/>
              </a:lnSpc>
              <a:spcBef>
                <a:spcPct val="50000"/>
              </a:spcBef>
            </a:pPr>
            <a:r>
              <a:rPr lang="en-US" altLang="zh-CN" sz="2200" b="1" dirty="0">
                <a:latin typeface="Microsoft YaHei" charset="0"/>
                <a:ea typeface="Microsoft YaHei" charset="0"/>
              </a:rPr>
              <a:t>BY1906033 </a:t>
            </a:r>
            <a:r>
              <a:rPr lang="zh-CN" altLang="en-US" sz="2200" b="1" dirty="0">
                <a:latin typeface="Microsoft YaHei" charset="0"/>
                <a:ea typeface="Microsoft YaHei" charset="0"/>
              </a:rPr>
              <a:t>秦浩桐   </a:t>
            </a:r>
            <a:r>
              <a:rPr lang="en-US" altLang="zh-CN" sz="2200" b="1" dirty="0">
                <a:latin typeface="Microsoft YaHei" charset="0"/>
                <a:ea typeface="Microsoft YaHei" charset="0"/>
              </a:rPr>
              <a:t>SY1906120 </a:t>
            </a:r>
            <a:r>
              <a:rPr lang="zh-CN" altLang="en-US" sz="2200" b="1" dirty="0">
                <a:latin typeface="Microsoft YaHei" charset="0"/>
                <a:ea typeface="Microsoft YaHei" charset="0"/>
              </a:rPr>
              <a:t>高明骏   </a:t>
            </a:r>
            <a:r>
              <a:rPr lang="en-US" altLang="zh-CN" sz="2200" b="1" dirty="0">
                <a:latin typeface="Microsoft YaHei" charset="0"/>
                <a:ea typeface="Microsoft YaHei" charset="0"/>
              </a:rPr>
              <a:t>SY1906504 </a:t>
            </a:r>
            <a:r>
              <a:rPr lang="zh-CN" altLang="en-US" sz="2200" b="1" dirty="0">
                <a:latin typeface="Microsoft YaHei" charset="0"/>
                <a:ea typeface="Microsoft YaHei" charset="0"/>
              </a:rPr>
              <a:t>王茵迪   </a:t>
            </a:r>
            <a:r>
              <a:rPr lang="en-US" altLang="zh-CN" sz="2200" b="1" dirty="0">
                <a:latin typeface="Microsoft YaHei" charset="0"/>
                <a:ea typeface="Microsoft YaHei" charset="0"/>
              </a:rPr>
              <a:t>SY1906426</a:t>
            </a:r>
            <a:r>
              <a:rPr lang="zh-CN" altLang="en-US" sz="2200" b="1" dirty="0">
                <a:latin typeface="Microsoft YaHei" charset="0"/>
                <a:ea typeface="Microsoft YaHei" charset="0"/>
              </a:rPr>
              <a:t> 赵永驰   </a:t>
            </a:r>
            <a:r>
              <a:rPr lang="en-US" altLang="zh-CN" sz="2200" b="1" dirty="0">
                <a:latin typeface="Microsoft YaHei" charset="0"/>
                <a:ea typeface="Microsoft YaHei" charset="0"/>
              </a:rPr>
              <a:t>BY1906010</a:t>
            </a:r>
            <a:r>
              <a:rPr lang="zh-CN" altLang="en-US" sz="2200" b="1" dirty="0">
                <a:latin typeface="Microsoft YaHei" charset="0"/>
                <a:ea typeface="Microsoft YaHei" charset="0"/>
              </a:rPr>
              <a:t> 黄   涵   </a:t>
            </a:r>
            <a:r>
              <a:rPr lang="en-US" altLang="zh-CN" sz="2200" b="1" dirty="0">
                <a:latin typeface="Microsoft YaHei" charset="0"/>
                <a:ea typeface="Microsoft YaHei" charset="0"/>
              </a:rPr>
              <a:t>SY1906420</a:t>
            </a:r>
            <a:r>
              <a:rPr lang="zh-CN" altLang="en-US" sz="2200" b="1" dirty="0">
                <a:latin typeface="Microsoft YaHei" charset="0"/>
                <a:ea typeface="Microsoft YaHei" charset="0"/>
              </a:rPr>
              <a:t> 吴振赫 </a:t>
            </a:r>
            <a:endParaRPr lang="en-US" altLang="zh-CN" sz="2200" b="1" dirty="0">
              <a:latin typeface="Microsoft YaHei" charset="0"/>
              <a:ea typeface="Microsoft YaHei" charset="0"/>
            </a:endParaRPr>
          </a:p>
          <a:p>
            <a:endParaRPr kumimoji="1" lang="zh-CN" altLang="en-US" sz="2200" dirty="0"/>
          </a:p>
        </p:txBody>
      </p:sp>
    </p:spTree>
    <p:extLst>
      <p:ext uri="{BB962C8B-B14F-4D97-AF65-F5344CB8AC3E}">
        <p14:creationId xmlns:p14="http://schemas.microsoft.com/office/powerpoint/2010/main" val="35837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大型活动\两校区搬迁\2013级搬家\北航标矢量图-02.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8760296" y="94879"/>
            <a:ext cx="2569423" cy="5028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41648" y="95556"/>
            <a:ext cx="219573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背景分析</a:t>
            </a:r>
            <a:endParaRPr lang="en-US" sz="3200" b="1" dirty="0"/>
          </a:p>
        </p:txBody>
      </p:sp>
      <p:cxnSp>
        <p:nvCxnSpPr>
          <p:cNvPr id="8" name="直线连接符 7">
            <a:extLst>
              <a:ext uri="{FF2B5EF4-FFF2-40B4-BE49-F238E27FC236}">
                <a16:creationId xmlns:a16="http://schemas.microsoft.com/office/drawing/2014/main" id="{4A0B379F-324C-5140-884D-B4A3DF7212DB}"/>
              </a:ext>
            </a:extLst>
          </p:cNvPr>
          <p:cNvCxnSpPr>
            <a:cxnSpLocks/>
          </p:cNvCxnSpPr>
          <p:nvPr/>
        </p:nvCxnSpPr>
        <p:spPr>
          <a:xfrm>
            <a:off x="641648" y="764704"/>
            <a:ext cx="10998968"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8" name="图片 17">
            <a:extLst>
              <a:ext uri="{FF2B5EF4-FFF2-40B4-BE49-F238E27FC236}">
                <a16:creationId xmlns:a16="http://schemas.microsoft.com/office/drawing/2014/main" id="{5EBAF315-4519-6A4B-849D-2CE74DD5A2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6096" y="1772816"/>
            <a:ext cx="2197226" cy="1463353"/>
          </a:xfrm>
          <a:prstGeom prst="rect">
            <a:avLst/>
          </a:prstGeom>
        </p:spPr>
      </p:pic>
      <p:pic>
        <p:nvPicPr>
          <p:cNvPr id="19" name="图片 18">
            <a:extLst>
              <a:ext uri="{FF2B5EF4-FFF2-40B4-BE49-F238E27FC236}">
                <a16:creationId xmlns:a16="http://schemas.microsoft.com/office/drawing/2014/main" id="{DB3560F4-0F2B-044A-A6F4-8ABF0FEA84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6524" y="2148691"/>
            <a:ext cx="2341365" cy="1463353"/>
          </a:xfrm>
          <a:prstGeom prst="rect">
            <a:avLst/>
          </a:prstGeom>
        </p:spPr>
      </p:pic>
      <p:pic>
        <p:nvPicPr>
          <p:cNvPr id="20" name="图片 19">
            <a:extLst>
              <a:ext uri="{FF2B5EF4-FFF2-40B4-BE49-F238E27FC236}">
                <a16:creationId xmlns:a16="http://schemas.microsoft.com/office/drawing/2014/main" id="{AA8A3A7F-E593-B447-B312-FBD5B1103CF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28840" y="1781814"/>
            <a:ext cx="2197226" cy="1454354"/>
          </a:xfrm>
          <a:prstGeom prst="rect">
            <a:avLst/>
          </a:prstGeom>
        </p:spPr>
      </p:pic>
      <p:pic>
        <p:nvPicPr>
          <p:cNvPr id="21" name="Picture 2">
            <a:extLst>
              <a:ext uri="{FF2B5EF4-FFF2-40B4-BE49-F238E27FC236}">
                <a16:creationId xmlns:a16="http://schemas.microsoft.com/office/drawing/2014/main" id="{CAEA5FBF-7B71-DE4D-BA2A-BE81B43970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6097" y="3320542"/>
            <a:ext cx="2903953" cy="1544656"/>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a:extLst>
              <a:ext uri="{FF2B5EF4-FFF2-40B4-BE49-F238E27FC236}">
                <a16:creationId xmlns:a16="http://schemas.microsoft.com/office/drawing/2014/main" id="{80076FB9-8956-7E4E-AF4C-8737E5913410}"/>
              </a:ext>
            </a:extLst>
          </p:cNvPr>
          <p:cNvSpPr txBox="1"/>
          <p:nvPr/>
        </p:nvSpPr>
        <p:spPr>
          <a:xfrm>
            <a:off x="641648" y="1268760"/>
            <a:ext cx="4164214" cy="3869457"/>
          </a:xfrm>
          <a:prstGeom prst="rect">
            <a:avLst/>
          </a:prstGeom>
          <a:noFill/>
        </p:spPr>
        <p:txBody>
          <a:bodyPr wrap="square" rtlCol="0">
            <a:spAutoFit/>
          </a:bodyPr>
          <a:lstStyle/>
          <a:p>
            <a:pPr>
              <a:lnSpc>
                <a:spcPct val="125000"/>
              </a:lnSpc>
            </a:pPr>
            <a:r>
              <a:rPr lang="zh-CN" altLang="en-US"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深度学习</a:t>
            </a:r>
            <a:r>
              <a:rPr lang="en-US" altLang="zh-CN" b="1" dirty="0">
                <a:latin typeface="微软雅黑" panose="020B0503020204020204" pitchFamily="34" charset="-122"/>
                <a:ea typeface="微软雅黑" panose="020B0503020204020204" pitchFamily="34" charset="-122"/>
              </a:rPr>
              <a:t>(DL, Deep Learning)</a:t>
            </a:r>
            <a:r>
              <a:rPr lang="zh-CN" altLang="en-US" dirty="0">
                <a:latin typeface="微软雅黑" panose="020B0503020204020204" pitchFamily="34" charset="-122"/>
                <a:ea typeface="微软雅黑" panose="020B0503020204020204" pitchFamily="34" charset="-122"/>
              </a:rPr>
              <a:t>是机器学习</a:t>
            </a:r>
            <a:r>
              <a:rPr lang="en-US" altLang="zh-CN" dirty="0">
                <a:latin typeface="微软雅黑" panose="020B0503020204020204" pitchFamily="34" charset="-122"/>
                <a:ea typeface="微软雅黑" panose="020B0503020204020204" pitchFamily="34" charset="-122"/>
              </a:rPr>
              <a:t>(ML, Machine Learning)</a:t>
            </a:r>
            <a:r>
              <a:rPr lang="zh-CN" altLang="en-US" dirty="0">
                <a:latin typeface="微软雅黑" panose="020B0503020204020204" pitchFamily="34" charset="-122"/>
                <a:ea typeface="微软雅黑" panose="020B0503020204020204" pitchFamily="34" charset="-122"/>
              </a:rPr>
              <a:t>领域中一个新的研究方向，它被引入机器学习使其更接近于最初的目标</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人工智能</a:t>
            </a:r>
            <a:r>
              <a:rPr lang="en-US" altLang="zh-CN" dirty="0">
                <a:latin typeface="微软雅黑" panose="020B0503020204020204" pitchFamily="34" charset="-122"/>
                <a:ea typeface="微软雅黑" panose="020B0503020204020204" pitchFamily="34" charset="-122"/>
              </a:rPr>
              <a:t>(AI, Artificial Intelligence)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       深度学习在数据挖掘，机器学习，计算机视觉，自然语言处理以及其他相关领域都取得了很多成果。深度学习使机器模仿视听和思考等人类的活动，解决了很多复杂的模式识别难题，使得人工智能相关技术取得了很大进步。</a:t>
            </a:r>
          </a:p>
        </p:txBody>
      </p:sp>
      <p:pic>
        <p:nvPicPr>
          <p:cNvPr id="1026" name="Picture 2">
            <a:extLst>
              <a:ext uri="{FF2B5EF4-FFF2-40B4-BE49-F238E27FC236}">
                <a16:creationId xmlns:a16="http://schemas.microsoft.com/office/drawing/2014/main" id="{1BC2B739-8DE2-4E29-906A-43789EC86F9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63251" y="3397637"/>
            <a:ext cx="2197226" cy="1462530"/>
          </a:xfrm>
          <a:prstGeom prst="rect">
            <a:avLst/>
          </a:prstGeom>
          <a:noFill/>
          <a:extLst>
            <a:ext uri="{909E8E84-426E-40DD-AFC4-6F175D3DCCD1}">
              <a14:hiddenFill xmlns:a14="http://schemas.microsoft.com/office/drawing/2010/main">
                <a:solidFill>
                  <a:srgbClr val="FFFFFF"/>
                </a:solidFill>
              </a14:hiddenFill>
            </a:ext>
          </a:extLst>
        </p:spPr>
      </p:pic>
      <p:pic>
        <p:nvPicPr>
          <p:cNvPr id="23" name="图片 22">
            <a:extLst>
              <a:ext uri="{FF2B5EF4-FFF2-40B4-BE49-F238E27FC236}">
                <a16:creationId xmlns:a16="http://schemas.microsoft.com/office/drawing/2014/main" id="{E5495D23-F292-FC47-BC0A-B406D84BED5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197890" y="3236168"/>
            <a:ext cx="1866662" cy="1623996"/>
          </a:xfrm>
          <a:prstGeom prst="rect">
            <a:avLst/>
          </a:prstGeom>
        </p:spPr>
      </p:pic>
    </p:spTree>
    <p:extLst>
      <p:ext uri="{BB962C8B-B14F-4D97-AF65-F5344CB8AC3E}">
        <p14:creationId xmlns:p14="http://schemas.microsoft.com/office/powerpoint/2010/main" val="2967990337"/>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大型活动\两校区搬迁\2013级搬家\北航标矢量图-02.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7981070" y="82982"/>
            <a:ext cx="2569423" cy="502887"/>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641648" y="1945064"/>
            <a:ext cx="6246440" cy="466550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产生</a:t>
            </a:r>
            <a:endParaRPr lang="en-US" altLang="zh-CN"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开源的</a:t>
            </a:r>
            <a:r>
              <a:rPr lang="en-US" altLang="zh-CN" sz="1600" dirty="0">
                <a:latin typeface="微软雅黑" panose="020B0503020204020204" pitchFamily="34" charset="-122"/>
                <a:ea typeface="微软雅黑" panose="020B0503020204020204" pitchFamily="34" charset="-122"/>
              </a:rPr>
              <a:t>Python</a:t>
            </a:r>
            <a:r>
              <a:rPr lang="zh-CN" altLang="en-US" sz="1600" dirty="0">
                <a:latin typeface="微软雅黑" panose="020B0503020204020204" pitchFamily="34" charset="-122"/>
                <a:ea typeface="微软雅黑" panose="020B0503020204020204" pitchFamily="34" charset="-122"/>
              </a:rPr>
              <a:t>机器学习库，基于</a:t>
            </a:r>
            <a:r>
              <a:rPr lang="en-US" altLang="zh-CN" sz="1600" dirty="0">
                <a:latin typeface="微软雅黑" panose="020B0503020204020204" pitchFamily="34" charset="-122"/>
                <a:ea typeface="微软雅黑" panose="020B0503020204020204" pitchFamily="34" charset="-122"/>
              </a:rPr>
              <a:t>Torch</a:t>
            </a:r>
            <a:r>
              <a:rPr lang="zh-CN" altLang="en-US" sz="1600" dirty="0">
                <a:latin typeface="微软雅黑" panose="020B0503020204020204" pitchFamily="34" charset="-122"/>
                <a:ea typeface="微软雅黑" panose="020B0503020204020204" pitchFamily="34" charset="-122"/>
              </a:rPr>
              <a:t>，底层由</a:t>
            </a:r>
            <a:r>
              <a:rPr lang="en-US" altLang="zh-CN" sz="1600" dirty="0">
                <a:latin typeface="微软雅黑" panose="020B0503020204020204" pitchFamily="34" charset="-122"/>
                <a:ea typeface="微软雅黑" panose="020B0503020204020204" pitchFamily="34" charset="-122"/>
              </a:rPr>
              <a:t>C++</a:t>
            </a:r>
            <a:r>
              <a:rPr lang="zh-CN" altLang="en-US" sz="1600" dirty="0">
                <a:latin typeface="微软雅黑" panose="020B0503020204020204" pitchFamily="34" charset="-122"/>
                <a:ea typeface="微软雅黑" panose="020B0503020204020204" pitchFamily="34" charset="-122"/>
              </a:rPr>
              <a:t>实现。最初由</a:t>
            </a:r>
            <a:r>
              <a:rPr lang="en-US" altLang="zh-CN" sz="1600" dirty="0">
                <a:latin typeface="微软雅黑" panose="020B0503020204020204" pitchFamily="34" charset="-122"/>
                <a:ea typeface="微软雅黑" panose="020B0503020204020204" pitchFamily="34" charset="-122"/>
              </a:rPr>
              <a:t>Facebook</a:t>
            </a:r>
            <a:r>
              <a:rPr lang="zh-CN" altLang="en-US" sz="1600" dirty="0">
                <a:latin typeface="微软雅黑" panose="020B0503020204020204" pitchFamily="34" charset="-122"/>
                <a:ea typeface="微软雅黑" panose="020B0503020204020204" pitchFamily="34" charset="-122"/>
              </a:rPr>
              <a:t>的人工智能研究团队开发</a:t>
            </a:r>
            <a:endParaRPr lang="en-US" altLang="zh-CN" sz="16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特征</a:t>
            </a:r>
            <a:endParaRPr lang="en-US" altLang="zh-CN"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类似于</a:t>
            </a:r>
            <a:r>
              <a:rPr lang="en-US" altLang="zh-CN" sz="1600" dirty="0">
                <a:latin typeface="微软雅黑" panose="020B0503020204020204" pitchFamily="34" charset="-122"/>
                <a:ea typeface="微软雅黑" panose="020B0503020204020204" pitchFamily="34" charset="-122"/>
              </a:rPr>
              <a:t>NumPy</a:t>
            </a:r>
            <a:r>
              <a:rPr lang="zh-CN" altLang="en-US" sz="1600" dirty="0">
                <a:latin typeface="微软雅黑" panose="020B0503020204020204" pitchFamily="34" charset="-122"/>
                <a:ea typeface="微软雅黑" panose="020B0503020204020204" pitchFamily="34" charset="-122"/>
              </a:rPr>
              <a:t>的张量计算，可使用</a:t>
            </a:r>
            <a:r>
              <a:rPr lang="en-US" altLang="zh-CN" sz="1600" dirty="0">
                <a:latin typeface="微软雅黑" panose="020B0503020204020204" pitchFamily="34" charset="-122"/>
                <a:ea typeface="微软雅黑" panose="020B0503020204020204" pitchFamily="34" charset="-122"/>
              </a:rPr>
              <a:t>GPU</a:t>
            </a:r>
            <a:r>
              <a:rPr lang="zh-CN" altLang="en-US" sz="1600" dirty="0">
                <a:latin typeface="微软雅黑" panose="020B0503020204020204" pitchFamily="34" charset="-122"/>
                <a:ea typeface="微软雅黑" panose="020B0503020204020204" pitchFamily="34" charset="-122"/>
              </a:rPr>
              <a:t>加速</a:t>
            </a:r>
            <a:endParaRPr lang="en-US" altLang="zh-CN" sz="16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基于带自动微分系统的深度神经网络</a:t>
            </a:r>
          </a:p>
          <a:p>
            <a:pPr marL="342900" indent="-342900">
              <a:lnSpc>
                <a:spcPct val="1500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优势</a:t>
            </a:r>
            <a:endParaRPr lang="en-US" altLang="zh-CN" b="1"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l"/>
            </a:pPr>
            <a:r>
              <a:rPr lang="en-US" altLang="zh-CN" sz="1600" dirty="0" err="1">
                <a:latin typeface="微软雅黑" panose="020B0503020204020204" pitchFamily="34" charset="-122"/>
                <a:ea typeface="微软雅黑" panose="020B0503020204020204" pitchFamily="34" charset="-122"/>
              </a:rPr>
              <a:t>PyTorch</a:t>
            </a:r>
            <a:r>
              <a:rPr lang="zh-CN" altLang="en-US" sz="1600" dirty="0">
                <a:latin typeface="微软雅黑" panose="020B0503020204020204" pitchFamily="34" charset="-122"/>
                <a:ea typeface="微软雅黑" panose="020B0503020204020204" pitchFamily="34" charset="-122"/>
              </a:rPr>
              <a:t>调试方便、原生支持</a:t>
            </a:r>
            <a:r>
              <a:rPr lang="en-US" altLang="zh-CN" sz="1600" dirty="0">
                <a:latin typeface="微软雅黑" panose="020B0503020204020204" pitchFamily="34" charset="-122"/>
                <a:ea typeface="微软雅黑" panose="020B0503020204020204" pitchFamily="34" charset="-122"/>
              </a:rPr>
              <a:t>CUDA</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API</a:t>
            </a:r>
            <a:r>
              <a:rPr lang="zh-CN" altLang="en-US" sz="1600" dirty="0">
                <a:latin typeface="微软雅黑" panose="020B0503020204020204" pitchFamily="34" charset="-122"/>
                <a:ea typeface="微软雅黑" panose="020B0503020204020204" pitchFamily="34" charset="-122"/>
              </a:rPr>
              <a:t>高效易用等优势，使其成目前为学术界最受欢迎的深度学习框架之一</a:t>
            </a:r>
            <a:endParaRPr lang="en-US" altLang="zh-CN" sz="16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问题</a:t>
            </a:r>
          </a:p>
          <a:p>
            <a:pPr marL="800100" lvl="1" indent="-342900">
              <a:lnSpc>
                <a:spcPct val="15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已有框架较为底层，易用性仍有提升空间</a:t>
            </a:r>
          </a:p>
          <a:p>
            <a:pPr marL="800100" lvl="1" indent="-342900">
              <a:lnSpc>
                <a:spcPct val="15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当前框架集成的前沿算法不够丰富</a:t>
            </a:r>
          </a:p>
        </p:txBody>
      </p:sp>
      <p:sp>
        <p:nvSpPr>
          <p:cNvPr id="6" name="TextBox 9">
            <a:extLst>
              <a:ext uri="{FF2B5EF4-FFF2-40B4-BE49-F238E27FC236}">
                <a16:creationId xmlns:a16="http://schemas.microsoft.com/office/drawing/2014/main" id="{BA660A60-09F0-E34F-8013-62C5CE90D876}"/>
              </a:ext>
            </a:extLst>
          </p:cNvPr>
          <p:cNvSpPr txBox="1"/>
          <p:nvPr/>
        </p:nvSpPr>
        <p:spPr>
          <a:xfrm>
            <a:off x="641648" y="95556"/>
            <a:ext cx="219573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项目介绍</a:t>
            </a:r>
            <a:endParaRPr lang="en-US" sz="3200" b="1" dirty="0"/>
          </a:p>
        </p:txBody>
      </p:sp>
      <p:cxnSp>
        <p:nvCxnSpPr>
          <p:cNvPr id="7" name="直线连接符 6">
            <a:extLst>
              <a:ext uri="{FF2B5EF4-FFF2-40B4-BE49-F238E27FC236}">
                <a16:creationId xmlns:a16="http://schemas.microsoft.com/office/drawing/2014/main" id="{C781BBC8-C6C0-FC41-BE21-9526D6779D71}"/>
              </a:ext>
            </a:extLst>
          </p:cNvPr>
          <p:cNvCxnSpPr>
            <a:cxnSpLocks/>
          </p:cNvCxnSpPr>
          <p:nvPr/>
        </p:nvCxnSpPr>
        <p:spPr>
          <a:xfrm>
            <a:off x="641648" y="764704"/>
            <a:ext cx="10998968"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4" descr="Image result for pytorch">
            <a:extLst>
              <a:ext uri="{FF2B5EF4-FFF2-40B4-BE49-F238E27FC236}">
                <a16:creationId xmlns:a16="http://schemas.microsoft.com/office/drawing/2014/main" id="{8E406A4B-5A14-9347-9199-01E023C13F9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20136" y="1126229"/>
            <a:ext cx="3583626" cy="201579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5011F314-EDB4-6E49-84A5-137F086540D7}"/>
              </a:ext>
            </a:extLst>
          </p:cNvPr>
          <p:cNvSpPr/>
          <p:nvPr/>
        </p:nvSpPr>
        <p:spPr>
          <a:xfrm>
            <a:off x="641648" y="1100560"/>
            <a:ext cx="3966407" cy="581057"/>
          </a:xfrm>
          <a:prstGeom prst="rect">
            <a:avLst/>
          </a:prstGeom>
        </p:spPr>
        <p:txBody>
          <a:bodyPr wrap="non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开源深度学习框架 </a:t>
            </a:r>
            <a:r>
              <a:rPr lang="en-US" altLang="zh-CN" sz="2400" b="1" dirty="0" err="1">
                <a:latin typeface="微软雅黑" panose="020B0503020204020204" pitchFamily="34" charset="-122"/>
                <a:ea typeface="微软雅黑" panose="020B0503020204020204" pitchFamily="34" charset="-122"/>
              </a:rPr>
              <a:t>PyTorch</a:t>
            </a:r>
            <a:endParaRPr lang="en-US" altLang="zh-CN" sz="2400" b="1" dirty="0">
              <a:latin typeface="微软雅黑" panose="020B0503020204020204" pitchFamily="34" charset="-122"/>
              <a:ea typeface="微软雅黑" panose="020B0503020204020204" pitchFamily="34" charset="-122"/>
            </a:endParaRPr>
          </a:p>
        </p:txBody>
      </p:sp>
      <p:pic>
        <p:nvPicPr>
          <p:cNvPr id="2050" name="Picture 2">
            <a:extLst>
              <a:ext uri="{FF2B5EF4-FFF2-40B4-BE49-F238E27FC236}">
                <a16:creationId xmlns:a16="http://schemas.microsoft.com/office/drawing/2014/main" id="{2E099F6C-D2B9-4D91-92D7-71E57E5A84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4112" y="3500437"/>
            <a:ext cx="4050903" cy="283329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803008"/>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大型活动\两校区搬迁\2013级搬家\北航标矢量图-02.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7981073" y="82985"/>
            <a:ext cx="2569423" cy="5028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9">
            <a:extLst>
              <a:ext uri="{FF2B5EF4-FFF2-40B4-BE49-F238E27FC236}">
                <a16:creationId xmlns:a16="http://schemas.microsoft.com/office/drawing/2014/main" id="{1C300B70-947B-5549-B7B0-40F314A45FA6}"/>
              </a:ext>
            </a:extLst>
          </p:cNvPr>
          <p:cNvSpPr txBox="1"/>
          <p:nvPr/>
        </p:nvSpPr>
        <p:spPr>
          <a:xfrm>
            <a:off x="641648" y="95556"/>
            <a:ext cx="219573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项目概述</a:t>
            </a:r>
            <a:endParaRPr lang="en-US" sz="3200" b="1" dirty="0"/>
          </a:p>
        </p:txBody>
      </p:sp>
      <p:cxnSp>
        <p:nvCxnSpPr>
          <p:cNvPr id="7" name="直线连接符 6">
            <a:extLst>
              <a:ext uri="{FF2B5EF4-FFF2-40B4-BE49-F238E27FC236}">
                <a16:creationId xmlns:a16="http://schemas.microsoft.com/office/drawing/2014/main" id="{1E7E20E4-30A1-134F-BF73-D4984C31D7F8}"/>
              </a:ext>
            </a:extLst>
          </p:cNvPr>
          <p:cNvCxnSpPr>
            <a:cxnSpLocks/>
          </p:cNvCxnSpPr>
          <p:nvPr/>
        </p:nvCxnSpPr>
        <p:spPr>
          <a:xfrm>
            <a:off x="641648" y="764704"/>
            <a:ext cx="10998968"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内容占位符 2">
            <a:extLst>
              <a:ext uri="{FF2B5EF4-FFF2-40B4-BE49-F238E27FC236}">
                <a16:creationId xmlns:a16="http://schemas.microsoft.com/office/drawing/2014/main" id="{E87D4E95-EA6F-9341-8CD5-F8E9C5D09CC6}"/>
              </a:ext>
            </a:extLst>
          </p:cNvPr>
          <p:cNvSpPr>
            <a:spLocks noGrp="1"/>
          </p:cNvSpPr>
          <p:nvPr>
            <p:ph idx="1"/>
          </p:nvPr>
        </p:nvSpPr>
        <p:spPr>
          <a:xfrm>
            <a:off x="1427322" y="1052736"/>
            <a:ext cx="9637229" cy="5329645"/>
          </a:xfrm>
        </p:spPr>
        <p:txBody>
          <a:bodyPr>
            <a:noAutofit/>
          </a:bodyPr>
          <a:lstStyle/>
          <a:p>
            <a:pPr marL="342891" indent="-342891">
              <a:lnSpc>
                <a:spcPct val="150000"/>
              </a:lnSpc>
              <a:buFont typeface="Wingdings" panose="05000000000000000000" pitchFamily="2" charset="2"/>
              <a:buChar char="l"/>
            </a:pPr>
            <a:r>
              <a:rPr lang="zh-CN" altLang="en-US" sz="1800" b="1" dirty="0">
                <a:latin typeface="微软雅黑" panose="020B0503020204020204" pitchFamily="34" charset="-122"/>
                <a:ea typeface="微软雅黑" panose="020B0503020204020204" pitchFamily="34" charset="-122"/>
              </a:rPr>
              <a:t>项目目标</a:t>
            </a:r>
            <a:endParaRPr lang="en-US" altLang="zh-CN" sz="1800" b="1" dirty="0">
              <a:latin typeface="微软雅黑" panose="020B0503020204020204" pitchFamily="34" charset="-122"/>
              <a:ea typeface="微软雅黑" panose="020B0503020204020204" pitchFamily="34" charset="-122"/>
            </a:endParaRPr>
          </a:p>
          <a:p>
            <a:pPr marL="800080" lvl="1" indent="-342891">
              <a:lnSpc>
                <a:spcPct val="15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从</a:t>
            </a:r>
            <a:r>
              <a:rPr lang="en-US" altLang="zh-CN" sz="1600" dirty="0" err="1">
                <a:latin typeface="微软雅黑" panose="020B0503020204020204" pitchFamily="34" charset="-122"/>
                <a:ea typeface="微软雅黑" panose="020B0503020204020204" pitchFamily="34" charset="-122"/>
              </a:rPr>
              <a:t>PyTorch</a:t>
            </a:r>
            <a:r>
              <a:rPr lang="zh-CN" altLang="en-US" sz="1600" dirty="0">
                <a:latin typeface="微软雅黑" panose="020B0503020204020204" pitchFamily="34" charset="-122"/>
                <a:ea typeface="微软雅黑" panose="020B0503020204020204" pitchFamily="34" charset="-122"/>
              </a:rPr>
              <a:t>平台出发，重新编写需求规格说明书、测试需求规格说明书</a:t>
            </a:r>
            <a:endParaRPr lang="en-US" altLang="zh-CN" sz="1600" dirty="0">
              <a:latin typeface="微软雅黑" panose="020B0503020204020204" pitchFamily="34" charset="-122"/>
              <a:ea typeface="微软雅黑" panose="020B0503020204020204" pitchFamily="34" charset="-122"/>
            </a:endParaRPr>
          </a:p>
          <a:p>
            <a:pPr marL="800080" lvl="1" indent="-342891">
              <a:lnSpc>
                <a:spcPct val="15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根据需求规格说明书与测试需求规格说明书对</a:t>
            </a:r>
            <a:r>
              <a:rPr lang="en-US" altLang="zh-CN" sz="1600" dirty="0" err="1">
                <a:latin typeface="微软雅黑" panose="020B0503020204020204" pitchFamily="34" charset="-122"/>
                <a:ea typeface="微软雅黑" panose="020B0503020204020204" pitchFamily="34" charset="-122"/>
              </a:rPr>
              <a:t>PyTorch</a:t>
            </a:r>
            <a:r>
              <a:rPr lang="zh-CN" altLang="en-US" sz="1600" dirty="0">
                <a:latin typeface="微软雅黑" panose="020B0503020204020204" pitchFamily="34" charset="-122"/>
                <a:ea typeface="微软雅黑" panose="020B0503020204020204" pitchFamily="34" charset="-122"/>
              </a:rPr>
              <a:t>进行模块化测试</a:t>
            </a:r>
            <a:endParaRPr lang="en-US" altLang="zh-CN" sz="1600" dirty="0">
              <a:latin typeface="微软雅黑" panose="020B0503020204020204" pitchFamily="34" charset="-122"/>
              <a:ea typeface="微软雅黑" panose="020B0503020204020204" pitchFamily="34" charset="-122"/>
            </a:endParaRPr>
          </a:p>
          <a:p>
            <a:pPr marL="800080" lvl="1" indent="-342891">
              <a:lnSpc>
                <a:spcPct val="15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在此基础上拓展应用，即</a:t>
            </a:r>
            <a:r>
              <a:rPr lang="zh-CN" altLang="en-US" sz="1600" b="1" dirty="0">
                <a:latin typeface="微软雅黑" panose="020B0503020204020204" pitchFamily="34" charset="-122"/>
                <a:ea typeface="微软雅黑" panose="020B0503020204020204" pitchFamily="34" charset="-122"/>
              </a:rPr>
              <a:t>前沿深度学习算法的实现与集成</a:t>
            </a:r>
            <a:r>
              <a:rPr lang="zh-CN" altLang="en-US" sz="1600"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342891" lvl="1" indent="-342891">
              <a:lnSpc>
                <a:spcPct val="150000"/>
              </a:lnSpc>
              <a:spcAft>
                <a:spcPts val="600"/>
              </a:spcAft>
              <a:buFont typeface="Wingdings" panose="05000000000000000000" pitchFamily="2" charset="2"/>
              <a:buChar char="l"/>
            </a:pPr>
            <a:r>
              <a:rPr lang="zh-CN" altLang="en-US" sz="1800" b="1" dirty="0">
                <a:latin typeface="微软雅黑" panose="020B0503020204020204" pitchFamily="34" charset="-122"/>
                <a:ea typeface="微软雅黑" panose="020B0503020204020204" pitchFamily="34" charset="-122"/>
              </a:rPr>
              <a:t>工作内容</a:t>
            </a:r>
            <a:endParaRPr lang="en-US" altLang="zh-CN" sz="1800" b="1" dirty="0">
              <a:latin typeface="微软雅黑" panose="020B0503020204020204" pitchFamily="34" charset="-122"/>
              <a:ea typeface="微软雅黑" panose="020B0503020204020204" pitchFamily="34" charset="-122"/>
            </a:endParaRPr>
          </a:p>
          <a:p>
            <a:pPr marL="800080" lvl="1" indent="-342891">
              <a:lnSpc>
                <a:spcPct val="15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学习使用</a:t>
            </a:r>
            <a:r>
              <a:rPr lang="en-US" altLang="zh-CN" sz="1600" b="1" dirty="0" err="1">
                <a:latin typeface="微软雅黑" panose="020B0503020204020204" pitchFamily="34" charset="-122"/>
                <a:ea typeface="微软雅黑" panose="020B0503020204020204" pitchFamily="34" charset="-122"/>
              </a:rPr>
              <a:t>PyTorch</a:t>
            </a:r>
            <a:r>
              <a:rPr lang="zh-CN" altLang="en-US" sz="1600" b="1" dirty="0">
                <a:latin typeface="微软雅黑" panose="020B0503020204020204" pitchFamily="34" charset="-122"/>
                <a:ea typeface="微软雅黑" panose="020B0503020204020204" pitchFamily="34" charset="-122"/>
              </a:rPr>
              <a:t>平台使用规范</a:t>
            </a:r>
            <a:r>
              <a:rPr lang="zh-CN" altLang="en-US" sz="1600" dirty="0">
                <a:latin typeface="微软雅黑" panose="020B0503020204020204" pitchFamily="34" charset="-122"/>
                <a:ea typeface="微软雅黑" panose="020B0503020204020204" pitchFamily="34" charset="-122"/>
              </a:rPr>
              <a:t>。</a:t>
            </a:r>
          </a:p>
          <a:p>
            <a:pPr marL="800080" lvl="1" indent="-342891">
              <a:lnSpc>
                <a:spcPct val="15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学习调研深度学习的发展现状，论证深度学习领域的必要性，细致分析项目需求，</a:t>
            </a:r>
            <a:r>
              <a:rPr lang="zh-CN" altLang="en-US" sz="1600" b="1" dirty="0">
                <a:latin typeface="微软雅黑" panose="020B0503020204020204" pitchFamily="34" charset="-122"/>
                <a:ea typeface="微软雅黑" panose="020B0503020204020204" pitchFamily="34" charset="-122"/>
              </a:rPr>
              <a:t>完成需求文档</a:t>
            </a:r>
            <a:r>
              <a:rPr lang="zh-CN" altLang="en-US" sz="1600" dirty="0">
                <a:latin typeface="微软雅黑" panose="020B0503020204020204" pitchFamily="34" charset="-122"/>
                <a:ea typeface="微软雅黑" panose="020B0503020204020204" pitchFamily="34" charset="-122"/>
              </a:rPr>
              <a:t>。</a:t>
            </a:r>
          </a:p>
          <a:p>
            <a:pPr marL="800080" lvl="1" indent="-342891">
              <a:lnSpc>
                <a:spcPct val="15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在</a:t>
            </a:r>
            <a:r>
              <a:rPr lang="en-US" altLang="zh-CN" sz="1600" dirty="0" err="1">
                <a:latin typeface="微软雅黑" panose="020B0503020204020204" pitchFamily="34" charset="-122"/>
                <a:ea typeface="微软雅黑" panose="020B0503020204020204" pitchFamily="34" charset="-122"/>
              </a:rPr>
              <a:t>PyTorch</a:t>
            </a:r>
            <a:r>
              <a:rPr lang="zh-CN" altLang="en-US" sz="1600" dirty="0">
                <a:latin typeface="微软雅黑" panose="020B0503020204020204" pitchFamily="34" charset="-122"/>
                <a:ea typeface="微软雅黑" panose="020B0503020204020204" pitchFamily="34" charset="-122"/>
              </a:rPr>
              <a:t>平台下使用</a:t>
            </a:r>
            <a:r>
              <a:rPr lang="en-US" altLang="zh-CN" sz="1600" dirty="0">
                <a:latin typeface="微软雅黑" panose="020B0503020204020204" pitchFamily="34" charset="-122"/>
                <a:ea typeface="微软雅黑" panose="020B0503020204020204" pitchFamily="34" charset="-122"/>
              </a:rPr>
              <a:t>Python</a:t>
            </a:r>
            <a:r>
              <a:rPr lang="zh-CN" altLang="en-US" sz="1600" dirty="0">
                <a:latin typeface="微软雅黑" panose="020B0503020204020204" pitchFamily="34" charset="-122"/>
                <a:ea typeface="微软雅黑" panose="020B0503020204020204" pitchFamily="34" charset="-122"/>
              </a:rPr>
              <a:t>语言搭建模型，</a:t>
            </a:r>
            <a:r>
              <a:rPr lang="zh-CN" altLang="en-US" sz="1600" b="1" dirty="0">
                <a:latin typeface="微软雅黑" panose="020B0503020204020204" pitchFamily="34" charset="-122"/>
                <a:ea typeface="微软雅黑" panose="020B0503020204020204" pitchFamily="34" charset="-122"/>
              </a:rPr>
              <a:t>集成前沿深度学习算法</a:t>
            </a:r>
            <a:r>
              <a:rPr lang="zh-CN" altLang="en-US" sz="1600" dirty="0">
                <a:latin typeface="微软雅黑" panose="020B0503020204020204" pitchFamily="34" charset="-122"/>
                <a:ea typeface="微软雅黑" panose="020B0503020204020204" pitchFamily="34" charset="-122"/>
              </a:rPr>
              <a:t>，同时根据评审和工程中出现的新需求、新问题，进行项目开发和文档编写的迭代。</a:t>
            </a:r>
          </a:p>
          <a:p>
            <a:pPr marL="800080" lvl="1" indent="-342891">
              <a:lnSpc>
                <a:spcPct val="15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使用主流数据集对算法的性能指标进行独立的测试，</a:t>
            </a:r>
            <a:r>
              <a:rPr lang="zh-CN" altLang="en-US" sz="1600" b="1" dirty="0">
                <a:latin typeface="微软雅黑" panose="020B0503020204020204" pitchFamily="34" charset="-122"/>
                <a:ea typeface="微软雅黑" panose="020B0503020204020204" pitchFamily="34" charset="-122"/>
              </a:rPr>
              <a:t>完成测试报告</a:t>
            </a:r>
            <a:r>
              <a:rPr lang="zh-CN" altLang="en-US" sz="1600" dirty="0">
                <a:latin typeface="微软雅黑" panose="020B0503020204020204" pitchFamily="34" charset="-122"/>
                <a:ea typeface="微软雅黑" panose="020B0503020204020204" pitchFamily="34" charset="-122"/>
              </a:rPr>
              <a:t>。</a:t>
            </a:r>
          </a:p>
          <a:p>
            <a:pPr marL="800080" lvl="1" indent="-342891">
              <a:lnSpc>
                <a:spcPct val="1500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根据课程的整体安排和每个实验的具体要求，依照项目时间计划</a:t>
            </a:r>
            <a:r>
              <a:rPr lang="zh-CN" altLang="en-US" sz="1600" b="1" dirty="0">
                <a:latin typeface="微软雅黑" panose="020B0503020204020204" pitchFamily="34" charset="-122"/>
                <a:ea typeface="微软雅黑" panose="020B0503020204020204" pitchFamily="34" charset="-122"/>
              </a:rPr>
              <a:t>完成其他各类文档和报告</a:t>
            </a:r>
            <a:r>
              <a:rPr lang="zh-CN" altLang="en-US" sz="16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599470014"/>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大型活动\两校区搬迁\2013级搬家\北航标矢量图-02.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7981073" y="82985"/>
            <a:ext cx="2569423" cy="5028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表格 2"/>
          <p:cNvGraphicFramePr>
            <a:graphicFrameLocks noGrp="1"/>
          </p:cNvGraphicFramePr>
          <p:nvPr>
            <p:extLst>
              <p:ext uri="{D42A27DB-BD31-4B8C-83A1-F6EECF244321}">
                <p14:modId xmlns:p14="http://schemas.microsoft.com/office/powerpoint/2010/main" val="560924707"/>
              </p:ext>
            </p:extLst>
          </p:nvPr>
        </p:nvGraphicFramePr>
        <p:xfrm>
          <a:off x="668278" y="915599"/>
          <a:ext cx="10998968" cy="5763247"/>
        </p:xfrm>
        <a:graphic>
          <a:graphicData uri="http://schemas.openxmlformats.org/drawingml/2006/table">
            <a:tbl>
              <a:tblPr firstRow="1" firstCol="1" bandRow="1">
                <a:tableStyleId>{7DF18680-E054-41AD-8BC1-D1AEF772440D}</a:tableStyleId>
              </a:tblPr>
              <a:tblGrid>
                <a:gridCol w="340473">
                  <a:extLst>
                    <a:ext uri="{9D8B030D-6E8A-4147-A177-3AD203B41FA5}">
                      <a16:colId xmlns:a16="http://schemas.microsoft.com/office/drawing/2014/main" val="20000"/>
                    </a:ext>
                  </a:extLst>
                </a:gridCol>
                <a:gridCol w="838531">
                  <a:extLst>
                    <a:ext uri="{9D8B030D-6E8A-4147-A177-3AD203B41FA5}">
                      <a16:colId xmlns:a16="http://schemas.microsoft.com/office/drawing/2014/main" val="20001"/>
                    </a:ext>
                  </a:extLst>
                </a:gridCol>
                <a:gridCol w="1193322">
                  <a:extLst>
                    <a:ext uri="{9D8B030D-6E8A-4147-A177-3AD203B41FA5}">
                      <a16:colId xmlns:a16="http://schemas.microsoft.com/office/drawing/2014/main" val="20003"/>
                    </a:ext>
                  </a:extLst>
                </a:gridCol>
                <a:gridCol w="4762140">
                  <a:extLst>
                    <a:ext uri="{9D8B030D-6E8A-4147-A177-3AD203B41FA5}">
                      <a16:colId xmlns:a16="http://schemas.microsoft.com/office/drawing/2014/main" val="2743084075"/>
                    </a:ext>
                  </a:extLst>
                </a:gridCol>
                <a:gridCol w="3864502">
                  <a:extLst>
                    <a:ext uri="{9D8B030D-6E8A-4147-A177-3AD203B41FA5}">
                      <a16:colId xmlns:a16="http://schemas.microsoft.com/office/drawing/2014/main" val="2511042011"/>
                    </a:ext>
                  </a:extLst>
                </a:gridCol>
              </a:tblGrid>
              <a:tr h="675593">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序号</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姓名</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角色</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altLang="en-US" sz="1400" kern="100" dirty="0">
                          <a:effectLst/>
                          <a:latin typeface="微软雅黑" panose="020B0503020204020204" pitchFamily="34" charset="-122"/>
                          <a:ea typeface="微软雅黑" panose="020B0503020204020204" pitchFamily="34" charset="-122"/>
                        </a:rPr>
                        <a:t>擅长</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altLang="en-US" sz="1400" kern="100" dirty="0">
                          <a:effectLst/>
                          <a:latin typeface="微软雅黑" panose="020B0503020204020204" pitchFamily="34" charset="-122"/>
                          <a:ea typeface="微软雅黑" panose="020B0503020204020204" pitchFamily="34" charset="-122"/>
                        </a:rPr>
                        <a:t>分工</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795094">
                <a:tc>
                  <a:txBody>
                    <a:bodyPr/>
                    <a:lstStyle/>
                    <a:p>
                      <a:pPr algn="ctr">
                        <a:spcAft>
                          <a:spcPts val="0"/>
                        </a:spcAft>
                      </a:pPr>
                      <a:r>
                        <a:rPr lang="en-US" sz="1400" b="1" kern="100">
                          <a:effectLst/>
                          <a:latin typeface="微软雅黑" panose="020B0503020204020204" pitchFamily="34" charset="-122"/>
                          <a:ea typeface="微软雅黑" panose="020B0503020204020204" pitchFamily="34" charset="-122"/>
                        </a:rPr>
                        <a:t>1</a:t>
                      </a:r>
                      <a:endParaRPr lang="zh-CN" sz="14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a:latin typeface="微软雅黑" panose="020B0503020204020204" pitchFamily="34" charset="-122"/>
                          <a:ea typeface="微软雅黑" panose="020B0503020204020204" pitchFamily="34" charset="-122"/>
                        </a:rPr>
                        <a:t>张崇智</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b="1" kern="100" dirty="0">
                          <a:effectLst/>
                          <a:latin typeface="微软雅黑" panose="020B0503020204020204" pitchFamily="34" charset="-122"/>
                          <a:ea typeface="微软雅黑" panose="020B0503020204020204" pitchFamily="34" charset="-122"/>
                        </a:rPr>
                        <a:t>组长</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学习能力，代码能力，任务规划。熟悉</a:t>
                      </a:r>
                      <a:r>
                        <a:rPr lang="en-US" altLang="zh-CN" sz="1400" kern="1200" dirty="0" err="1">
                          <a:effectLst/>
                          <a:latin typeface="微软雅黑" panose="020B0503020204020204" pitchFamily="34" charset="-122"/>
                          <a:ea typeface="微软雅黑" panose="020B0503020204020204" pitchFamily="34" charset="-122"/>
                        </a:rPr>
                        <a:t>PyTorch</a:t>
                      </a:r>
                      <a:r>
                        <a:rPr lang="zh-CN" altLang="en-US" sz="1400" kern="1200" dirty="0">
                          <a:effectLst/>
                          <a:latin typeface="微软雅黑" panose="020B0503020204020204" pitchFamily="34" charset="-122"/>
                          <a:ea typeface="微软雅黑" panose="020B0503020204020204" pitchFamily="34" charset="-122"/>
                        </a:rPr>
                        <a:t>框架和计算机视觉</a:t>
                      </a:r>
                      <a:r>
                        <a:rPr lang="en-US" altLang="zh-CN" sz="1400" kern="1200" dirty="0">
                          <a:effectLst/>
                          <a:latin typeface="微软雅黑" panose="020B0503020204020204" pitchFamily="34" charset="-122"/>
                          <a:ea typeface="微软雅黑" panose="020B0503020204020204" pitchFamily="34" charset="-122"/>
                        </a:rPr>
                        <a:t>-</a:t>
                      </a:r>
                      <a:r>
                        <a:rPr lang="zh-CN" altLang="en-US" sz="1400" kern="1200" dirty="0">
                          <a:effectLst/>
                          <a:latin typeface="微软雅黑" panose="020B0503020204020204" pitchFamily="34" charset="-122"/>
                          <a:ea typeface="微软雅黑" panose="020B0503020204020204" pitchFamily="34" charset="-122"/>
                        </a:rPr>
                        <a:t>对抗攻防领域，对领域相关算法及模型有较深了解。</a:t>
                      </a:r>
                      <a:endParaRPr lang="zh-CN" altLang="en-US"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项目计划、会议主持、改进与展示阶段文档撰写、工作量统计与分析</a:t>
                      </a:r>
                      <a:endParaRPr lang="zh-CN" altLang="en-US"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1"/>
                  </a:ext>
                </a:extLst>
              </a:tr>
              <a:tr h="795094">
                <a:tc>
                  <a:txBody>
                    <a:bodyPr/>
                    <a:lstStyle/>
                    <a:p>
                      <a:pPr algn="ctr">
                        <a:spcAft>
                          <a:spcPts val="0"/>
                        </a:spcAft>
                      </a:pPr>
                      <a:r>
                        <a:rPr lang="en-US" sz="1400" b="1" kern="100">
                          <a:effectLst/>
                          <a:latin typeface="微软雅黑" panose="020B0503020204020204" pitchFamily="34" charset="-122"/>
                          <a:ea typeface="微软雅黑" panose="020B0503020204020204" pitchFamily="34" charset="-122"/>
                        </a:rPr>
                        <a:t>2</a:t>
                      </a:r>
                      <a:endParaRPr lang="zh-CN" sz="14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kern="100" dirty="0">
                          <a:effectLst/>
                          <a:latin typeface="微软雅黑" panose="020B0503020204020204" pitchFamily="34" charset="-122"/>
                          <a:ea typeface="微软雅黑" panose="020B0503020204020204" pitchFamily="34" charset="-122"/>
                        </a:rPr>
                        <a:t>秦浩桐 </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b="1" kern="100" dirty="0">
                          <a:effectLst/>
                          <a:latin typeface="微软雅黑" panose="020B0503020204020204" pitchFamily="34" charset="-122"/>
                          <a:ea typeface="微软雅黑" panose="020B0503020204020204" pitchFamily="34" charset="-122"/>
                        </a:rPr>
                        <a:t>组员</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学习能力，文档写作，代码能力。熟悉</a:t>
                      </a:r>
                      <a:r>
                        <a:rPr lang="en-US" altLang="zh-CN" sz="1400" kern="1200" dirty="0" err="1">
                          <a:effectLst/>
                          <a:latin typeface="微软雅黑" panose="020B0503020204020204" pitchFamily="34" charset="-122"/>
                          <a:ea typeface="微软雅黑" panose="020B0503020204020204" pitchFamily="34" charset="-122"/>
                        </a:rPr>
                        <a:t>PyTorch</a:t>
                      </a:r>
                      <a:r>
                        <a:rPr lang="zh-CN" altLang="en-US" sz="1400" kern="1200" dirty="0">
                          <a:effectLst/>
                          <a:latin typeface="微软雅黑" panose="020B0503020204020204" pitchFamily="34" charset="-122"/>
                          <a:ea typeface="微软雅黑" panose="020B0503020204020204" pitchFamily="34" charset="-122"/>
                        </a:rPr>
                        <a:t>框架和计算机视觉</a:t>
                      </a:r>
                      <a:r>
                        <a:rPr lang="en-US" altLang="zh-CN" sz="1400" kern="1200" dirty="0">
                          <a:effectLst/>
                          <a:latin typeface="微软雅黑" panose="020B0503020204020204" pitchFamily="34" charset="-122"/>
                          <a:ea typeface="微软雅黑" panose="020B0503020204020204" pitchFamily="34" charset="-122"/>
                        </a:rPr>
                        <a:t>-</a:t>
                      </a:r>
                      <a:r>
                        <a:rPr lang="zh-CN" altLang="en-US" sz="1400" kern="1200" dirty="0">
                          <a:effectLst/>
                          <a:latin typeface="微软雅黑" panose="020B0503020204020204" pitchFamily="34" charset="-122"/>
                          <a:ea typeface="微软雅黑" panose="020B0503020204020204" pitchFamily="34" charset="-122"/>
                        </a:rPr>
                        <a:t>模型压缩领域，对领域相关算法及模型有较深了解。</a:t>
                      </a:r>
                      <a:endParaRPr lang="zh-CN" altLang="en-US"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项目计划、需求分析阶段文档撰写、改进与展示阶段代码工作、项目统计分析</a:t>
                      </a:r>
                      <a:endParaRPr lang="zh-CN" altLang="en-US"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2"/>
                  </a:ext>
                </a:extLst>
              </a:tr>
              <a:tr h="795094">
                <a:tc>
                  <a:txBody>
                    <a:bodyPr/>
                    <a:lstStyle/>
                    <a:p>
                      <a:pPr algn="ctr">
                        <a:spcAft>
                          <a:spcPts val="0"/>
                        </a:spcAft>
                      </a:pPr>
                      <a:r>
                        <a:rPr lang="en-US" sz="1400" b="1" kern="100">
                          <a:effectLst/>
                          <a:latin typeface="微软雅黑" panose="020B0503020204020204" pitchFamily="34" charset="-122"/>
                          <a:ea typeface="微软雅黑" panose="020B0503020204020204" pitchFamily="34" charset="-122"/>
                        </a:rPr>
                        <a:t>3</a:t>
                      </a:r>
                      <a:endParaRPr lang="zh-CN" sz="14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altLang="en-US" sz="1400" b="1" dirty="0">
                          <a:latin typeface="微软雅黑" panose="020B0503020204020204" pitchFamily="34" charset="-122"/>
                          <a:ea typeface="微软雅黑" panose="020B0503020204020204" pitchFamily="34" charset="-122"/>
                        </a:rPr>
                        <a:t>高明骏</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b="1" kern="100" dirty="0">
                          <a:effectLst/>
                          <a:latin typeface="微软雅黑" panose="020B0503020204020204" pitchFamily="34" charset="-122"/>
                          <a:ea typeface="微软雅黑" panose="020B0503020204020204" pitchFamily="34" charset="-122"/>
                        </a:rPr>
                        <a:t>组员</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r>
                        <a:rPr lang="zh-CN" altLang="en-US" sz="1400" kern="1200" dirty="0">
                          <a:effectLst/>
                          <a:latin typeface="微软雅黑" panose="020B0503020204020204" pitchFamily="34" charset="-122"/>
                          <a:ea typeface="微软雅黑" panose="020B0503020204020204" pitchFamily="34" charset="-122"/>
                        </a:rPr>
                        <a:t>文档写作，代码能力，需求分析。方向是软件验证，平时项目是做操作系统安全验证，主要工作是需求提取和软件测试，但是是形式化的需求分析和测试，不是文档类型的。</a:t>
                      </a:r>
                      <a:endParaRPr lang="zh-CN" altLang="en-US"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需求分析阶段文档撰写、测试阶段文档撰写、需求评审文档撰写、配置管理</a:t>
                      </a:r>
                      <a:endParaRPr lang="zh-CN" altLang="en-US"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3"/>
                  </a:ext>
                </a:extLst>
              </a:tr>
              <a:tr h="675593">
                <a:tc>
                  <a:txBody>
                    <a:bodyPr/>
                    <a:lstStyle/>
                    <a:p>
                      <a:pPr algn="ctr">
                        <a:spcAft>
                          <a:spcPts val="0"/>
                        </a:spcAft>
                      </a:pPr>
                      <a:r>
                        <a:rPr lang="en-US" sz="1400" b="1" kern="100" dirty="0">
                          <a:effectLst/>
                          <a:latin typeface="微软雅黑" panose="020B0503020204020204" pitchFamily="34" charset="-122"/>
                          <a:ea typeface="微软雅黑" panose="020B0503020204020204" pitchFamily="34" charset="-122"/>
                        </a:rPr>
                        <a:t>4</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altLang="en-US" sz="1400" b="1" dirty="0">
                          <a:latin typeface="微软雅黑" panose="020B0503020204020204" pitchFamily="34" charset="-122"/>
                          <a:ea typeface="微软雅黑" panose="020B0503020204020204" pitchFamily="34" charset="-122"/>
                        </a:rPr>
                        <a:t>王茵迪</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b="1" kern="100" dirty="0">
                          <a:effectLst/>
                          <a:latin typeface="微软雅黑" panose="020B0503020204020204" pitchFamily="34" charset="-122"/>
                          <a:ea typeface="微软雅黑" panose="020B0503020204020204" pitchFamily="34" charset="-122"/>
                        </a:rPr>
                        <a:t>组员</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学习能力，代码能力，文档写作。有使用</a:t>
                      </a:r>
                      <a:r>
                        <a:rPr lang="en-US" altLang="zh-CN" sz="1400" kern="1200" dirty="0" err="1">
                          <a:effectLst/>
                          <a:latin typeface="微软雅黑" panose="020B0503020204020204" pitchFamily="34" charset="-122"/>
                          <a:ea typeface="微软雅黑" panose="020B0503020204020204" pitchFamily="34" charset="-122"/>
                        </a:rPr>
                        <a:t>PyTorch</a:t>
                      </a:r>
                      <a:r>
                        <a:rPr lang="zh-CN" altLang="en-US" sz="1400" kern="1200" dirty="0">
                          <a:effectLst/>
                          <a:latin typeface="微软雅黑" panose="020B0503020204020204" pitchFamily="34" charset="-122"/>
                          <a:ea typeface="微软雅黑" panose="020B0503020204020204" pitchFamily="34" charset="-122"/>
                        </a:rPr>
                        <a:t>框架的经历，工作方向是自然语言处理领域的传统和深度学习方法。</a:t>
                      </a:r>
                      <a:endParaRPr lang="zh-CN" altLang="en-US"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会议记录、需求分析阶段文档撰写、改进与展示阶段文档撰写、配置管理、项目统计分析</a:t>
                      </a:r>
                      <a:endParaRPr lang="zh-CN" altLang="en-US"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4"/>
                  </a:ext>
                </a:extLst>
              </a:tr>
              <a:tr h="675593">
                <a:tc>
                  <a:txBody>
                    <a:bodyPr/>
                    <a:lstStyle/>
                    <a:p>
                      <a:pPr algn="ctr">
                        <a:spcAft>
                          <a:spcPts val="0"/>
                        </a:spcAft>
                      </a:pPr>
                      <a:r>
                        <a:rPr lang="en-US" altLang="zh-CN" sz="1400" b="1" kern="100" dirty="0">
                          <a:effectLst/>
                          <a:latin typeface="微软雅黑" panose="020B0503020204020204" pitchFamily="34" charset="-122"/>
                          <a:ea typeface="微软雅黑" panose="020B0503020204020204" pitchFamily="34" charset="-122"/>
                        </a:rPr>
                        <a:t>5</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altLang="en-US" sz="1400" b="1" dirty="0">
                          <a:latin typeface="微软雅黑" panose="020B0503020204020204" pitchFamily="34" charset="-122"/>
                          <a:ea typeface="微软雅黑" panose="020B0503020204020204" pitchFamily="34" charset="-122"/>
                        </a:rPr>
                        <a:t>赵永驰</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400" b="1" kern="100" dirty="0">
                          <a:effectLst/>
                          <a:latin typeface="微软雅黑" panose="020B0503020204020204" pitchFamily="34" charset="-122"/>
                          <a:ea typeface="微软雅黑" panose="020B0503020204020204" pitchFamily="34" charset="-122"/>
                        </a:rPr>
                        <a:t>组员</a:t>
                      </a:r>
                      <a:endPar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本科研究过自然语言处理中短文本及长文本的多标签分类及细粒度分类，目前主要研究</a:t>
                      </a:r>
                      <a:r>
                        <a:rPr lang="en-US" altLang="zh-CN" sz="1400" kern="1200" dirty="0">
                          <a:effectLst/>
                          <a:latin typeface="微软雅黑" panose="020B0503020204020204" pitchFamily="34" charset="-122"/>
                          <a:ea typeface="微软雅黑" panose="020B0503020204020204" pitchFamily="34" charset="-122"/>
                        </a:rPr>
                        <a:t>3D</a:t>
                      </a:r>
                      <a:r>
                        <a:rPr lang="zh-CN" altLang="en-US" sz="1400" kern="1200" dirty="0">
                          <a:effectLst/>
                          <a:latin typeface="微软雅黑" panose="020B0503020204020204" pitchFamily="34" charset="-122"/>
                          <a:ea typeface="微软雅黑" panose="020B0503020204020204" pitchFamily="34" charset="-122"/>
                        </a:rPr>
                        <a:t>角色的动作生成，熟悉</a:t>
                      </a:r>
                      <a:r>
                        <a:rPr lang="en-US" altLang="zh-CN" sz="1400" kern="1200" dirty="0" err="1">
                          <a:effectLst/>
                          <a:latin typeface="微软雅黑" panose="020B0503020204020204" pitchFamily="34" charset="-122"/>
                          <a:ea typeface="微软雅黑" panose="020B0503020204020204" pitchFamily="34" charset="-122"/>
                        </a:rPr>
                        <a:t>pytorch</a:t>
                      </a:r>
                      <a:r>
                        <a:rPr lang="zh-CN" altLang="en-US" sz="1400" kern="1200" dirty="0">
                          <a:effectLst/>
                          <a:latin typeface="微软雅黑" panose="020B0503020204020204" pitchFamily="34" charset="-122"/>
                          <a:ea typeface="微软雅黑" panose="020B0503020204020204" pitchFamily="34" charset="-122"/>
                        </a:rPr>
                        <a:t>框架。</a:t>
                      </a:r>
                      <a:endParaRPr lang="zh-CN" altLang="en-US"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需求分析阶段文档撰写、改进与展示阶段文档撰写、改进与展示阶段代码工作</a:t>
                      </a:r>
                      <a:endParaRPr lang="zh-CN" altLang="zh-CN"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2476798959"/>
                  </a:ext>
                </a:extLst>
              </a:tr>
              <a:tr h="675593">
                <a:tc>
                  <a:txBody>
                    <a:bodyPr/>
                    <a:lstStyle/>
                    <a:p>
                      <a:pPr algn="ctr">
                        <a:spcAft>
                          <a:spcPts val="0"/>
                        </a:spcAft>
                      </a:pPr>
                      <a:r>
                        <a:rPr lang="en-US" altLang="zh-CN" sz="1400" b="1" kern="100" dirty="0">
                          <a:effectLst/>
                          <a:latin typeface="微软雅黑" panose="020B0503020204020204" pitchFamily="34" charset="-122"/>
                          <a:ea typeface="微软雅黑" panose="020B0503020204020204" pitchFamily="34" charset="-122"/>
                        </a:rPr>
                        <a:t>6</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altLang="en-US" sz="1400" b="1" dirty="0">
                          <a:latin typeface="微软雅黑" panose="020B0503020204020204" pitchFamily="34" charset="-122"/>
                          <a:ea typeface="微软雅黑" panose="020B0503020204020204" pitchFamily="34" charset="-122"/>
                        </a:rPr>
                        <a:t>黄   涵</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400" b="1" kern="100" dirty="0">
                          <a:effectLst/>
                          <a:latin typeface="微软雅黑" panose="020B0503020204020204" pitchFamily="34" charset="-122"/>
                          <a:ea typeface="微软雅黑" panose="020B0503020204020204" pitchFamily="34" charset="-122"/>
                        </a:rPr>
                        <a:t>组员</a:t>
                      </a:r>
                      <a:endPar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学习能力，代码能力。熟悉</a:t>
                      </a:r>
                      <a:r>
                        <a:rPr lang="en-US" altLang="zh-CN" sz="1400" kern="1200" dirty="0" err="1">
                          <a:effectLst/>
                          <a:latin typeface="微软雅黑" panose="020B0503020204020204" pitchFamily="34" charset="-122"/>
                          <a:ea typeface="微软雅黑" panose="020B0503020204020204" pitchFamily="34" charset="-122"/>
                        </a:rPr>
                        <a:t>PyTorch</a:t>
                      </a:r>
                      <a:r>
                        <a:rPr lang="zh-CN" altLang="en-US" sz="1400" kern="1200" dirty="0">
                          <a:effectLst/>
                          <a:latin typeface="微软雅黑" panose="020B0503020204020204" pitchFamily="34" charset="-122"/>
                          <a:ea typeface="微软雅黑" panose="020B0503020204020204" pitchFamily="34" charset="-122"/>
                        </a:rPr>
                        <a:t>框架和计算机视觉的检测分割领域，对领域相关算法及模型有深入了解。</a:t>
                      </a:r>
                      <a:endParaRPr lang="zh-CN" altLang="zh-CN"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需求分析阶段文档撰写、会议记录、改进与展示阶段代码工作、测试阶段文档撰写</a:t>
                      </a:r>
                      <a:endParaRPr lang="zh-CN" altLang="zh-CN"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938058979"/>
                  </a:ext>
                </a:extLst>
              </a:tr>
              <a:tr h="675593">
                <a:tc>
                  <a:txBody>
                    <a:bodyPr/>
                    <a:lstStyle/>
                    <a:p>
                      <a:pPr algn="ctr">
                        <a:spcAft>
                          <a:spcPts val="0"/>
                        </a:spcAft>
                      </a:pPr>
                      <a:r>
                        <a:rPr lang="en-US" altLang="zh-CN" sz="1400" b="1" kern="100" dirty="0">
                          <a:effectLst/>
                          <a:latin typeface="微软雅黑" panose="020B0503020204020204" pitchFamily="34" charset="-122"/>
                          <a:ea typeface="微软雅黑" panose="020B0503020204020204" pitchFamily="34" charset="-122"/>
                        </a:rPr>
                        <a:t>7</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altLang="en-US" sz="1400" b="1" dirty="0">
                          <a:latin typeface="微软雅黑" panose="020B0503020204020204" pitchFamily="34" charset="-122"/>
                          <a:ea typeface="微软雅黑" panose="020B0503020204020204" pitchFamily="34" charset="-122"/>
                        </a:rPr>
                        <a:t>吴振赫</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400" b="1" kern="100" dirty="0">
                          <a:effectLst/>
                          <a:latin typeface="微软雅黑" panose="020B0503020204020204" pitchFamily="34" charset="-122"/>
                          <a:ea typeface="微软雅黑" panose="020B0503020204020204" pitchFamily="34" charset="-122"/>
                        </a:rPr>
                        <a:t>组员</a:t>
                      </a:r>
                      <a:endParaRPr lang="zh-CN" alt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学习能力，代码能力，测试思路。熟悉</a:t>
                      </a:r>
                      <a:r>
                        <a:rPr lang="en-US" altLang="zh-CN" sz="1400" kern="1200" dirty="0" err="1">
                          <a:effectLst/>
                          <a:latin typeface="微软雅黑" panose="020B0503020204020204" pitchFamily="34" charset="-122"/>
                          <a:ea typeface="微软雅黑" panose="020B0503020204020204" pitchFamily="34" charset="-122"/>
                        </a:rPr>
                        <a:t>PyTorch</a:t>
                      </a:r>
                      <a:r>
                        <a:rPr lang="zh-CN" altLang="en-US" sz="1400" kern="1200" dirty="0">
                          <a:effectLst/>
                          <a:latin typeface="微软雅黑" panose="020B0503020204020204" pitchFamily="34" charset="-122"/>
                          <a:ea typeface="微软雅黑" panose="020B0503020204020204" pitchFamily="34" charset="-122"/>
                        </a:rPr>
                        <a:t>框架和时间序列学习与预测领域。对领域相关算法及模型有较深了解。</a:t>
                      </a:r>
                      <a:endParaRPr lang="zh-CN" altLang="en-US"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effectLst/>
                          <a:latin typeface="微软雅黑" panose="020B0503020204020204" pitchFamily="34" charset="-122"/>
                          <a:ea typeface="微软雅黑" panose="020B0503020204020204" pitchFamily="34" charset="-122"/>
                        </a:rPr>
                        <a:t>需求评审文档撰写、改进与展示阶段代码工作、改进与展示阶段文档撰写、项目统计分析</a:t>
                      </a:r>
                      <a:endParaRPr lang="zh-CN" altLang="zh-CN" sz="1400" kern="12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257956976"/>
                  </a:ext>
                </a:extLst>
              </a:tr>
            </a:tbl>
          </a:graphicData>
        </a:graphic>
      </p:graphicFrame>
      <p:sp>
        <p:nvSpPr>
          <p:cNvPr id="11" name="TextBox 9">
            <a:extLst>
              <a:ext uri="{FF2B5EF4-FFF2-40B4-BE49-F238E27FC236}">
                <a16:creationId xmlns:a16="http://schemas.microsoft.com/office/drawing/2014/main" id="{0E5CF47A-B38F-F148-B77F-0317A5573038}"/>
              </a:ext>
            </a:extLst>
          </p:cNvPr>
          <p:cNvSpPr txBox="1"/>
          <p:nvPr/>
        </p:nvSpPr>
        <p:spPr>
          <a:xfrm>
            <a:off x="641648" y="95556"/>
            <a:ext cx="2195736"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项目团队</a:t>
            </a:r>
            <a:endParaRPr lang="en-US" sz="3200" b="1" dirty="0"/>
          </a:p>
        </p:txBody>
      </p:sp>
      <p:cxnSp>
        <p:nvCxnSpPr>
          <p:cNvPr id="13" name="直线连接符 12">
            <a:extLst>
              <a:ext uri="{FF2B5EF4-FFF2-40B4-BE49-F238E27FC236}">
                <a16:creationId xmlns:a16="http://schemas.microsoft.com/office/drawing/2014/main" id="{70546642-04CA-A04A-A863-F179A41F2A4B}"/>
              </a:ext>
            </a:extLst>
          </p:cNvPr>
          <p:cNvCxnSpPr>
            <a:cxnSpLocks/>
          </p:cNvCxnSpPr>
          <p:nvPr/>
        </p:nvCxnSpPr>
        <p:spPr>
          <a:xfrm>
            <a:off x="641648" y="764704"/>
            <a:ext cx="10998968"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884126"/>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大型活动\两校区搬迁\2013级搬家\北航标矢量图-02.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7981073" y="82985"/>
            <a:ext cx="2569423" cy="5028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9">
            <a:extLst>
              <a:ext uri="{FF2B5EF4-FFF2-40B4-BE49-F238E27FC236}">
                <a16:creationId xmlns:a16="http://schemas.microsoft.com/office/drawing/2014/main" id="{EE203EDD-2A5E-4248-87A0-554815C3F853}"/>
              </a:ext>
            </a:extLst>
          </p:cNvPr>
          <p:cNvSpPr txBox="1"/>
          <p:nvPr/>
        </p:nvSpPr>
        <p:spPr>
          <a:xfrm>
            <a:off x="641648" y="95556"/>
            <a:ext cx="2934072"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项目研究方法</a:t>
            </a:r>
            <a:endParaRPr lang="en-US" sz="3200" b="1" dirty="0">
              <a:latin typeface="微软雅黑" panose="020B0503020204020204" pitchFamily="34" charset="-122"/>
              <a:ea typeface="微软雅黑" panose="020B0503020204020204" pitchFamily="34" charset="-122"/>
            </a:endParaRPr>
          </a:p>
        </p:txBody>
      </p:sp>
      <p:cxnSp>
        <p:nvCxnSpPr>
          <p:cNvPr id="12" name="直线连接符 11">
            <a:extLst>
              <a:ext uri="{FF2B5EF4-FFF2-40B4-BE49-F238E27FC236}">
                <a16:creationId xmlns:a16="http://schemas.microsoft.com/office/drawing/2014/main" id="{48C409D1-6FEB-D749-B1D8-8C0B23721BCF}"/>
              </a:ext>
            </a:extLst>
          </p:cNvPr>
          <p:cNvCxnSpPr>
            <a:cxnSpLocks/>
          </p:cNvCxnSpPr>
          <p:nvPr/>
        </p:nvCxnSpPr>
        <p:spPr>
          <a:xfrm>
            <a:off x="641648" y="764704"/>
            <a:ext cx="10998968"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4" name="组 3">
            <a:extLst>
              <a:ext uri="{FF2B5EF4-FFF2-40B4-BE49-F238E27FC236}">
                <a16:creationId xmlns:a16="http://schemas.microsoft.com/office/drawing/2014/main" id="{84FA95EA-405F-534A-82A4-4C0733E5DE9F}"/>
              </a:ext>
            </a:extLst>
          </p:cNvPr>
          <p:cNvGrpSpPr/>
          <p:nvPr/>
        </p:nvGrpSpPr>
        <p:grpSpPr>
          <a:xfrm>
            <a:off x="551384" y="1052736"/>
            <a:ext cx="11113364" cy="1053696"/>
            <a:chOff x="431046" y="1674895"/>
            <a:chExt cx="4336867" cy="1206500"/>
          </a:xfrm>
        </p:grpSpPr>
        <p:sp>
          <p:nvSpPr>
            <p:cNvPr id="35" name="圆角矩形 34">
              <a:extLst>
                <a:ext uri="{FF2B5EF4-FFF2-40B4-BE49-F238E27FC236}">
                  <a16:creationId xmlns:a16="http://schemas.microsoft.com/office/drawing/2014/main" id="{4C8463DB-AEC8-C54E-A74C-D9D276200000}"/>
                </a:ext>
              </a:extLst>
            </p:cNvPr>
            <p:cNvSpPr/>
            <p:nvPr/>
          </p:nvSpPr>
          <p:spPr>
            <a:xfrm>
              <a:off x="475313" y="1674895"/>
              <a:ext cx="4292600" cy="1206500"/>
            </a:xfrm>
            <a:prstGeom prst="roundRect">
              <a:avLst>
                <a:gd name="adj" fmla="val 14562"/>
              </a:avLst>
            </a:prstGeom>
            <a:solidFill>
              <a:srgbClr val="F177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CCE320BB-8394-AD41-B694-E525C23A1961}"/>
                </a:ext>
              </a:extLst>
            </p:cNvPr>
            <p:cNvSpPr txBox="1"/>
            <p:nvPr/>
          </p:nvSpPr>
          <p:spPr>
            <a:xfrm>
              <a:off x="1247570" y="1697290"/>
              <a:ext cx="3060699" cy="436475"/>
            </a:xfrm>
            <a:prstGeom prst="rect">
              <a:avLst/>
            </a:prstGeom>
            <a:noFill/>
          </p:spPr>
          <p:txBody>
            <a:bodyPr wrap="square" rtlCol="0">
              <a:spAutoFit/>
            </a:bodyPr>
            <a:lstStyle>
              <a:defPPr>
                <a:defRPr lang="zh-CN"/>
              </a:defPPr>
              <a:lvl1pPr>
                <a:lnSpc>
                  <a:spcPct val="130000"/>
                </a:lnSpc>
                <a:defRPr sz="1200">
                  <a:solidFill>
                    <a:schemeClr val="bg1"/>
                  </a:solidFill>
                  <a:latin typeface="Microsoft YaHei" charset="0"/>
                  <a:ea typeface="Microsoft YaHei" charset="0"/>
                  <a:cs typeface="Microsoft YaHe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Pytorch</a:t>
              </a:r>
              <a:r>
                <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框架学习主要通过官网</a:t>
              </a:r>
              <a:r>
                <a:rPr kumimoji="0" lang="en" altLang="zh-CN"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tutorial</a:t>
              </a:r>
              <a:r>
                <a:rPr kumimoji="0" lang="zh-CN" altLang="en"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和</a:t>
              </a:r>
              <a:r>
                <a:rPr kumimoji="0" lang="en" altLang="zh-CN"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examples</a:t>
              </a:r>
              <a:endPar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EDDE34C9-9FF2-1F43-B79E-10C4F7E0A781}"/>
                </a:ext>
              </a:extLst>
            </p:cNvPr>
            <p:cNvSpPr/>
            <p:nvPr/>
          </p:nvSpPr>
          <p:spPr>
            <a:xfrm>
              <a:off x="431046" y="1908114"/>
              <a:ext cx="713043" cy="74006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icrosoft YaHei" charset="0"/>
                </a:rPr>
                <a:t>Pytorch</a:t>
              </a:r>
              <a:r>
                <a:rPr kumimoji="0" lang="zh-CN" altLang="en-US" sz="18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icrosoft YaHei" charset="0"/>
                </a:rPr>
                <a:t>学习</a:t>
              </a:r>
              <a:endParaRPr kumimoji="0" lang="en-US" altLang="zh-CN" sz="18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icrosoft YaHei"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icrosoft YaHei" charset="0"/>
                </a:rPr>
                <a:t>以及源码阅读</a:t>
              </a:r>
              <a:endParaRPr kumimoji="0" lang="en-US" altLang="zh-CN"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icrosoft YaHei" charset="0"/>
              </a:endParaRPr>
            </a:p>
          </p:txBody>
        </p:sp>
      </p:grpSp>
      <p:sp>
        <p:nvSpPr>
          <p:cNvPr id="38" name="圆角矩形 37">
            <a:extLst>
              <a:ext uri="{FF2B5EF4-FFF2-40B4-BE49-F238E27FC236}">
                <a16:creationId xmlns:a16="http://schemas.microsoft.com/office/drawing/2014/main" id="{91568358-6BD9-C944-BF66-FF2E21EFC186}"/>
              </a:ext>
            </a:extLst>
          </p:cNvPr>
          <p:cNvSpPr/>
          <p:nvPr/>
        </p:nvSpPr>
        <p:spPr>
          <a:xfrm>
            <a:off x="630855" y="2155652"/>
            <a:ext cx="11033892" cy="1051670"/>
          </a:xfrm>
          <a:prstGeom prst="roundRect">
            <a:avLst>
              <a:gd name="adj" fmla="val 14562"/>
            </a:avLst>
          </a:prstGeom>
          <a:solidFill>
            <a:srgbClr val="DC214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9" name="圆角矩形 38">
            <a:extLst>
              <a:ext uri="{FF2B5EF4-FFF2-40B4-BE49-F238E27FC236}">
                <a16:creationId xmlns:a16="http://schemas.microsoft.com/office/drawing/2014/main" id="{D5CC1D48-7C89-5C41-AF69-73AF31F07D87}"/>
              </a:ext>
            </a:extLst>
          </p:cNvPr>
          <p:cNvSpPr/>
          <p:nvPr/>
        </p:nvSpPr>
        <p:spPr>
          <a:xfrm>
            <a:off x="647837" y="3242435"/>
            <a:ext cx="11033893" cy="1051670"/>
          </a:xfrm>
          <a:prstGeom prst="roundRect">
            <a:avLst>
              <a:gd name="adj" fmla="val 14562"/>
            </a:avLst>
          </a:prstGeom>
          <a:solidFill>
            <a:srgbClr val="112D43">
              <a:lumMod val="75000"/>
              <a:lumOff val="2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40" name="圆角矩形 39">
            <a:extLst>
              <a:ext uri="{FF2B5EF4-FFF2-40B4-BE49-F238E27FC236}">
                <a16:creationId xmlns:a16="http://schemas.microsoft.com/office/drawing/2014/main" id="{11EEFF60-34F5-6C48-A0F0-D7D0AD18D5DA}"/>
              </a:ext>
            </a:extLst>
          </p:cNvPr>
          <p:cNvSpPr/>
          <p:nvPr/>
        </p:nvSpPr>
        <p:spPr>
          <a:xfrm>
            <a:off x="630855" y="4349097"/>
            <a:ext cx="11033892" cy="1006127"/>
          </a:xfrm>
          <a:prstGeom prst="roundRect">
            <a:avLst>
              <a:gd name="adj" fmla="val 14562"/>
            </a:avLst>
          </a:prstGeom>
          <a:solidFill>
            <a:srgbClr val="71CAE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41" name="圆角矩形 40">
            <a:extLst>
              <a:ext uri="{FF2B5EF4-FFF2-40B4-BE49-F238E27FC236}">
                <a16:creationId xmlns:a16="http://schemas.microsoft.com/office/drawing/2014/main" id="{77FBC046-2F27-C241-A6DC-29D86710274D}"/>
              </a:ext>
            </a:extLst>
          </p:cNvPr>
          <p:cNvSpPr/>
          <p:nvPr/>
        </p:nvSpPr>
        <p:spPr>
          <a:xfrm>
            <a:off x="613872" y="5399397"/>
            <a:ext cx="11050875" cy="1127746"/>
          </a:xfrm>
          <a:prstGeom prst="roundRect">
            <a:avLst>
              <a:gd name="adj" fmla="val 14562"/>
            </a:avLst>
          </a:prstGeom>
          <a:solidFill>
            <a:srgbClr val="71CAE0">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E138606D-9AFA-7E48-B0FB-D9C2F6863615}"/>
              </a:ext>
            </a:extLst>
          </p:cNvPr>
          <p:cNvSpPr/>
          <p:nvPr/>
        </p:nvSpPr>
        <p:spPr>
          <a:xfrm>
            <a:off x="551384" y="2444275"/>
            <a:ext cx="1827196" cy="369332"/>
          </a:xfrm>
          <a:prstGeom prst="rect">
            <a:avLst/>
          </a:prstGeom>
        </p:spPr>
        <p:txBody>
          <a:bodyPr wrap="square" anchor="ctr">
            <a:spAutoFit/>
          </a:bodyPr>
          <a:lstStyle/>
          <a:p>
            <a:pPr algn="ctr" defTabSz="914400"/>
            <a:r>
              <a:rPr lang="zh-CN" altLang="en-US" b="1" dirty="0">
                <a:solidFill>
                  <a:srgbClr val="FFFFFF"/>
                </a:solidFill>
                <a:latin typeface="微软雅黑" panose="020B0503020204020204" pitchFamily="34" charset="-122"/>
                <a:ea typeface="微软雅黑" panose="020B0503020204020204" pitchFamily="34" charset="-122"/>
                <a:cs typeface="Microsoft YaHei" charset="0"/>
              </a:rPr>
              <a:t>需求分析</a:t>
            </a:r>
            <a:endParaRPr lang="en-US" altLang="zh-CN" b="1" dirty="0">
              <a:solidFill>
                <a:srgbClr val="FFFFFF"/>
              </a:solidFill>
              <a:latin typeface="微软雅黑" panose="020B0503020204020204" pitchFamily="34" charset="-122"/>
              <a:ea typeface="微软雅黑" panose="020B0503020204020204" pitchFamily="34" charset="-122"/>
              <a:cs typeface="Microsoft YaHei" charset="0"/>
            </a:endParaRPr>
          </a:p>
        </p:txBody>
      </p:sp>
      <p:sp>
        <p:nvSpPr>
          <p:cNvPr id="43" name="矩形 42">
            <a:extLst>
              <a:ext uri="{FF2B5EF4-FFF2-40B4-BE49-F238E27FC236}">
                <a16:creationId xmlns:a16="http://schemas.microsoft.com/office/drawing/2014/main" id="{D5D0E6B0-F7E6-CF4F-A079-5B3CEB105D32}"/>
              </a:ext>
            </a:extLst>
          </p:cNvPr>
          <p:cNvSpPr/>
          <p:nvPr/>
        </p:nvSpPr>
        <p:spPr>
          <a:xfrm>
            <a:off x="551384" y="3600527"/>
            <a:ext cx="1827196" cy="369332"/>
          </a:xfrm>
          <a:prstGeom prst="rect">
            <a:avLst/>
          </a:prstGeom>
        </p:spPr>
        <p:txBody>
          <a:bodyPr wrap="square" anchor="ctr">
            <a:spAutoFit/>
          </a:bodyPr>
          <a:lstStyle/>
          <a:p>
            <a:pPr algn="ctr" defTabSz="914400"/>
            <a:r>
              <a:rPr lang="zh-CN" altLang="en-US" b="1">
                <a:solidFill>
                  <a:srgbClr val="FFFFFF"/>
                </a:solidFill>
                <a:latin typeface="微软雅黑" panose="020B0503020204020204" pitchFamily="34" charset="-122"/>
                <a:ea typeface="微软雅黑" panose="020B0503020204020204" pitchFamily="34" charset="-122"/>
                <a:cs typeface="Microsoft YaHei" charset="0"/>
              </a:rPr>
              <a:t>实验开发</a:t>
            </a:r>
            <a:endParaRPr lang="en-US" altLang="zh-CN" b="1">
              <a:solidFill>
                <a:srgbClr val="FFFFFF"/>
              </a:solidFill>
              <a:latin typeface="微软雅黑" panose="020B0503020204020204" pitchFamily="34" charset="-122"/>
              <a:ea typeface="微软雅黑" panose="020B0503020204020204" pitchFamily="34" charset="-122"/>
              <a:cs typeface="Microsoft YaHei" charset="0"/>
            </a:endParaRPr>
          </a:p>
        </p:txBody>
      </p:sp>
      <p:sp>
        <p:nvSpPr>
          <p:cNvPr id="44" name="矩形 43">
            <a:extLst>
              <a:ext uri="{FF2B5EF4-FFF2-40B4-BE49-F238E27FC236}">
                <a16:creationId xmlns:a16="http://schemas.microsoft.com/office/drawing/2014/main" id="{5CDBD8EE-0DC8-D149-BEC9-AEFA44733BA6}"/>
              </a:ext>
            </a:extLst>
          </p:cNvPr>
          <p:cNvSpPr/>
          <p:nvPr/>
        </p:nvSpPr>
        <p:spPr>
          <a:xfrm>
            <a:off x="551384" y="4636859"/>
            <a:ext cx="1827196" cy="369332"/>
          </a:xfrm>
          <a:prstGeom prst="rect">
            <a:avLst/>
          </a:prstGeom>
        </p:spPr>
        <p:txBody>
          <a:bodyPr wrap="square" anchor="ctr">
            <a:spAutoFit/>
          </a:bodyPr>
          <a:lstStyle/>
          <a:p>
            <a:pPr algn="ctr" defTabSz="914400"/>
            <a:r>
              <a:rPr lang="zh-CN" altLang="en-US" b="1">
                <a:solidFill>
                  <a:srgbClr val="FFFFFF"/>
                </a:solidFill>
                <a:latin typeface="微软雅黑" panose="020B0503020204020204" pitchFamily="34" charset="-122"/>
                <a:ea typeface="微软雅黑" panose="020B0503020204020204" pitchFamily="34" charset="-122"/>
                <a:cs typeface="Microsoft YaHei" charset="0"/>
              </a:rPr>
              <a:t>软件测试</a:t>
            </a:r>
            <a:endParaRPr lang="en-US" altLang="zh-CN" b="1">
              <a:solidFill>
                <a:srgbClr val="FFFFFF"/>
              </a:solidFill>
              <a:latin typeface="微软雅黑" panose="020B0503020204020204" pitchFamily="34" charset="-122"/>
              <a:ea typeface="微软雅黑" panose="020B0503020204020204" pitchFamily="34" charset="-122"/>
              <a:cs typeface="Microsoft YaHei" charset="0"/>
            </a:endParaRPr>
          </a:p>
        </p:txBody>
      </p:sp>
      <p:sp>
        <p:nvSpPr>
          <p:cNvPr id="45" name="矩形 44">
            <a:extLst>
              <a:ext uri="{FF2B5EF4-FFF2-40B4-BE49-F238E27FC236}">
                <a16:creationId xmlns:a16="http://schemas.microsoft.com/office/drawing/2014/main" id="{24DDF384-C9AE-A347-9F01-B31A244A7A87}"/>
              </a:ext>
            </a:extLst>
          </p:cNvPr>
          <p:cNvSpPr/>
          <p:nvPr/>
        </p:nvSpPr>
        <p:spPr>
          <a:xfrm>
            <a:off x="551384" y="5640104"/>
            <a:ext cx="1827196" cy="646331"/>
          </a:xfrm>
          <a:prstGeom prst="rect">
            <a:avLst/>
          </a:prstGeom>
        </p:spPr>
        <p:txBody>
          <a:bodyPr wrap="square" anchor="ctr">
            <a:spAutoFit/>
          </a:bodyPr>
          <a:lstStyle/>
          <a:p>
            <a:pPr algn="ctr" defTabSz="914400"/>
            <a:r>
              <a:rPr lang="zh-CN" altLang="en-US" b="1">
                <a:solidFill>
                  <a:srgbClr val="FFFFFF"/>
                </a:solidFill>
                <a:latin typeface="微软雅黑" panose="020B0503020204020204" pitchFamily="34" charset="-122"/>
                <a:ea typeface="微软雅黑" panose="020B0503020204020204" pitchFamily="34" charset="-122"/>
                <a:cs typeface="Microsoft YaHei" charset="0"/>
              </a:rPr>
              <a:t>配置管理</a:t>
            </a:r>
            <a:endParaRPr lang="en-US" altLang="zh-CN" b="1">
              <a:solidFill>
                <a:srgbClr val="FFFFFF"/>
              </a:solidFill>
              <a:latin typeface="微软雅黑" panose="020B0503020204020204" pitchFamily="34" charset="-122"/>
              <a:ea typeface="微软雅黑" panose="020B0503020204020204" pitchFamily="34" charset="-122"/>
              <a:cs typeface="Microsoft YaHei" charset="0"/>
            </a:endParaRPr>
          </a:p>
          <a:p>
            <a:pPr algn="ctr" defTabSz="914400"/>
            <a:r>
              <a:rPr lang="zh-CN" altLang="en-US" b="1">
                <a:solidFill>
                  <a:srgbClr val="FFFFFF"/>
                </a:solidFill>
                <a:latin typeface="微软雅黑" panose="020B0503020204020204" pitchFamily="34" charset="-122"/>
                <a:ea typeface="微软雅黑" panose="020B0503020204020204" pitchFamily="34" charset="-122"/>
                <a:cs typeface="Microsoft YaHei" charset="0"/>
              </a:rPr>
              <a:t>以及团队协作</a:t>
            </a:r>
            <a:endParaRPr lang="en-US" altLang="zh-CN" b="1">
              <a:solidFill>
                <a:srgbClr val="FFFFFF"/>
              </a:solidFill>
              <a:latin typeface="微软雅黑" panose="020B0503020204020204" pitchFamily="34" charset="-122"/>
              <a:ea typeface="微软雅黑" panose="020B0503020204020204" pitchFamily="34" charset="-122"/>
              <a:cs typeface="Microsoft YaHei" charset="0"/>
            </a:endParaRPr>
          </a:p>
        </p:txBody>
      </p:sp>
      <p:sp>
        <p:nvSpPr>
          <p:cNvPr id="46" name="文本框 45">
            <a:extLst>
              <a:ext uri="{FF2B5EF4-FFF2-40B4-BE49-F238E27FC236}">
                <a16:creationId xmlns:a16="http://schemas.microsoft.com/office/drawing/2014/main" id="{4C7CB760-E5EE-6345-81A2-CB0881DB2BD0}"/>
              </a:ext>
            </a:extLst>
          </p:cNvPr>
          <p:cNvSpPr txBox="1"/>
          <p:nvPr/>
        </p:nvSpPr>
        <p:spPr>
          <a:xfrm>
            <a:off x="2643754" y="1385900"/>
            <a:ext cx="7843142" cy="701282"/>
          </a:xfrm>
          <a:prstGeom prst="rect">
            <a:avLst/>
          </a:prstGeom>
          <a:noFill/>
        </p:spPr>
        <p:txBody>
          <a:bodyPr wrap="square" rtlCol="0">
            <a:spAutoFit/>
          </a:bodyPr>
          <a:lstStyle>
            <a:defPPr>
              <a:defRPr lang="zh-CN"/>
            </a:defPPr>
            <a:lvl1pPr>
              <a:lnSpc>
                <a:spcPct val="130000"/>
              </a:lnSpc>
              <a:defRPr sz="1200">
                <a:solidFill>
                  <a:schemeClr val="bg1"/>
                </a:solidFill>
                <a:latin typeface="Microsoft YaHei" charset="0"/>
                <a:ea typeface="Microsoft YaHei" charset="0"/>
                <a:cs typeface="Microsoft YaHe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Pytorch</a:t>
            </a:r>
            <a:r>
              <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源码学习主要阅读</a:t>
            </a:r>
            <a:r>
              <a:rPr kumimoji="0" lang="en" altLang="zh-CN"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TH</a:t>
            </a:r>
            <a:r>
              <a:rPr kumimoji="0" lang="zh-CN" altLang="en"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核心</a:t>
            </a:r>
            <a:r>
              <a:rPr kumimoji="0" lang="en" altLang="zh-CN"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THStorage</a:t>
            </a:r>
            <a:r>
              <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与</a:t>
            </a:r>
            <a:r>
              <a:rPr kumimoji="0" lang="en" altLang="zh-CN"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THTensor </a:t>
            </a:r>
            <a:r>
              <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、神经网络库</a:t>
            </a:r>
            <a:r>
              <a:rPr kumimoji="0" lang="en" altLang="zh-CN"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THNN</a:t>
            </a:r>
            <a:r>
              <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，以及对应的</a:t>
            </a:r>
            <a:r>
              <a:rPr kumimoji="0" lang="en-US" altLang="zh-CN"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GPU</a:t>
            </a:r>
            <a:r>
              <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版本</a:t>
            </a:r>
            <a:r>
              <a:rPr kumimoji="0" lang="en" altLang="zh-CN"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THC</a:t>
            </a:r>
            <a:r>
              <a:rPr kumimoji="0" lang="zh-CN" altLang="en"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a:t>
            </a:r>
            <a:r>
              <a:rPr kumimoji="0" lang="en" altLang="zh-CN"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THCNN</a:t>
            </a:r>
            <a:r>
              <a:rPr kumimoji="0" lang="zh-CN" altLang="en"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等</a:t>
            </a:r>
            <a:endParaRPr kumimoji="0" lang="en" altLang="zh-CN"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C15F7703-346E-A147-955D-DF04E7607A2C}"/>
              </a:ext>
            </a:extLst>
          </p:cNvPr>
          <p:cNvSpPr txBox="1"/>
          <p:nvPr/>
        </p:nvSpPr>
        <p:spPr>
          <a:xfrm>
            <a:off x="2643754" y="2161424"/>
            <a:ext cx="7843142" cy="381195"/>
          </a:xfrm>
          <a:prstGeom prst="rect">
            <a:avLst/>
          </a:prstGeom>
          <a:noFill/>
        </p:spPr>
        <p:txBody>
          <a:bodyPr wrap="square" rtlCol="0">
            <a:spAutoFit/>
          </a:bodyPr>
          <a:lstStyle>
            <a:defPPr>
              <a:defRPr lang="zh-CN"/>
            </a:defPPr>
            <a:lvl1pPr>
              <a:lnSpc>
                <a:spcPct val="130000"/>
              </a:lnSpc>
              <a:defRPr sz="1200">
                <a:solidFill>
                  <a:schemeClr val="bg1"/>
                </a:solidFill>
                <a:latin typeface="Microsoft YaHei" charset="0"/>
                <a:ea typeface="Microsoft YaHei" charset="0"/>
                <a:cs typeface="Microsoft YaHe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明确</a:t>
            </a:r>
            <a:r>
              <a:rPr kumimoji="0" lang="en-US" altLang="zh-CN"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pytorch</a:t>
            </a:r>
            <a:r>
              <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主要功能和框架，理清功能层次以及系统架构</a:t>
            </a:r>
          </a:p>
        </p:txBody>
      </p:sp>
      <p:sp>
        <p:nvSpPr>
          <p:cNvPr id="48" name="文本框 47">
            <a:extLst>
              <a:ext uri="{FF2B5EF4-FFF2-40B4-BE49-F238E27FC236}">
                <a16:creationId xmlns:a16="http://schemas.microsoft.com/office/drawing/2014/main" id="{90EAEDE2-3C6E-F94E-9A5B-A7DBFB01683E}"/>
              </a:ext>
            </a:extLst>
          </p:cNvPr>
          <p:cNvSpPr txBox="1"/>
          <p:nvPr/>
        </p:nvSpPr>
        <p:spPr>
          <a:xfrm>
            <a:off x="2643754" y="2466420"/>
            <a:ext cx="7843142" cy="701282"/>
          </a:xfrm>
          <a:prstGeom prst="rect">
            <a:avLst/>
          </a:prstGeom>
          <a:noFill/>
        </p:spPr>
        <p:txBody>
          <a:bodyPr wrap="square" rtlCol="0">
            <a:spAutoFit/>
          </a:bodyPr>
          <a:lstStyle>
            <a:defPPr>
              <a:defRPr lang="zh-CN"/>
            </a:defPPr>
            <a:lvl1pPr>
              <a:lnSpc>
                <a:spcPct val="130000"/>
              </a:lnSpc>
              <a:defRPr sz="1200">
                <a:solidFill>
                  <a:schemeClr val="bg1"/>
                </a:solidFill>
                <a:latin typeface="Microsoft YaHei" charset="0"/>
                <a:ea typeface="Microsoft YaHei" charset="0"/>
                <a:cs typeface="Microsoft YaHe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识别问题，从系统角度理解软件，划分表面需求和本质需求，建立相关模型，制定相关文档，完成需求有效性验证</a:t>
            </a:r>
          </a:p>
        </p:txBody>
      </p:sp>
      <p:sp>
        <p:nvSpPr>
          <p:cNvPr id="49" name="文本框 48">
            <a:extLst>
              <a:ext uri="{FF2B5EF4-FFF2-40B4-BE49-F238E27FC236}">
                <a16:creationId xmlns:a16="http://schemas.microsoft.com/office/drawing/2014/main" id="{CD8DDE89-F765-5949-97D5-F5C7E503B2AA}"/>
              </a:ext>
            </a:extLst>
          </p:cNvPr>
          <p:cNvSpPr txBox="1"/>
          <p:nvPr/>
        </p:nvSpPr>
        <p:spPr>
          <a:xfrm>
            <a:off x="2643754" y="3383132"/>
            <a:ext cx="7843142" cy="1021370"/>
          </a:xfrm>
          <a:prstGeom prst="rect">
            <a:avLst/>
          </a:prstGeom>
          <a:noFill/>
        </p:spPr>
        <p:txBody>
          <a:bodyPr wrap="square" rtlCol="0">
            <a:spAutoFit/>
          </a:bodyPr>
          <a:lstStyle>
            <a:defPPr>
              <a:defRPr lang="zh-CN"/>
            </a:defPPr>
            <a:lvl1pPr>
              <a:lnSpc>
                <a:spcPct val="130000"/>
              </a:lnSpc>
              <a:defRPr sz="1200">
                <a:solidFill>
                  <a:schemeClr val="bg1"/>
                </a:solidFill>
                <a:latin typeface="Microsoft YaHei" charset="0"/>
                <a:ea typeface="Microsoft YaHei" charset="0"/>
                <a:cs typeface="Microsoft YaHe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在相关经验基础上，根据小组成员不同专业方向，从</a:t>
            </a:r>
            <a:r>
              <a:rPr lang="zh-CN" altLang="en-US" sz="1600" kern="0" dirty="0">
                <a:solidFill>
                  <a:srgbClr val="FFFFFF"/>
                </a:solidFill>
                <a:latin typeface="微软雅黑" panose="020B0503020204020204" pitchFamily="34" charset="-122"/>
                <a:ea typeface="微软雅黑" panose="020B0503020204020204" pitchFamily="34" charset="-122"/>
              </a:rPr>
              <a:t>计算机视觉</a:t>
            </a:r>
            <a:r>
              <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和</a:t>
            </a:r>
            <a:r>
              <a:rPr lang="zh-CN" altLang="en-US" sz="1600" kern="0" dirty="0">
                <a:solidFill>
                  <a:srgbClr val="FFFFFF"/>
                </a:solidFill>
                <a:latin typeface="微软雅黑" panose="020B0503020204020204" pitchFamily="34" charset="-122"/>
                <a:ea typeface="微软雅黑" panose="020B0503020204020204" pitchFamily="34" charset="-122"/>
              </a:rPr>
              <a:t>自然语言处理</a:t>
            </a:r>
            <a:r>
              <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两大领域，完成相关前沿深度学习算法的集成</a:t>
            </a:r>
          </a:p>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50" name="文本框 49">
            <a:extLst>
              <a:ext uri="{FF2B5EF4-FFF2-40B4-BE49-F238E27FC236}">
                <a16:creationId xmlns:a16="http://schemas.microsoft.com/office/drawing/2014/main" id="{543E2FDC-07F8-1843-87CA-D2EFF9A15727}"/>
              </a:ext>
            </a:extLst>
          </p:cNvPr>
          <p:cNvSpPr txBox="1"/>
          <p:nvPr/>
        </p:nvSpPr>
        <p:spPr>
          <a:xfrm>
            <a:off x="2643754" y="4286218"/>
            <a:ext cx="7843142" cy="701282"/>
          </a:xfrm>
          <a:prstGeom prst="rect">
            <a:avLst/>
          </a:prstGeom>
          <a:noFill/>
        </p:spPr>
        <p:txBody>
          <a:bodyPr wrap="square" rtlCol="0">
            <a:spAutoFit/>
          </a:bodyPr>
          <a:lstStyle>
            <a:defPPr>
              <a:defRPr lang="zh-CN"/>
            </a:defPPr>
            <a:lvl1pPr>
              <a:lnSpc>
                <a:spcPct val="130000"/>
              </a:lnSpc>
              <a:defRPr sz="1200">
                <a:solidFill>
                  <a:schemeClr val="bg1"/>
                </a:solidFill>
                <a:latin typeface="Microsoft YaHei" charset="0"/>
                <a:ea typeface="Microsoft YaHei" charset="0"/>
                <a:cs typeface="Microsoft YaHe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需求方面，测试相关代码的行为和特性是否满足需求设计，以及算法是否满足系统规格所要求的性能指标</a:t>
            </a:r>
          </a:p>
        </p:txBody>
      </p:sp>
      <p:sp>
        <p:nvSpPr>
          <p:cNvPr id="51" name="文本框 50">
            <a:extLst>
              <a:ext uri="{FF2B5EF4-FFF2-40B4-BE49-F238E27FC236}">
                <a16:creationId xmlns:a16="http://schemas.microsoft.com/office/drawing/2014/main" id="{8920D538-A90E-384B-9DB2-07B154748896}"/>
              </a:ext>
            </a:extLst>
          </p:cNvPr>
          <p:cNvSpPr txBox="1"/>
          <p:nvPr/>
        </p:nvSpPr>
        <p:spPr>
          <a:xfrm>
            <a:off x="2643754" y="4926393"/>
            <a:ext cx="7843142" cy="381195"/>
          </a:xfrm>
          <a:prstGeom prst="rect">
            <a:avLst/>
          </a:prstGeom>
          <a:noFill/>
        </p:spPr>
        <p:txBody>
          <a:bodyPr wrap="square" rtlCol="0">
            <a:spAutoFit/>
          </a:bodyPr>
          <a:lstStyle>
            <a:defPPr>
              <a:defRPr lang="zh-CN"/>
            </a:defPPr>
            <a:lvl1pPr>
              <a:lnSpc>
                <a:spcPct val="130000"/>
              </a:lnSpc>
              <a:defRPr sz="1200">
                <a:solidFill>
                  <a:schemeClr val="bg1"/>
                </a:solidFill>
                <a:latin typeface="Microsoft YaHei" charset="0"/>
                <a:ea typeface="Microsoft YaHei" charset="0"/>
                <a:cs typeface="Microsoft YaHe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正确性方面，测试在集成完成的框架中运行程序是否会出现缺陷、崩溃或其他故障。</a:t>
            </a:r>
          </a:p>
        </p:txBody>
      </p:sp>
      <p:sp>
        <p:nvSpPr>
          <p:cNvPr id="52" name="文本框 51">
            <a:extLst>
              <a:ext uri="{FF2B5EF4-FFF2-40B4-BE49-F238E27FC236}">
                <a16:creationId xmlns:a16="http://schemas.microsoft.com/office/drawing/2014/main" id="{ECEAEC6D-C2EC-844D-B556-B28A64E50878}"/>
              </a:ext>
            </a:extLst>
          </p:cNvPr>
          <p:cNvSpPr txBox="1"/>
          <p:nvPr/>
        </p:nvSpPr>
        <p:spPr>
          <a:xfrm>
            <a:off x="2643754" y="5392878"/>
            <a:ext cx="7843142" cy="381195"/>
          </a:xfrm>
          <a:prstGeom prst="rect">
            <a:avLst/>
          </a:prstGeom>
          <a:noFill/>
        </p:spPr>
        <p:txBody>
          <a:bodyPr wrap="square" rtlCol="0">
            <a:spAutoFit/>
          </a:bodyPr>
          <a:lstStyle>
            <a:defPPr>
              <a:defRPr lang="zh-CN"/>
            </a:defPPr>
            <a:lvl1pPr>
              <a:lnSpc>
                <a:spcPct val="130000"/>
              </a:lnSpc>
              <a:defRPr sz="1200">
                <a:solidFill>
                  <a:schemeClr val="bg1"/>
                </a:solidFill>
                <a:latin typeface="Microsoft YaHei" charset="0"/>
                <a:ea typeface="Microsoft YaHei" charset="0"/>
                <a:cs typeface="Microsoft YaHe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r>
              <a:rPr lang="zh-CN" altLang="en-US" sz="1600" kern="0" dirty="0">
                <a:solidFill>
                  <a:srgbClr val="FFFFFF"/>
                </a:solidFill>
                <a:latin typeface="微软雅黑" panose="020B0503020204020204" pitchFamily="34" charset="-122"/>
                <a:ea typeface="微软雅黑" panose="020B0503020204020204" pitchFamily="34" charset="-122"/>
              </a:rPr>
              <a:t>微信</a:t>
            </a:r>
            <a:r>
              <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群聊和腾讯会议进行团队交流</a:t>
            </a:r>
          </a:p>
        </p:txBody>
      </p:sp>
      <p:sp>
        <p:nvSpPr>
          <p:cNvPr id="53" name="文本框 52">
            <a:extLst>
              <a:ext uri="{FF2B5EF4-FFF2-40B4-BE49-F238E27FC236}">
                <a16:creationId xmlns:a16="http://schemas.microsoft.com/office/drawing/2014/main" id="{C2AEB00F-8A24-6246-8F5D-68705432F0FE}"/>
              </a:ext>
            </a:extLst>
          </p:cNvPr>
          <p:cNvSpPr txBox="1"/>
          <p:nvPr/>
        </p:nvSpPr>
        <p:spPr>
          <a:xfrm>
            <a:off x="2643754" y="5726511"/>
            <a:ext cx="7843142" cy="381195"/>
          </a:xfrm>
          <a:prstGeom prst="rect">
            <a:avLst/>
          </a:prstGeom>
          <a:noFill/>
        </p:spPr>
        <p:txBody>
          <a:bodyPr wrap="square" rtlCol="0">
            <a:spAutoFit/>
          </a:bodyPr>
          <a:lstStyle>
            <a:defPPr>
              <a:defRPr lang="zh-CN"/>
            </a:defPPr>
            <a:lvl1pPr>
              <a:lnSpc>
                <a:spcPct val="130000"/>
              </a:lnSpc>
              <a:defRPr sz="1200">
                <a:solidFill>
                  <a:schemeClr val="bg1"/>
                </a:solidFill>
                <a:latin typeface="Microsoft YaHei" charset="0"/>
                <a:ea typeface="Microsoft YaHei" charset="0"/>
                <a:cs typeface="Microsoft YaHe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通过</a:t>
            </a:r>
            <a:r>
              <a:rPr kumimoji="0" lang="en-US" altLang="zh-CN"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GitHub</a:t>
            </a:r>
            <a:r>
              <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进行项目代码和配置管理</a:t>
            </a:r>
          </a:p>
        </p:txBody>
      </p:sp>
      <p:sp>
        <p:nvSpPr>
          <p:cNvPr id="54" name="文本框 53">
            <a:extLst>
              <a:ext uri="{FF2B5EF4-FFF2-40B4-BE49-F238E27FC236}">
                <a16:creationId xmlns:a16="http://schemas.microsoft.com/office/drawing/2014/main" id="{0D71F528-3949-A34E-B8A3-E461E992822A}"/>
              </a:ext>
            </a:extLst>
          </p:cNvPr>
          <p:cNvSpPr txBox="1"/>
          <p:nvPr/>
        </p:nvSpPr>
        <p:spPr>
          <a:xfrm>
            <a:off x="2643754" y="6063179"/>
            <a:ext cx="7843142" cy="381195"/>
          </a:xfrm>
          <a:prstGeom prst="rect">
            <a:avLst/>
          </a:prstGeom>
          <a:noFill/>
        </p:spPr>
        <p:txBody>
          <a:bodyPr wrap="square" rtlCol="0">
            <a:spAutoFit/>
          </a:bodyPr>
          <a:lstStyle>
            <a:defPPr>
              <a:defRPr lang="zh-CN"/>
            </a:defPPr>
            <a:lvl1pPr>
              <a:lnSpc>
                <a:spcPct val="130000"/>
              </a:lnSpc>
              <a:defRPr sz="1200">
                <a:solidFill>
                  <a:schemeClr val="bg1"/>
                </a:solidFill>
                <a:latin typeface="Microsoft YaHei" charset="0"/>
                <a:ea typeface="Microsoft YaHei" charset="0"/>
                <a:cs typeface="Microsoft YaHei"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使用</a:t>
            </a:r>
            <a:r>
              <a:rPr kumimoji="0" lang="en-US" altLang="zh-CN"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Microsoft</a:t>
            </a:r>
            <a:r>
              <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 </a:t>
            </a:r>
            <a:r>
              <a:rPr kumimoji="0" lang="en-US" altLang="zh-CN"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Project</a:t>
            </a:r>
            <a:r>
              <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进行总体进度计划</a:t>
            </a:r>
          </a:p>
        </p:txBody>
      </p:sp>
    </p:spTree>
    <p:extLst>
      <p:ext uri="{BB962C8B-B14F-4D97-AF65-F5344CB8AC3E}">
        <p14:creationId xmlns:p14="http://schemas.microsoft.com/office/powerpoint/2010/main" val="964783181"/>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大型活动\两校区搬迁\2013级搬家\北航标矢量图-02.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7981073" y="82985"/>
            <a:ext cx="2569423" cy="5028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9">
            <a:extLst>
              <a:ext uri="{FF2B5EF4-FFF2-40B4-BE49-F238E27FC236}">
                <a16:creationId xmlns:a16="http://schemas.microsoft.com/office/drawing/2014/main" id="{CF592944-3E7B-2E45-BD88-F374B78EE68F}"/>
              </a:ext>
            </a:extLst>
          </p:cNvPr>
          <p:cNvSpPr txBox="1"/>
          <p:nvPr/>
        </p:nvSpPr>
        <p:spPr>
          <a:xfrm>
            <a:off x="641648" y="95556"/>
            <a:ext cx="2862064"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总体进度计划</a:t>
            </a:r>
            <a:endParaRPr lang="en-US" sz="3200" b="1" dirty="0"/>
          </a:p>
        </p:txBody>
      </p:sp>
      <p:cxnSp>
        <p:nvCxnSpPr>
          <p:cNvPr id="12" name="直线连接符 11">
            <a:extLst>
              <a:ext uri="{FF2B5EF4-FFF2-40B4-BE49-F238E27FC236}">
                <a16:creationId xmlns:a16="http://schemas.microsoft.com/office/drawing/2014/main" id="{C5F367AB-0C39-0D42-95A0-889E14E29EB8}"/>
              </a:ext>
            </a:extLst>
          </p:cNvPr>
          <p:cNvCxnSpPr>
            <a:cxnSpLocks/>
          </p:cNvCxnSpPr>
          <p:nvPr/>
        </p:nvCxnSpPr>
        <p:spPr>
          <a:xfrm>
            <a:off x="641648" y="764704"/>
            <a:ext cx="10998968"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E5B94703-0899-504A-8C64-91FE7640541D}"/>
              </a:ext>
            </a:extLst>
          </p:cNvPr>
          <p:cNvPicPr>
            <a:picLocks noChangeAspect="1"/>
          </p:cNvPicPr>
          <p:nvPr/>
        </p:nvPicPr>
        <p:blipFill>
          <a:blip r:embed="rId5"/>
          <a:stretch>
            <a:fillRect/>
          </a:stretch>
        </p:blipFill>
        <p:spPr>
          <a:xfrm>
            <a:off x="186142" y="1367058"/>
            <a:ext cx="11819715" cy="4680517"/>
          </a:xfrm>
          <a:prstGeom prst="rect">
            <a:avLst/>
          </a:prstGeom>
        </p:spPr>
      </p:pic>
    </p:spTree>
    <p:extLst>
      <p:ext uri="{BB962C8B-B14F-4D97-AF65-F5344CB8AC3E}">
        <p14:creationId xmlns:p14="http://schemas.microsoft.com/office/powerpoint/2010/main" val="2548306970"/>
      </p:ext>
    </p:extLst>
  </p:cSld>
  <p:clrMapOvr>
    <a:masterClrMapping/>
  </p:clrMapOvr>
  <mc:AlternateContent xmlns:mc="http://schemas.openxmlformats.org/markup-compatibility/2006" xmlns:p14="http://schemas.microsoft.com/office/powerpoint/2010/main">
    <mc:Choice Requires="p14">
      <p:transition p14:dur="250">
        <p:wipe dir="r"/>
      </p:transition>
    </mc:Choice>
    <mc:Fallback xmlns="">
      <p:transition>
        <p:wipe dir="r"/>
      </p:transition>
    </mc:Fallback>
  </mc:AlternateContent>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920</TotalTime>
  <Words>1123</Words>
  <Application>Microsoft Office PowerPoint</Application>
  <PresentationFormat>宽屏</PresentationFormat>
  <Paragraphs>102</Paragraphs>
  <Slides>7</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Microsoft YaHei</vt:lpstr>
      <vt:lpstr>Microsoft YaHei</vt:lpstr>
      <vt:lpstr>Arial</vt:lpstr>
      <vt:lpstr>Calibri</vt:lpstr>
      <vt:lpstr>Calibri Light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Qiang Fu</dc:creator>
  <cp:lastModifiedBy>崇智 张</cp:lastModifiedBy>
  <cp:revision>128</cp:revision>
  <dcterms:created xsi:type="dcterms:W3CDTF">2016-10-19T08:51:53Z</dcterms:created>
  <dcterms:modified xsi:type="dcterms:W3CDTF">2020-03-13T08:53:39Z</dcterms:modified>
</cp:coreProperties>
</file>