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2"/>
  </p:notesMasterIdLst>
  <p:sldIdLst>
    <p:sldId id="256" r:id="rId3"/>
    <p:sldId id="322" r:id="rId4"/>
    <p:sldId id="323" r:id="rId5"/>
    <p:sldId id="327" r:id="rId6"/>
    <p:sldId id="328" r:id="rId7"/>
    <p:sldId id="329" r:id="rId8"/>
    <p:sldId id="319" r:id="rId9"/>
    <p:sldId id="320" r:id="rId10"/>
    <p:sldId id="306" r:id="rId11"/>
    <p:sldId id="321" r:id="rId12"/>
    <p:sldId id="326" r:id="rId13"/>
    <p:sldId id="303" r:id="rId14"/>
    <p:sldId id="310" r:id="rId15"/>
    <p:sldId id="315" r:id="rId16"/>
    <p:sldId id="316" r:id="rId17"/>
    <p:sldId id="324" r:id="rId18"/>
    <p:sldId id="318" r:id="rId19"/>
    <p:sldId id="330" r:id="rId20"/>
    <p:sldId id="262"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C6BE"/>
    <a:srgbClr val="FEDB69"/>
    <a:srgbClr val="CC4B4A"/>
    <a:srgbClr val="4E5261"/>
    <a:srgbClr val="3E43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98" autoAdjust="0"/>
    <p:restoredTop sz="94660"/>
  </p:normalViewPr>
  <p:slideViewPr>
    <p:cSldViewPr snapToGrid="0">
      <p:cViewPr varScale="1">
        <p:scale>
          <a:sx n="78" d="100"/>
          <a:sy n="78" d="100"/>
        </p:scale>
        <p:origin x="11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F90BC-B506-4944-94E0-74770609E595}"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EF182-2FCB-4867-99A2-224514D135E8}" type="slidenum">
              <a:rPr lang="zh-CN" altLang="en-US" smtClean="0"/>
              <a:t>‹#›</a:t>
            </a:fld>
            <a:endParaRPr lang="zh-CN" altLang="en-US"/>
          </a:p>
        </p:txBody>
      </p:sp>
    </p:spTree>
    <p:extLst>
      <p:ext uri="{BB962C8B-B14F-4D97-AF65-F5344CB8AC3E}">
        <p14:creationId xmlns:p14="http://schemas.microsoft.com/office/powerpoint/2010/main" val="3849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a:t>
            </a:fld>
            <a:endParaRPr lang="zh-CN" altLang="en-US"/>
          </a:p>
        </p:txBody>
      </p:sp>
    </p:spTree>
    <p:extLst>
      <p:ext uri="{BB962C8B-B14F-4D97-AF65-F5344CB8AC3E}">
        <p14:creationId xmlns:p14="http://schemas.microsoft.com/office/powerpoint/2010/main" val="172058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3EF182-2FCB-4867-99A2-224514D135E8}" type="slidenum">
              <a:rPr lang="zh-CN" altLang="en-US" smtClean="0"/>
              <a:t>19</a:t>
            </a:fld>
            <a:endParaRPr lang="zh-CN" altLang="en-US"/>
          </a:p>
        </p:txBody>
      </p:sp>
    </p:spTree>
    <p:extLst>
      <p:ext uri="{BB962C8B-B14F-4D97-AF65-F5344CB8AC3E}">
        <p14:creationId xmlns:p14="http://schemas.microsoft.com/office/powerpoint/2010/main" val="2226751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3.jpeg"/><Relationship Id="rId5" Type="http://schemas.openxmlformats.org/officeDocument/2006/relationships/image" Target="../media/image12.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6" Type="http://schemas.openxmlformats.org/officeDocument/2006/relationships/image" Target="../media/image11.jpg"/><Relationship Id="rId5" Type="http://schemas.microsoft.com/office/2007/relationships/hdphoto" Target="../media/hdphoto1.wdp"/><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88258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32685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2020/6/12</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2020/6/12</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1552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37865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49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514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114598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2020/6/12</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6417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9" name="直接连接符 38">
            <a:extLst>
              <a:ext uri="{FF2B5EF4-FFF2-40B4-BE49-F238E27FC236}">
                <a16:creationId xmlns:a16="http://schemas.microsoft.com/office/drawing/2014/main" id="{7925DD66-A3CE-452E-A703-B2DE6F902AC2}"/>
              </a:ext>
            </a:extLst>
          </p:cNvPr>
          <p:cNvCxnSpPr>
            <a:cxnSpLocks/>
          </p:cNvCxnSpPr>
          <p:nvPr/>
        </p:nvCxnSpPr>
        <p:spPr>
          <a:xfrm>
            <a:off x="6991428" y="3073566"/>
            <a:ext cx="43688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921E106-40C0-4C14-B3A4-F6434F9752F8}"/>
              </a:ext>
            </a:extLst>
          </p:cNvPr>
          <p:cNvCxnSpPr/>
          <p:nvPr/>
        </p:nvCxnSpPr>
        <p:spPr>
          <a:xfrm>
            <a:off x="5528326" y="4652696"/>
            <a:ext cx="583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C3F291-FE94-4F3C-ABE5-9480185C645F}"/>
              </a:ext>
            </a:extLst>
          </p:cNvPr>
          <p:cNvSpPr txBox="1"/>
          <p:nvPr/>
        </p:nvSpPr>
        <p:spPr>
          <a:xfrm>
            <a:off x="5720259" y="3324522"/>
            <a:ext cx="5724644" cy="1200329"/>
          </a:xfrm>
          <a:prstGeom prst="rect">
            <a:avLst/>
          </a:prstGeom>
          <a:noFill/>
        </p:spPr>
        <p:txBody>
          <a:bodyPr wrap="none" rtlCol="0">
            <a:spAutoFit/>
          </a:bodyPr>
          <a:lstStyle/>
          <a:p>
            <a:pPr algn="r"/>
            <a:r>
              <a:rPr lang="zh-CN" altLang="en-US" sz="3600" b="1" dirty="0">
                <a:solidFill>
                  <a:srgbClr val="74C6BE"/>
                </a:solidFill>
              </a:rPr>
              <a:t>基于</a:t>
            </a:r>
            <a:r>
              <a:rPr lang="en-US" altLang="zh-CN" sz="3600" b="1" dirty="0" err="1">
                <a:solidFill>
                  <a:srgbClr val="74C6BE"/>
                </a:solidFill>
              </a:rPr>
              <a:t>PyTorch</a:t>
            </a:r>
            <a:r>
              <a:rPr lang="zh-CN" altLang="en-US" sz="3600" b="1" dirty="0">
                <a:solidFill>
                  <a:srgbClr val="74C6BE"/>
                </a:solidFill>
              </a:rPr>
              <a:t>的前沿深度</a:t>
            </a:r>
            <a:endParaRPr lang="en-US" altLang="zh-CN" sz="3600" b="1" dirty="0">
              <a:solidFill>
                <a:srgbClr val="74C6BE"/>
              </a:solidFill>
            </a:endParaRPr>
          </a:p>
          <a:p>
            <a:pPr algn="r"/>
            <a:r>
              <a:rPr lang="zh-CN" altLang="en-US" sz="3600" b="1" dirty="0">
                <a:solidFill>
                  <a:srgbClr val="74C6BE"/>
                </a:solidFill>
              </a:rPr>
              <a:t>学习算法集成应用程序接口</a:t>
            </a:r>
          </a:p>
        </p:txBody>
      </p:sp>
      <p:sp>
        <p:nvSpPr>
          <p:cNvPr id="16" name="文本框 15">
            <a:extLst>
              <a:ext uri="{FF2B5EF4-FFF2-40B4-BE49-F238E27FC236}">
                <a16:creationId xmlns:a16="http://schemas.microsoft.com/office/drawing/2014/main" id="{CF3621E1-3A58-4AB1-A078-56DAA91EBD86}"/>
              </a:ext>
            </a:extLst>
          </p:cNvPr>
          <p:cNvSpPr txBox="1"/>
          <p:nvPr/>
        </p:nvSpPr>
        <p:spPr>
          <a:xfrm>
            <a:off x="5515313" y="4652696"/>
            <a:ext cx="5845013" cy="2031325"/>
          </a:xfrm>
          <a:prstGeom prst="rect">
            <a:avLst/>
          </a:prstGeom>
          <a:noFill/>
        </p:spPr>
        <p:txBody>
          <a:bodyPr wrap="square" rtlCol="0">
            <a:spAutoFit/>
          </a:bodyPr>
          <a:lstStyle/>
          <a:p>
            <a:pPr algn="r">
              <a:lnSpc>
                <a:spcPct val="150000"/>
              </a:lnSpc>
              <a:spcBef>
                <a:spcPct val="50000"/>
              </a:spcBef>
            </a:pPr>
            <a:r>
              <a:rPr lang="en-US" altLang="zh-CN" b="1" dirty="0">
                <a:solidFill>
                  <a:schemeClr val="bg1"/>
                </a:solidFill>
                <a:latin typeface="Microsoft YaHei" charset="0"/>
                <a:ea typeface="Microsoft YaHei" charset="0"/>
                <a:cs typeface="Microsoft YaHei" charset="0"/>
              </a:rPr>
              <a:t>SY1906423 </a:t>
            </a:r>
            <a:r>
              <a:rPr lang="zh-CN" altLang="en-US" b="1" dirty="0">
                <a:solidFill>
                  <a:schemeClr val="bg1"/>
                </a:solidFill>
                <a:latin typeface="Microsoft YaHei" charset="0"/>
                <a:ea typeface="Microsoft YaHei" charset="0"/>
                <a:cs typeface="Microsoft YaHei" charset="0"/>
              </a:rPr>
              <a:t>张崇智   </a:t>
            </a:r>
            <a:r>
              <a:rPr lang="en-US" altLang="zh-CN" b="1" dirty="0">
                <a:solidFill>
                  <a:schemeClr val="bg1"/>
                </a:solidFill>
                <a:latin typeface="Microsoft YaHei" charset="0"/>
                <a:ea typeface="Microsoft YaHei" charset="0"/>
              </a:rPr>
              <a:t>BY1906033 </a:t>
            </a:r>
            <a:r>
              <a:rPr lang="zh-CN" altLang="en-US" b="1" dirty="0">
                <a:solidFill>
                  <a:schemeClr val="bg1"/>
                </a:solidFill>
                <a:latin typeface="Microsoft YaHei" charset="0"/>
                <a:ea typeface="Microsoft YaHei" charset="0"/>
              </a:rPr>
              <a:t>秦浩桐   </a:t>
            </a:r>
            <a:r>
              <a:rPr lang="en-US" altLang="zh-CN" b="1" dirty="0">
                <a:solidFill>
                  <a:schemeClr val="bg1"/>
                </a:solidFill>
                <a:latin typeface="Microsoft YaHei" charset="0"/>
                <a:ea typeface="Microsoft YaHei" charset="0"/>
              </a:rPr>
              <a:t>SY1906120 </a:t>
            </a:r>
            <a:r>
              <a:rPr lang="zh-CN" altLang="en-US" b="1" dirty="0">
                <a:solidFill>
                  <a:schemeClr val="bg1"/>
                </a:solidFill>
                <a:latin typeface="Microsoft YaHei" charset="0"/>
                <a:ea typeface="Microsoft YaHei" charset="0"/>
              </a:rPr>
              <a:t>高明骏   </a:t>
            </a:r>
            <a:r>
              <a:rPr lang="en-US" altLang="zh-CN" b="1" dirty="0">
                <a:solidFill>
                  <a:schemeClr val="bg1"/>
                </a:solidFill>
                <a:latin typeface="Microsoft YaHei" charset="0"/>
                <a:ea typeface="Microsoft YaHei" charset="0"/>
              </a:rPr>
              <a:t>SY1906504 </a:t>
            </a:r>
            <a:r>
              <a:rPr lang="zh-CN" altLang="en-US" b="1" dirty="0">
                <a:solidFill>
                  <a:schemeClr val="bg1"/>
                </a:solidFill>
                <a:latin typeface="Microsoft YaHei" charset="0"/>
                <a:ea typeface="Microsoft YaHei" charset="0"/>
              </a:rPr>
              <a:t>王茵迪   </a:t>
            </a:r>
            <a:r>
              <a:rPr lang="en-US" altLang="zh-CN" b="1" dirty="0">
                <a:solidFill>
                  <a:schemeClr val="bg1"/>
                </a:solidFill>
                <a:latin typeface="Microsoft YaHei" charset="0"/>
                <a:ea typeface="Microsoft YaHei" charset="0"/>
              </a:rPr>
              <a:t>SY1906426</a:t>
            </a:r>
            <a:r>
              <a:rPr lang="zh-CN" altLang="en-US" b="1" dirty="0">
                <a:solidFill>
                  <a:schemeClr val="bg1"/>
                </a:solidFill>
                <a:latin typeface="Microsoft YaHei" charset="0"/>
                <a:ea typeface="Microsoft YaHei" charset="0"/>
              </a:rPr>
              <a:t> 赵永驰   </a:t>
            </a:r>
            <a:r>
              <a:rPr lang="en-US" altLang="zh-CN" b="1" dirty="0">
                <a:solidFill>
                  <a:schemeClr val="bg1"/>
                </a:solidFill>
                <a:latin typeface="Microsoft YaHei" charset="0"/>
                <a:ea typeface="Microsoft YaHei" charset="0"/>
              </a:rPr>
              <a:t>BY1906010</a:t>
            </a:r>
            <a:r>
              <a:rPr lang="zh-CN" altLang="en-US" b="1" dirty="0">
                <a:solidFill>
                  <a:schemeClr val="bg1"/>
                </a:solidFill>
                <a:latin typeface="Microsoft YaHei" charset="0"/>
                <a:ea typeface="Microsoft YaHei" charset="0"/>
              </a:rPr>
              <a:t> 黄   涵   </a:t>
            </a:r>
            <a:r>
              <a:rPr lang="en-US" altLang="zh-CN" b="1" dirty="0">
                <a:solidFill>
                  <a:schemeClr val="bg1"/>
                </a:solidFill>
                <a:latin typeface="Microsoft YaHei" charset="0"/>
                <a:ea typeface="Microsoft YaHei" charset="0"/>
              </a:rPr>
              <a:t>SY1906420</a:t>
            </a:r>
            <a:r>
              <a:rPr lang="zh-CN" altLang="en-US" b="1" dirty="0">
                <a:solidFill>
                  <a:schemeClr val="bg1"/>
                </a:solidFill>
                <a:latin typeface="Microsoft YaHei" charset="0"/>
                <a:ea typeface="Microsoft YaHei" charset="0"/>
              </a:rPr>
              <a:t> 吴振赫 </a:t>
            </a:r>
            <a:endParaRPr lang="en-US" altLang="zh-CN" b="1" dirty="0">
              <a:solidFill>
                <a:schemeClr val="bg1"/>
              </a:solidFill>
              <a:latin typeface="Microsoft YaHei" charset="0"/>
              <a:ea typeface="Microsoft YaHei" charset="0"/>
            </a:endParaRPr>
          </a:p>
          <a:p>
            <a:endParaRPr kumimoji="1" lang="zh-CN" altLang="en-US" dirty="0">
              <a:solidFill>
                <a:schemeClr val="bg1"/>
              </a:solidFill>
            </a:endParaRPr>
          </a:p>
        </p:txBody>
      </p:sp>
    </p:spTree>
    <p:extLst>
      <p:ext uri="{BB962C8B-B14F-4D97-AF65-F5344CB8AC3E}">
        <p14:creationId xmlns:p14="http://schemas.microsoft.com/office/powerpoint/2010/main" val="403075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FB28D85-1A15-48DC-9F3B-53DBE8857480}"/>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实验五总结</a:t>
            </a:r>
            <a:r>
              <a:rPr lang="en-US" altLang="zh-CN" sz="2000" dirty="0"/>
              <a:t>——</a:t>
            </a:r>
            <a:r>
              <a:rPr lang="zh-CN" altLang="en-US" sz="2000" dirty="0"/>
              <a:t>过程与产出</a:t>
            </a:r>
          </a:p>
        </p:txBody>
      </p:sp>
      <p:pic>
        <p:nvPicPr>
          <p:cNvPr id="4" name="图片 3">
            <a:extLst>
              <a:ext uri="{FF2B5EF4-FFF2-40B4-BE49-F238E27FC236}">
                <a16:creationId xmlns:a16="http://schemas.microsoft.com/office/drawing/2014/main" id="{D234DA5F-DD43-4134-BABD-455CA9736324}"/>
              </a:ext>
            </a:extLst>
          </p:cNvPr>
          <p:cNvPicPr/>
          <p:nvPr/>
        </p:nvPicPr>
        <p:blipFill>
          <a:blip r:embed="rId2"/>
          <a:stretch>
            <a:fillRect/>
          </a:stretch>
        </p:blipFill>
        <p:spPr>
          <a:xfrm>
            <a:off x="7490055" y="591510"/>
            <a:ext cx="3106924" cy="5805662"/>
          </a:xfrm>
          <a:prstGeom prst="rect">
            <a:avLst/>
          </a:prstGeom>
        </p:spPr>
      </p:pic>
      <p:sp>
        <p:nvSpPr>
          <p:cNvPr id="8" name="文本框 7">
            <a:extLst>
              <a:ext uri="{FF2B5EF4-FFF2-40B4-BE49-F238E27FC236}">
                <a16:creationId xmlns:a16="http://schemas.microsoft.com/office/drawing/2014/main" id="{E80FB780-8EF1-4AE5-BB62-AF57D88BCC43}"/>
              </a:ext>
            </a:extLst>
          </p:cNvPr>
          <p:cNvSpPr txBox="1"/>
          <p:nvPr/>
        </p:nvSpPr>
        <p:spPr>
          <a:xfrm>
            <a:off x="443523" y="1346826"/>
            <a:ext cx="6315657" cy="4832092"/>
          </a:xfrm>
          <a:prstGeom prst="rect">
            <a:avLst/>
          </a:prstGeom>
          <a:noFill/>
        </p:spPr>
        <p:txBody>
          <a:bodyPr wrap="square" rtlCol="0">
            <a:spAutoFit/>
          </a:bodyPr>
          <a:lstStyle/>
          <a:p>
            <a:r>
              <a:rPr lang="zh-CN" altLang="en-US" b="1" kern="100" dirty="0">
                <a:latin typeface="等线" panose="02010600030101010101" pitchFamily="2" charset="-122"/>
                <a:cs typeface="Times New Roman" panose="02020603050405020304" pitchFamily="18" charset="0"/>
              </a:rPr>
              <a:t>实验内容</a:t>
            </a:r>
            <a:endParaRPr lang="en-US" altLang="zh-CN" b="1" kern="100" dirty="0">
              <a:latin typeface="等线"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600" dirty="0"/>
              <a:t>软件测试评审分为三部分内容。首先是制作测试评审检查单，为评审其他组提供标准和依据。在测试评审检查单中，本组一共设定了五种检查类别，分别为测试文档语义、文档格式、测试用例完整性和规范性、测试用例准确性、测试方法。</a:t>
            </a:r>
            <a:endParaRPr lang="en-US" altLang="zh-CN" sz="1600" dirty="0"/>
          </a:p>
          <a:p>
            <a:endParaRPr lang="zh-CN" altLang="zh-CN" sz="1600" dirty="0"/>
          </a:p>
          <a:p>
            <a:pPr marL="285750" indent="-285750">
              <a:buFont typeface="Arial" panose="020B0604020202020204" pitchFamily="34" charset="0"/>
              <a:buChar char="•"/>
            </a:pPr>
            <a:r>
              <a:rPr lang="zh-CN" altLang="zh-CN" sz="1600" dirty="0"/>
              <a:t>实验的第二部分是依据评审检查单对</a:t>
            </a:r>
            <a:r>
              <a:rPr lang="en-US" altLang="zh-CN" sz="1600" dirty="0"/>
              <a:t>D</a:t>
            </a:r>
            <a:r>
              <a:rPr lang="zh-CN" altLang="zh-CN" sz="1600" dirty="0"/>
              <a:t>、</a:t>
            </a:r>
            <a:r>
              <a:rPr lang="en-US" altLang="zh-CN" sz="1600" dirty="0"/>
              <a:t>E</a:t>
            </a:r>
            <a:r>
              <a:rPr lang="zh-CN" altLang="zh-CN" sz="1600" dirty="0"/>
              <a:t>、</a:t>
            </a:r>
            <a:r>
              <a:rPr lang="en-US" altLang="zh-CN" sz="1600" dirty="0"/>
              <a:t>F</a:t>
            </a:r>
            <a:r>
              <a:rPr lang="zh-CN" altLang="zh-CN" sz="1600" dirty="0"/>
              <a:t>、</a:t>
            </a:r>
            <a:r>
              <a:rPr lang="en-US" altLang="zh-CN" sz="1600" dirty="0"/>
              <a:t>G</a:t>
            </a:r>
            <a:r>
              <a:rPr lang="zh-CN" altLang="zh-CN" sz="1600" dirty="0"/>
              <a:t>四个小组的测试需求说明书和测试报告进行评审。该评审过程通过两周的时间分两次进行，每次评审两个组。本组将组内成员划分为两个小组，每个小组每周负责评审一个其他组的测试需求说明书和测试报告并与该组进行沟通交流。</a:t>
            </a:r>
            <a:endParaRPr lang="en-US" altLang="zh-CN" sz="1600" dirty="0"/>
          </a:p>
          <a:p>
            <a:endParaRPr lang="zh-CN" altLang="zh-CN" sz="1600" dirty="0"/>
          </a:p>
          <a:p>
            <a:pPr marL="285750" indent="-285750">
              <a:buFont typeface="Arial" panose="020B0604020202020204" pitchFamily="34" charset="0"/>
              <a:buChar char="•"/>
            </a:pPr>
            <a:r>
              <a:rPr lang="zh-CN" altLang="zh-CN" sz="1600" dirty="0"/>
              <a:t>实验的第三部分是依据</a:t>
            </a:r>
            <a:r>
              <a:rPr lang="en-US" altLang="zh-CN" sz="1600" dirty="0"/>
              <a:t>D</a:t>
            </a:r>
            <a:r>
              <a:rPr lang="zh-CN" altLang="zh-CN" sz="1600" dirty="0"/>
              <a:t>、</a:t>
            </a:r>
            <a:r>
              <a:rPr lang="en-US" altLang="zh-CN" sz="1600" dirty="0"/>
              <a:t>E</a:t>
            </a:r>
            <a:r>
              <a:rPr lang="zh-CN" altLang="zh-CN" sz="1600" dirty="0"/>
              <a:t>、</a:t>
            </a:r>
            <a:r>
              <a:rPr lang="en-US" altLang="zh-CN" sz="1600" dirty="0"/>
              <a:t>F</a:t>
            </a:r>
            <a:r>
              <a:rPr lang="zh-CN" altLang="zh-CN" sz="1600" dirty="0"/>
              <a:t>、</a:t>
            </a:r>
            <a:r>
              <a:rPr lang="en-US" altLang="zh-CN" sz="1600" dirty="0"/>
              <a:t>G</a:t>
            </a:r>
            <a:r>
              <a:rPr lang="zh-CN" altLang="zh-CN" sz="1600" dirty="0"/>
              <a:t>四个小组对本组测试需求说明书与测试报告的评审意见进行反馈与修改。该过程通过两周的时间分两次进行（与第二部分时间同步），每次对两个组进行反馈。反馈与修改包括对对方提出意见的接纳与反驳，接纳的部分在本组的测试需求说明书上进行改进，反驳的部分给出充足理由并与对方组进行及时沟通。</a:t>
            </a:r>
          </a:p>
          <a:p>
            <a:endParaRPr lang="zh-CN" altLang="zh-CN" dirty="0"/>
          </a:p>
        </p:txBody>
      </p:sp>
    </p:spTree>
    <p:extLst>
      <p:ext uri="{BB962C8B-B14F-4D97-AF65-F5344CB8AC3E}">
        <p14:creationId xmlns:p14="http://schemas.microsoft.com/office/powerpoint/2010/main" val="353354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FB28D85-1A15-48DC-9F3B-53DBE8857480}"/>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实验五总结</a:t>
            </a:r>
            <a:r>
              <a:rPr lang="en-US" altLang="zh-CN" sz="2000" dirty="0"/>
              <a:t>——</a:t>
            </a:r>
            <a:r>
              <a:rPr lang="zh-CN" altLang="en-US" sz="2000" dirty="0"/>
              <a:t>总结与经验</a:t>
            </a:r>
          </a:p>
        </p:txBody>
      </p:sp>
      <p:sp>
        <p:nvSpPr>
          <p:cNvPr id="7" name="矩形 6">
            <a:extLst>
              <a:ext uri="{FF2B5EF4-FFF2-40B4-BE49-F238E27FC236}">
                <a16:creationId xmlns:a16="http://schemas.microsoft.com/office/drawing/2014/main" id="{CBB27E9C-A9B9-4168-B30A-1DF8162546DF}"/>
              </a:ext>
            </a:extLst>
          </p:cNvPr>
          <p:cNvSpPr/>
          <p:nvPr/>
        </p:nvSpPr>
        <p:spPr>
          <a:xfrm>
            <a:off x="1950440" y="1551563"/>
            <a:ext cx="6326819" cy="3754874"/>
          </a:xfrm>
          <a:prstGeom prst="rect">
            <a:avLst/>
          </a:prstGeom>
        </p:spPr>
        <p:txBody>
          <a:bodyPr wrap="square">
            <a:spAutoFit/>
          </a:bodyPr>
          <a:lstStyle/>
          <a:p>
            <a:pPr marL="285750" lvl="0" indent="-285750" algn="just">
              <a:spcAft>
                <a:spcPts val="0"/>
              </a:spcAft>
              <a:buFont typeface="Arial" panose="020B0604020202020204" pitchFamily="34" charset="0"/>
              <a:buChar char="•"/>
            </a:pPr>
            <a:r>
              <a:rPr lang="zh-CN" altLang="zh-CN" sz="2000" b="1" kern="100" dirty="0">
                <a:latin typeface="+mn-ea"/>
                <a:cs typeface="Times New Roman" panose="02020603050405020304" pitchFamily="18" charset="0"/>
              </a:rPr>
              <a:t>总结</a:t>
            </a:r>
            <a:endParaRPr lang="en-US" altLang="zh-CN" sz="2000" b="1" kern="100" dirty="0">
              <a:latin typeface="+mn-ea"/>
              <a:cs typeface="Times New Roman" panose="02020603050405020304" pitchFamily="18" charset="0"/>
            </a:endParaRPr>
          </a:p>
          <a:p>
            <a:pPr lvl="0" algn="just">
              <a:spcAft>
                <a:spcPts val="0"/>
              </a:spcAft>
            </a:pPr>
            <a:r>
              <a:rPr lang="zh-CN" altLang="zh-CN" kern="100" dirty="0">
                <a:latin typeface="+mn-ea"/>
                <a:cs typeface="Times New Roman" panose="02020603050405020304" pitchFamily="18" charset="0"/>
              </a:rPr>
              <a:t>由于之前有过软件需求评审的的环节，本次测试评审环节在执行上更加有经验了。在制定测试评审检查单时，</a:t>
            </a:r>
            <a:r>
              <a:rPr lang="en-US" altLang="zh-CN" kern="100" dirty="0">
                <a:latin typeface="+mn-ea"/>
                <a:cs typeface="Times New Roman" panose="02020603050405020304" pitchFamily="18" charset="0"/>
              </a:rPr>
              <a:t>5</a:t>
            </a:r>
            <a:r>
              <a:rPr lang="zh-CN" altLang="zh-CN" kern="100" dirty="0">
                <a:latin typeface="+mn-ea"/>
                <a:cs typeface="Times New Roman" panose="02020603050405020304" pitchFamily="18" charset="0"/>
              </a:rPr>
              <a:t>个大类</a:t>
            </a:r>
            <a:r>
              <a:rPr lang="en-US" altLang="zh-CN" kern="100" dirty="0">
                <a:latin typeface="+mn-ea"/>
                <a:cs typeface="Times New Roman" panose="02020603050405020304" pitchFamily="18" charset="0"/>
              </a:rPr>
              <a:t>34</a:t>
            </a:r>
            <a:r>
              <a:rPr lang="zh-CN" altLang="zh-CN" kern="100" dirty="0">
                <a:latin typeface="+mn-ea"/>
                <a:cs typeface="Times New Roman" panose="02020603050405020304" pitchFamily="18" charset="0"/>
              </a:rPr>
              <a:t>个小类，分条详细而完整。在评审其他组或是对其他组进行反馈时，虽有初始理解的不同，但在沟通后都能很快达成一致。这说明通过评审环节的训练，大家指定细化规则和团队沟通能力皆有所进步。</a:t>
            </a:r>
            <a:endParaRPr lang="en-US" altLang="zh-CN" kern="100" dirty="0">
              <a:latin typeface="+mn-ea"/>
              <a:cs typeface="Times New Roman" panose="02020603050405020304" pitchFamily="18" charset="0"/>
            </a:endParaRPr>
          </a:p>
          <a:p>
            <a:pPr lvl="0" algn="just">
              <a:spcAft>
                <a:spcPts val="0"/>
              </a:spcAft>
            </a:pPr>
            <a:endParaRPr lang="zh-CN" altLang="zh-CN" kern="100" dirty="0">
              <a:latin typeface="+mn-ea"/>
              <a:cs typeface="Times New Roman" panose="02020603050405020304" pitchFamily="18" charset="0"/>
            </a:endParaRPr>
          </a:p>
          <a:p>
            <a:pPr marL="285750" lvl="0" indent="-285750" algn="just">
              <a:spcAft>
                <a:spcPts val="0"/>
              </a:spcAft>
              <a:buFont typeface="Arial" panose="020B0604020202020204" pitchFamily="34" charset="0"/>
              <a:buChar char="•"/>
            </a:pPr>
            <a:r>
              <a:rPr lang="zh-CN" altLang="zh-CN" sz="2000" b="1" kern="100" dirty="0">
                <a:latin typeface="+mn-ea"/>
                <a:cs typeface="Times New Roman" panose="02020603050405020304" pitchFamily="18" charset="0"/>
              </a:rPr>
              <a:t>经验</a:t>
            </a:r>
            <a:endParaRPr lang="en-US" altLang="zh-CN" sz="2000" b="1" kern="100" dirty="0">
              <a:latin typeface="+mn-ea"/>
              <a:cs typeface="Times New Roman" panose="02020603050405020304" pitchFamily="18" charset="0"/>
            </a:endParaRPr>
          </a:p>
          <a:p>
            <a:pPr lvl="0" algn="just">
              <a:spcAft>
                <a:spcPts val="0"/>
              </a:spcAft>
            </a:pPr>
            <a:r>
              <a:rPr lang="zh-CN" altLang="zh-CN" kern="100" dirty="0">
                <a:latin typeface="+mn-ea"/>
                <a:cs typeface="Times New Roman" panose="02020603050405020304" pitchFamily="18" charset="0"/>
              </a:rPr>
              <a:t>在评审分工的时候，本组将其他组的报告按段落划分到每一个组员负责，这样做虽然快，但无人复核可能会导致有错、漏问题没看出来。按照评审问题的类别分工至每一位组员或添加最后的复核人员可以解决此问题。</a:t>
            </a:r>
          </a:p>
        </p:txBody>
      </p:sp>
    </p:spTree>
    <p:extLst>
      <p:ext uri="{BB962C8B-B14F-4D97-AF65-F5344CB8AC3E}">
        <p14:creationId xmlns:p14="http://schemas.microsoft.com/office/powerpoint/2010/main" val="367869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实验六总结</a:t>
            </a:r>
            <a:r>
              <a:rPr lang="en-US" altLang="zh-CN" sz="2000" dirty="0"/>
              <a:t>——</a:t>
            </a:r>
            <a:r>
              <a:rPr lang="zh-CN" altLang="en-US" sz="2000" dirty="0"/>
              <a:t>过程与产出</a:t>
            </a:r>
          </a:p>
        </p:txBody>
      </p:sp>
      <p:sp>
        <p:nvSpPr>
          <p:cNvPr id="11" name="文本框 10">
            <a:extLst>
              <a:ext uri="{FF2B5EF4-FFF2-40B4-BE49-F238E27FC236}">
                <a16:creationId xmlns:a16="http://schemas.microsoft.com/office/drawing/2014/main" id="{226C1339-DC54-1D40-B823-8B66A2852967}"/>
              </a:ext>
            </a:extLst>
          </p:cNvPr>
          <p:cNvSpPr txBox="1"/>
          <p:nvPr/>
        </p:nvSpPr>
        <p:spPr bwMode="auto">
          <a:xfrm>
            <a:off x="214923" y="88267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过程</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7313B5-8205-454E-B527-F3297A136F52}"/>
              </a:ext>
            </a:extLst>
          </p:cNvPr>
          <p:cNvSpPr/>
          <p:nvPr/>
        </p:nvSpPr>
        <p:spPr bwMode="auto">
          <a:xfrm>
            <a:off x="118815" y="1324478"/>
            <a:ext cx="5236750"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zh-CN" sz="1400">
                <a:solidFill>
                  <a:srgbClr val="000000"/>
                </a:solidFill>
              </a:rPr>
              <a:t>本实验主要使用</a:t>
            </a:r>
            <a:r>
              <a:rPr lang="en-US" altLang="zh-CN" sz="1400">
                <a:solidFill>
                  <a:srgbClr val="000000"/>
                </a:solidFill>
              </a:rPr>
              <a:t>OmniPlan</a:t>
            </a:r>
            <a:r>
              <a:rPr lang="zh-CN" altLang="zh-CN" sz="1400">
                <a:solidFill>
                  <a:srgbClr val="000000"/>
                </a:solidFill>
              </a:rPr>
              <a:t>进行任务规划和</a:t>
            </a:r>
            <a:r>
              <a:rPr lang="en-US" altLang="zh-CN" sz="1400">
                <a:solidFill>
                  <a:srgbClr val="000000"/>
                </a:solidFill>
              </a:rPr>
              <a:t>Excel</a:t>
            </a:r>
            <a:r>
              <a:rPr lang="zh-CN" altLang="zh-CN" sz="1400">
                <a:solidFill>
                  <a:srgbClr val="000000"/>
                </a:solidFill>
              </a:rPr>
              <a:t>绘制燃尽图，由高明骏负责</a:t>
            </a:r>
            <a:r>
              <a:rPr lang="zh-CN" altLang="en-US" sz="1400">
                <a:solidFill>
                  <a:srgbClr val="000000"/>
                </a:solidFill>
              </a:rPr>
              <a:t>。</a:t>
            </a:r>
            <a:endParaRPr lang="en-US" altLang="zh-CN" sz="1400">
              <a:solidFill>
                <a:srgbClr val="000000"/>
              </a:solidFill>
            </a:endParaRPr>
          </a:p>
          <a:p>
            <a:pPr marL="171450" indent="-171450">
              <a:lnSpc>
                <a:spcPct val="150000"/>
              </a:lnSpc>
              <a:buFont typeface="Arial" panose="020B0604020202020204" pitchFamily="34" charset="0"/>
              <a:buChar char="•"/>
              <a:defRPr/>
            </a:pPr>
            <a:r>
              <a:rPr lang="zh-CN" altLang="zh-CN" sz="1400">
                <a:solidFill>
                  <a:srgbClr val="000000"/>
                </a:solidFill>
              </a:rPr>
              <a:t>每周进行两次项目会议</a:t>
            </a:r>
            <a:r>
              <a:rPr lang="zh-CN" altLang="en-US" sz="1400">
                <a:solidFill>
                  <a:srgbClr val="000000"/>
                </a:solidFill>
              </a:rPr>
              <a:t>：</a:t>
            </a:r>
            <a:r>
              <a:rPr lang="zh-CN" altLang="zh-CN" sz="1400">
                <a:solidFill>
                  <a:srgbClr val="000000"/>
                </a:solidFill>
              </a:rPr>
              <a:t>第一次在前一周的</a:t>
            </a:r>
            <a:r>
              <a:rPr lang="zh-CN" altLang="en-US" sz="1400">
                <a:solidFill>
                  <a:srgbClr val="000000"/>
                </a:solidFill>
              </a:rPr>
              <a:t>周末</a:t>
            </a:r>
            <a:r>
              <a:rPr lang="zh-CN" altLang="zh-CN" sz="1400">
                <a:solidFill>
                  <a:srgbClr val="000000"/>
                </a:solidFill>
              </a:rPr>
              <a:t>，修改和总结周五</a:t>
            </a:r>
            <a:r>
              <a:rPr lang="zh-CN" altLang="en-US" sz="1400">
                <a:solidFill>
                  <a:srgbClr val="000000"/>
                </a:solidFill>
              </a:rPr>
              <a:t>课上</a:t>
            </a:r>
            <a:r>
              <a:rPr lang="zh-CN" altLang="zh-CN" sz="1400">
                <a:solidFill>
                  <a:srgbClr val="000000"/>
                </a:solidFill>
              </a:rPr>
              <a:t>提出的问题和评价，明确下一周的目标，调研和分配具体任务；第二次会议在当周的周三或周四，</a:t>
            </a:r>
            <a:r>
              <a:rPr lang="zh-CN" altLang="en-US" sz="1400">
                <a:solidFill>
                  <a:srgbClr val="000000"/>
                </a:solidFill>
              </a:rPr>
              <a:t>汇总</a:t>
            </a:r>
            <a:r>
              <a:rPr lang="zh-CN" altLang="zh-CN" sz="1400">
                <a:solidFill>
                  <a:srgbClr val="000000"/>
                </a:solidFill>
              </a:rPr>
              <a:t>本周工作，督促未完成的工作</a:t>
            </a:r>
            <a:r>
              <a:rPr lang="zh-CN" altLang="en-US" sz="1400">
                <a:solidFill>
                  <a:srgbClr val="000000"/>
                </a:solidFill>
              </a:rPr>
              <a:t>等。</a:t>
            </a:r>
            <a:endParaRPr lang="en-US" altLang="zh-CN" sz="1400">
              <a:solidFill>
                <a:srgbClr val="000000"/>
              </a:solidFill>
            </a:endParaRPr>
          </a:p>
          <a:p>
            <a:pPr marL="171450" indent="-171450">
              <a:lnSpc>
                <a:spcPct val="150000"/>
              </a:lnSpc>
              <a:buFont typeface="Arial" panose="020B0604020202020204" pitchFamily="34" charset="0"/>
              <a:buChar char="•"/>
              <a:defRPr/>
            </a:pPr>
            <a:r>
              <a:rPr lang="zh-CN" altLang="zh-CN" sz="1400">
                <a:solidFill>
                  <a:srgbClr val="000000"/>
                </a:solidFill>
              </a:rPr>
              <a:t>使用微信</a:t>
            </a:r>
            <a:r>
              <a:rPr lang="zh-CN" altLang="en-US" sz="1400">
                <a:solidFill>
                  <a:srgbClr val="000000"/>
                </a:solidFill>
              </a:rPr>
              <a:t>作为</a:t>
            </a:r>
            <a:r>
              <a:rPr lang="zh-CN" altLang="zh-CN" sz="1400">
                <a:solidFill>
                  <a:srgbClr val="000000"/>
                </a:solidFill>
              </a:rPr>
              <a:t>交流的主要工具，主要进行一些任务更细节上的交流或者是一些成员进度推迟或提前的报备，或是开发和测试过程中一些问题的交流</a:t>
            </a:r>
            <a:r>
              <a:rPr lang="zh-CN" altLang="en-US" sz="1400">
                <a:solidFill>
                  <a:srgbClr val="000000"/>
                </a:solidFill>
              </a:rPr>
              <a:t>。</a:t>
            </a:r>
            <a:endParaRPr lang="en-US" altLang="zh-CN" sz="1400">
              <a:solidFill>
                <a:srgbClr val="000000"/>
              </a:solidFill>
            </a:endParaRPr>
          </a:p>
        </p:txBody>
      </p:sp>
      <p:sp>
        <p:nvSpPr>
          <p:cNvPr id="17" name="文本框 16">
            <a:extLst>
              <a:ext uri="{FF2B5EF4-FFF2-40B4-BE49-F238E27FC236}">
                <a16:creationId xmlns:a16="http://schemas.microsoft.com/office/drawing/2014/main" id="{A7DA88B8-9A99-864E-9C06-22D9B79E5B5C}"/>
              </a:ext>
            </a:extLst>
          </p:cNvPr>
          <p:cNvSpPr txBox="1"/>
          <p:nvPr/>
        </p:nvSpPr>
        <p:spPr bwMode="auto">
          <a:xfrm>
            <a:off x="5875630" y="77550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产出</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371367DC-29B7-E646-BD6F-094F9417787B}"/>
              </a:ext>
            </a:extLst>
          </p:cNvPr>
          <p:cNvSpPr/>
          <p:nvPr/>
        </p:nvSpPr>
        <p:spPr bwMode="auto">
          <a:xfrm>
            <a:off x="5779522" y="1217308"/>
            <a:ext cx="5236750"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a:solidFill>
                  <a:srgbClr val="000000"/>
                </a:solidFill>
              </a:rPr>
              <a:t>截至当</a:t>
            </a:r>
            <a:r>
              <a:rPr lang="zh-CN" altLang="zh-CN" sz="1400">
                <a:solidFill>
                  <a:srgbClr val="000000"/>
                </a:solidFill>
              </a:rPr>
              <a:t>周</a:t>
            </a:r>
            <a:r>
              <a:rPr lang="zh-CN" altLang="en-US" sz="1400">
                <a:solidFill>
                  <a:srgbClr val="000000"/>
                </a:solidFill>
              </a:rPr>
              <a:t>的任务规划甘特图（</a:t>
            </a:r>
            <a:r>
              <a:rPr lang="en-US" altLang="zh-CN" sz="1400">
                <a:solidFill>
                  <a:srgbClr val="000000"/>
                </a:solidFill>
              </a:rPr>
              <a:t>JPG</a:t>
            </a:r>
            <a:r>
              <a:rPr lang="zh-CN" altLang="en-US" sz="1400">
                <a:solidFill>
                  <a:srgbClr val="000000"/>
                </a:solidFill>
              </a:rPr>
              <a:t>格式）</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zh-CN" sz="1400">
                <a:solidFill>
                  <a:srgbClr val="000000"/>
                </a:solidFill>
              </a:rPr>
              <a:t>《进度控制与分析报告》</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en-US" sz="1400">
                <a:solidFill>
                  <a:srgbClr val="000000"/>
                </a:solidFill>
              </a:rPr>
              <a:t>项目概览：任务总结、资源（成员）总结、甘特图</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en-US" sz="1400">
                <a:solidFill>
                  <a:srgbClr val="000000"/>
                </a:solidFill>
              </a:rPr>
              <a:t>燃尽图</a:t>
            </a:r>
            <a:endParaRPr lang="en-US" altLang="zh-CN" sz="1400">
              <a:solidFill>
                <a:srgbClr val="000000"/>
              </a:solidFill>
            </a:endParaRPr>
          </a:p>
          <a:p>
            <a:pPr marL="171450" lvl="0" indent="-171450">
              <a:lnSpc>
                <a:spcPct val="150000"/>
              </a:lnSpc>
              <a:buFont typeface="Arial" panose="020B0604020202020204" pitchFamily="34" charset="0"/>
              <a:buChar char="•"/>
              <a:defRPr/>
            </a:pPr>
            <a:endParaRPr lang="en-US" altLang="zh-CN" sz="1400" dirty="0">
              <a:solidFill>
                <a:srgbClr val="000000"/>
              </a:solidFill>
            </a:endParaRPr>
          </a:p>
        </p:txBody>
      </p:sp>
      <p:pic>
        <p:nvPicPr>
          <p:cNvPr id="19" name="图片 18">
            <a:extLst>
              <a:ext uri="{FF2B5EF4-FFF2-40B4-BE49-F238E27FC236}">
                <a16:creationId xmlns:a16="http://schemas.microsoft.com/office/drawing/2014/main" id="{8F0B9985-C64A-8C42-BB69-F96CBE25A4C9}"/>
              </a:ext>
            </a:extLst>
          </p:cNvPr>
          <p:cNvPicPr/>
          <p:nvPr/>
        </p:nvPicPr>
        <p:blipFill>
          <a:blip r:embed="rId2"/>
          <a:stretch>
            <a:fillRect/>
          </a:stretch>
        </p:blipFill>
        <p:spPr>
          <a:xfrm>
            <a:off x="6096000" y="3702788"/>
            <a:ext cx="5236751" cy="2072978"/>
          </a:xfrm>
          <a:prstGeom prst="rect">
            <a:avLst/>
          </a:prstGeom>
        </p:spPr>
      </p:pic>
      <p:pic>
        <p:nvPicPr>
          <p:cNvPr id="24" name="图片 23">
            <a:extLst>
              <a:ext uri="{FF2B5EF4-FFF2-40B4-BE49-F238E27FC236}">
                <a16:creationId xmlns:a16="http://schemas.microsoft.com/office/drawing/2014/main" id="{6DA7D714-5F54-A84C-87FE-E9ACD579C5DE}"/>
              </a:ext>
            </a:extLst>
          </p:cNvPr>
          <p:cNvPicPr>
            <a:picLocks noChangeAspect="1"/>
          </p:cNvPicPr>
          <p:nvPr/>
        </p:nvPicPr>
        <p:blipFill>
          <a:blip r:embed="rId3"/>
          <a:stretch>
            <a:fillRect/>
          </a:stretch>
        </p:blipFill>
        <p:spPr>
          <a:xfrm>
            <a:off x="1638640" y="4638172"/>
            <a:ext cx="2197100" cy="1790700"/>
          </a:xfrm>
          <a:prstGeom prst="rect">
            <a:avLst/>
          </a:prstGeom>
        </p:spPr>
      </p:pic>
    </p:spTree>
    <p:extLst>
      <p:ext uri="{BB962C8B-B14F-4D97-AF65-F5344CB8AC3E}">
        <p14:creationId xmlns:p14="http://schemas.microsoft.com/office/powerpoint/2010/main" val="4079654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实验六总结</a:t>
            </a:r>
            <a:r>
              <a:rPr lang="en-US" altLang="zh-CN" sz="2000" dirty="0"/>
              <a:t>——</a:t>
            </a:r>
            <a:r>
              <a:rPr lang="zh-CN" altLang="en-US" sz="2000" dirty="0"/>
              <a:t>产出</a:t>
            </a:r>
          </a:p>
        </p:txBody>
      </p:sp>
      <p:sp>
        <p:nvSpPr>
          <p:cNvPr id="10" name="矩形 9">
            <a:extLst>
              <a:ext uri="{FF2B5EF4-FFF2-40B4-BE49-F238E27FC236}">
                <a16:creationId xmlns:a16="http://schemas.microsoft.com/office/drawing/2014/main" id="{AC10DC69-F9E5-9541-A3A2-A547566FEF26}"/>
              </a:ext>
            </a:extLst>
          </p:cNvPr>
          <p:cNvSpPr/>
          <p:nvPr/>
        </p:nvSpPr>
        <p:spPr bwMode="auto">
          <a:xfrm>
            <a:off x="214923" y="868468"/>
            <a:ext cx="5236750"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dirty="0">
                <a:solidFill>
                  <a:srgbClr val="000000"/>
                </a:solidFill>
              </a:rPr>
              <a:t>项目概览：任务总结、资源（成员）总结、甘特图</a:t>
            </a:r>
            <a:endParaRPr lang="en-US" altLang="zh-CN" sz="1400" dirty="0">
              <a:solidFill>
                <a:srgbClr val="000000"/>
              </a:solidFill>
            </a:endParaRPr>
          </a:p>
          <a:p>
            <a:pPr marL="171450" lvl="0" indent="-171450">
              <a:lnSpc>
                <a:spcPct val="150000"/>
              </a:lnSpc>
              <a:buFont typeface="Arial" panose="020B0604020202020204" pitchFamily="34" charset="0"/>
              <a:buChar char="•"/>
              <a:defRPr/>
            </a:pPr>
            <a:r>
              <a:rPr lang="zh-CN" altLang="en-US" sz="1400" dirty="0">
                <a:solidFill>
                  <a:srgbClr val="000000"/>
                </a:solidFill>
              </a:rPr>
              <a:t>燃尽图：</a:t>
            </a:r>
            <a:r>
              <a:rPr lang="zh-CN" altLang="zh-CN" sz="1400" dirty="0">
                <a:solidFill>
                  <a:srgbClr val="000000"/>
                </a:solidFill>
              </a:rPr>
              <a:t>项目前期进度</a:t>
            </a:r>
            <a:r>
              <a:rPr lang="zh-CN" altLang="en-US" sz="1400" dirty="0">
                <a:solidFill>
                  <a:srgbClr val="000000"/>
                </a:solidFill>
              </a:rPr>
              <a:t>落后预期</a:t>
            </a:r>
            <a:r>
              <a:rPr lang="zh-CN" altLang="zh-CN" sz="1400" dirty="0">
                <a:solidFill>
                  <a:srgbClr val="000000"/>
                </a:solidFill>
              </a:rPr>
              <a:t>，</a:t>
            </a:r>
            <a:r>
              <a:rPr lang="zh-CN" altLang="en-US" sz="1400" dirty="0">
                <a:solidFill>
                  <a:srgbClr val="000000"/>
                </a:solidFill>
              </a:rPr>
              <a:t>主要原因是</a:t>
            </a:r>
            <a:r>
              <a:rPr lang="zh-CN" altLang="zh-CN" sz="1400" dirty="0">
                <a:solidFill>
                  <a:srgbClr val="000000"/>
                </a:solidFill>
              </a:rPr>
              <a:t>中</a:t>
            </a:r>
            <a:r>
              <a:rPr lang="zh-CN" altLang="en-US" sz="1400" dirty="0">
                <a:solidFill>
                  <a:srgbClr val="000000"/>
                </a:solidFill>
              </a:rPr>
              <a:t>前几个</a:t>
            </a:r>
            <a:r>
              <a:rPr lang="zh-CN" altLang="zh-CN" sz="1400" dirty="0">
                <a:solidFill>
                  <a:srgbClr val="000000"/>
                </a:solidFill>
              </a:rPr>
              <a:t>阶段包含项目开发，但在实际过程中，主要工时用在完成当前实验中，开发进展缓慢。在五一前后的两周内，我们花费大量时间对产品进一步完善和集成测试等。开发过程中已包含单元测试，在测试阶段的进度只进行功能测试，所以进度小幅度提前 </a:t>
            </a:r>
            <a:r>
              <a:rPr lang="zh-CN" altLang="en-US" sz="1400" dirty="0">
                <a:solidFill>
                  <a:srgbClr val="000000"/>
                </a:solidFill>
              </a:rPr>
              <a:t>。</a:t>
            </a:r>
            <a:endParaRPr lang="en-US" altLang="zh-CN" sz="1400" dirty="0">
              <a:solidFill>
                <a:srgbClr val="000000"/>
              </a:solidFill>
            </a:endParaRPr>
          </a:p>
        </p:txBody>
      </p:sp>
      <p:pic>
        <p:nvPicPr>
          <p:cNvPr id="5" name="图片 4">
            <a:extLst>
              <a:ext uri="{FF2B5EF4-FFF2-40B4-BE49-F238E27FC236}">
                <a16:creationId xmlns:a16="http://schemas.microsoft.com/office/drawing/2014/main" id="{1AE4D84A-3962-4D43-A8FF-81FCA0813319}"/>
              </a:ext>
            </a:extLst>
          </p:cNvPr>
          <p:cNvPicPr>
            <a:picLocks noChangeAspect="1"/>
          </p:cNvPicPr>
          <p:nvPr/>
        </p:nvPicPr>
        <p:blipFill>
          <a:blip r:embed="rId2"/>
          <a:stretch>
            <a:fillRect/>
          </a:stretch>
        </p:blipFill>
        <p:spPr>
          <a:xfrm>
            <a:off x="6466390" y="77645"/>
            <a:ext cx="5016380" cy="3302664"/>
          </a:xfrm>
          <a:prstGeom prst="rect">
            <a:avLst/>
          </a:prstGeom>
        </p:spPr>
      </p:pic>
      <p:pic>
        <p:nvPicPr>
          <p:cNvPr id="6" name="图片 5">
            <a:extLst>
              <a:ext uri="{FF2B5EF4-FFF2-40B4-BE49-F238E27FC236}">
                <a16:creationId xmlns:a16="http://schemas.microsoft.com/office/drawing/2014/main" id="{D663C3F6-3912-924B-BEE0-6F0E4E026E7B}"/>
              </a:ext>
            </a:extLst>
          </p:cNvPr>
          <p:cNvPicPr>
            <a:picLocks noChangeAspect="1"/>
          </p:cNvPicPr>
          <p:nvPr/>
        </p:nvPicPr>
        <p:blipFill>
          <a:blip r:embed="rId3"/>
          <a:stretch>
            <a:fillRect/>
          </a:stretch>
        </p:blipFill>
        <p:spPr>
          <a:xfrm>
            <a:off x="6604137" y="3555335"/>
            <a:ext cx="4878633" cy="3211975"/>
          </a:xfrm>
          <a:prstGeom prst="rect">
            <a:avLst/>
          </a:prstGeom>
        </p:spPr>
      </p:pic>
      <p:pic>
        <p:nvPicPr>
          <p:cNvPr id="20" name="图片 19">
            <a:extLst>
              <a:ext uri="{FF2B5EF4-FFF2-40B4-BE49-F238E27FC236}">
                <a16:creationId xmlns:a16="http://schemas.microsoft.com/office/drawing/2014/main" id="{3D0A9979-AF04-4F44-B105-AE2F5ACDE5A7}"/>
              </a:ext>
            </a:extLst>
          </p:cNvPr>
          <p:cNvPicPr/>
          <p:nvPr/>
        </p:nvPicPr>
        <p:blipFill>
          <a:blip r:embed="rId4"/>
          <a:stretch>
            <a:fillRect/>
          </a:stretch>
        </p:blipFill>
        <p:spPr>
          <a:xfrm>
            <a:off x="423880" y="3146476"/>
            <a:ext cx="5391829" cy="3451231"/>
          </a:xfrm>
          <a:prstGeom prst="rect">
            <a:avLst/>
          </a:prstGeom>
        </p:spPr>
      </p:pic>
    </p:spTree>
    <p:extLst>
      <p:ext uri="{BB962C8B-B14F-4D97-AF65-F5344CB8AC3E}">
        <p14:creationId xmlns:p14="http://schemas.microsoft.com/office/powerpoint/2010/main" val="758800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214923" y="-343466"/>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实验六总结</a:t>
            </a:r>
            <a:r>
              <a:rPr lang="en-US" altLang="zh-CN" sz="2000" dirty="0"/>
              <a:t>——</a:t>
            </a:r>
            <a:r>
              <a:rPr lang="zh-CN" altLang="en-US" sz="2000" dirty="0"/>
              <a:t>工具与总结</a:t>
            </a:r>
          </a:p>
        </p:txBody>
      </p:sp>
      <p:sp>
        <p:nvSpPr>
          <p:cNvPr id="8" name="文本框 7">
            <a:extLst>
              <a:ext uri="{FF2B5EF4-FFF2-40B4-BE49-F238E27FC236}">
                <a16:creationId xmlns:a16="http://schemas.microsoft.com/office/drawing/2014/main" id="{E504278C-D0ED-EC4F-BEA2-49074EE9BD7C}"/>
              </a:ext>
            </a:extLst>
          </p:cNvPr>
          <p:cNvSpPr txBox="1"/>
          <p:nvPr/>
        </p:nvSpPr>
        <p:spPr bwMode="auto">
          <a:xfrm>
            <a:off x="1015505" y="811735"/>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1" name="文本框 10">
            <a:extLst>
              <a:ext uri="{FF2B5EF4-FFF2-40B4-BE49-F238E27FC236}">
                <a16:creationId xmlns:a16="http://schemas.microsoft.com/office/drawing/2014/main" id="{84869C9A-CC27-3743-876C-1335C0383C84}"/>
              </a:ext>
            </a:extLst>
          </p:cNvPr>
          <p:cNvSpPr txBox="1"/>
          <p:nvPr/>
        </p:nvSpPr>
        <p:spPr bwMode="auto">
          <a:xfrm>
            <a:off x="760862" y="1357898"/>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工具：</a:t>
            </a:r>
            <a:r>
              <a:rPr lang="en-US" altLang="zh-CN" sz="2000" b="1" dirty="0">
                <a:solidFill>
                  <a:srgbClr val="000000"/>
                </a:solidFill>
                <a:latin typeface="Arial"/>
                <a:ea typeface="微软雅黑"/>
              </a:rPr>
              <a:t>OmniPlan</a:t>
            </a:r>
          </a:p>
        </p:txBody>
      </p:sp>
      <p:sp>
        <p:nvSpPr>
          <p:cNvPr id="12" name="矩形 11">
            <a:extLst>
              <a:ext uri="{FF2B5EF4-FFF2-40B4-BE49-F238E27FC236}">
                <a16:creationId xmlns:a16="http://schemas.microsoft.com/office/drawing/2014/main" id="{54EC5E68-00C8-FB40-9A9C-2930AC6C9908}"/>
              </a:ext>
            </a:extLst>
          </p:cNvPr>
          <p:cNvSpPr/>
          <p:nvPr/>
        </p:nvSpPr>
        <p:spPr bwMode="auto">
          <a:xfrm>
            <a:off x="760862" y="1870701"/>
            <a:ext cx="3394449"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400" dirty="0">
                <a:solidFill>
                  <a:srgbClr val="000000"/>
                </a:solidFill>
              </a:rPr>
              <a:t>macOS</a:t>
            </a:r>
          </a:p>
          <a:p>
            <a:pPr marL="171450" lvl="0" indent="-171450">
              <a:lnSpc>
                <a:spcPct val="150000"/>
              </a:lnSpc>
              <a:buFont typeface="Arial" panose="020B0604020202020204" pitchFamily="34" charset="0"/>
              <a:buChar char="•"/>
              <a:defRPr/>
            </a:pPr>
            <a:r>
              <a:rPr lang="zh-CN" altLang="en-US" sz="1400" dirty="0">
                <a:solidFill>
                  <a:srgbClr val="000000"/>
                </a:solidFill>
              </a:rPr>
              <a:t>兼容</a:t>
            </a:r>
            <a:r>
              <a:rPr lang="en-US" altLang="zh-CN" sz="1400" dirty="0">
                <a:solidFill>
                  <a:srgbClr val="000000"/>
                </a:solidFill>
              </a:rPr>
              <a:t>Microsoft</a:t>
            </a:r>
            <a:r>
              <a:rPr lang="zh-CN" altLang="en-US" sz="1400" dirty="0">
                <a:solidFill>
                  <a:srgbClr val="000000"/>
                </a:solidFill>
              </a:rPr>
              <a:t> </a:t>
            </a:r>
            <a:r>
              <a:rPr lang="en-US" altLang="zh-CN" sz="1400" dirty="0">
                <a:solidFill>
                  <a:srgbClr val="000000"/>
                </a:solidFill>
              </a:rPr>
              <a:t>Project</a:t>
            </a:r>
            <a:r>
              <a:rPr lang="zh-CN" altLang="en-US" sz="1400" dirty="0">
                <a:solidFill>
                  <a:srgbClr val="000000"/>
                </a:solidFill>
              </a:rPr>
              <a:t>，支持</a:t>
            </a:r>
            <a:r>
              <a:rPr lang="en-US" altLang="zh-CN" sz="1400" dirty="0">
                <a:solidFill>
                  <a:srgbClr val="000000"/>
                </a:solidFill>
              </a:rPr>
              <a:t>.</a:t>
            </a:r>
            <a:r>
              <a:rPr lang="en-US" altLang="zh-CN" sz="1400" dirty="0" err="1">
                <a:solidFill>
                  <a:srgbClr val="000000"/>
                </a:solidFill>
              </a:rPr>
              <a:t>mpp</a:t>
            </a:r>
            <a:r>
              <a:rPr lang="zh-CN" altLang="en-US" sz="1400" dirty="0">
                <a:solidFill>
                  <a:srgbClr val="000000"/>
                </a:solidFill>
              </a:rPr>
              <a:t>文件</a:t>
            </a:r>
            <a:endParaRPr lang="en-US" altLang="zh-CN" sz="1400" dirty="0">
              <a:solidFill>
                <a:srgbClr val="000000"/>
              </a:solidFill>
            </a:endParaRPr>
          </a:p>
          <a:p>
            <a:pPr marL="171450" lvl="0" indent="-171450">
              <a:lnSpc>
                <a:spcPct val="150000"/>
              </a:lnSpc>
              <a:buFont typeface="Arial" panose="020B0604020202020204" pitchFamily="34" charset="0"/>
              <a:buChar char="•"/>
              <a:defRPr/>
            </a:pPr>
            <a:r>
              <a:rPr lang="zh-CN" altLang="en-US" sz="1400" dirty="0">
                <a:solidFill>
                  <a:srgbClr val="000000"/>
                </a:solidFill>
              </a:rPr>
              <a:t>导出</a:t>
            </a:r>
            <a:r>
              <a:rPr lang="en-US" altLang="zh-CN" sz="1400" dirty="0">
                <a:solidFill>
                  <a:srgbClr val="000000"/>
                </a:solidFill>
              </a:rPr>
              <a:t>.html</a:t>
            </a:r>
            <a:r>
              <a:rPr lang="zh-CN" altLang="en-US" sz="1400" dirty="0">
                <a:solidFill>
                  <a:srgbClr val="000000"/>
                </a:solidFill>
              </a:rPr>
              <a:t>文件</a:t>
            </a:r>
            <a:endParaRPr lang="en-US" altLang="zh-CN" sz="1400" dirty="0">
              <a:solidFill>
                <a:srgbClr val="000000"/>
              </a:solidFill>
            </a:endParaRPr>
          </a:p>
          <a:p>
            <a:pPr marL="171450" lvl="0" indent="-171450">
              <a:lnSpc>
                <a:spcPct val="150000"/>
              </a:lnSpc>
              <a:buFont typeface="Arial" panose="020B0604020202020204" pitchFamily="34" charset="0"/>
              <a:buChar char="•"/>
              <a:defRPr/>
            </a:pPr>
            <a:r>
              <a:rPr lang="zh-CN" altLang="en-US" sz="1400" dirty="0">
                <a:solidFill>
                  <a:srgbClr val="000000"/>
                </a:solidFill>
              </a:rPr>
              <a:t>不能生成燃尽图</a:t>
            </a:r>
            <a:endParaRPr lang="en-US" altLang="zh-CN" sz="1400" dirty="0">
              <a:solidFill>
                <a:srgbClr val="000000"/>
              </a:solidFill>
            </a:endParaRPr>
          </a:p>
          <a:p>
            <a:pPr marL="171450" lvl="0" indent="-171450">
              <a:lnSpc>
                <a:spcPct val="150000"/>
              </a:lnSpc>
              <a:buFont typeface="Arial" panose="020B0604020202020204" pitchFamily="34" charset="0"/>
              <a:buChar char="•"/>
              <a:defRPr/>
            </a:pPr>
            <a:endParaRPr lang="en-US" altLang="zh-CN" sz="1400" dirty="0">
              <a:solidFill>
                <a:srgbClr val="000000"/>
              </a:solidFill>
            </a:endParaRPr>
          </a:p>
          <a:p>
            <a:pPr marL="171450" lvl="0" indent="-171450">
              <a:lnSpc>
                <a:spcPct val="150000"/>
              </a:lnSpc>
              <a:buFont typeface="Arial" panose="020B0604020202020204" pitchFamily="34" charset="0"/>
              <a:buChar char="•"/>
              <a:defRPr/>
            </a:pPr>
            <a:endParaRPr lang="en-US" altLang="zh-CN" sz="1400" dirty="0">
              <a:solidFill>
                <a:srgbClr val="000000"/>
              </a:solidFill>
            </a:endParaRPr>
          </a:p>
        </p:txBody>
      </p:sp>
      <p:sp>
        <p:nvSpPr>
          <p:cNvPr id="14" name="文本框 13">
            <a:extLst>
              <a:ext uri="{FF2B5EF4-FFF2-40B4-BE49-F238E27FC236}">
                <a16:creationId xmlns:a16="http://schemas.microsoft.com/office/drawing/2014/main" id="{5FD29518-3AAE-1E4E-80CE-0B4E740145D4}"/>
              </a:ext>
            </a:extLst>
          </p:cNvPr>
          <p:cNvSpPr txBox="1"/>
          <p:nvPr/>
        </p:nvSpPr>
        <p:spPr bwMode="auto">
          <a:xfrm>
            <a:off x="608462" y="286189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3F471E40-4BAA-4742-BA31-91E801FA7FEE}"/>
              </a:ext>
            </a:extLst>
          </p:cNvPr>
          <p:cNvSpPr txBox="1"/>
          <p:nvPr/>
        </p:nvSpPr>
        <p:spPr bwMode="auto">
          <a:xfrm>
            <a:off x="760862" y="331378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lang="en-US" altLang="zh-CN" sz="2000" b="1" dirty="0">
              <a:solidFill>
                <a:srgbClr val="000000"/>
              </a:solidFill>
              <a:latin typeface="Arial"/>
              <a:ea typeface="微软雅黑"/>
            </a:endParaRPr>
          </a:p>
        </p:txBody>
      </p:sp>
      <p:sp>
        <p:nvSpPr>
          <p:cNvPr id="17" name="文本框 16">
            <a:extLst>
              <a:ext uri="{FF2B5EF4-FFF2-40B4-BE49-F238E27FC236}">
                <a16:creationId xmlns:a16="http://schemas.microsoft.com/office/drawing/2014/main" id="{9C21D018-FC1F-AF4F-BA26-3434F2B8DF2E}"/>
              </a:ext>
            </a:extLst>
          </p:cNvPr>
          <p:cNvSpPr txBox="1"/>
          <p:nvPr/>
        </p:nvSpPr>
        <p:spPr bwMode="auto">
          <a:xfrm>
            <a:off x="4441350" y="1387930"/>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总结与经验</a:t>
            </a:r>
            <a:endParaRPr lang="en-US" altLang="zh-CN" sz="2000" b="1" dirty="0">
              <a:solidFill>
                <a:srgbClr val="000000"/>
              </a:solidFill>
              <a:latin typeface="Arial"/>
              <a:ea typeface="微软雅黑"/>
            </a:endParaRPr>
          </a:p>
        </p:txBody>
      </p:sp>
      <p:sp>
        <p:nvSpPr>
          <p:cNvPr id="18" name="矩形 17">
            <a:extLst>
              <a:ext uri="{FF2B5EF4-FFF2-40B4-BE49-F238E27FC236}">
                <a16:creationId xmlns:a16="http://schemas.microsoft.com/office/drawing/2014/main" id="{BF8CE20A-DB7D-2E42-BA65-71FCD3F15217}"/>
              </a:ext>
            </a:extLst>
          </p:cNvPr>
          <p:cNvSpPr/>
          <p:nvPr/>
        </p:nvSpPr>
        <p:spPr bwMode="auto">
          <a:xfrm>
            <a:off x="4441350" y="1846455"/>
            <a:ext cx="6971288" cy="375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a:solidFill>
                  <a:srgbClr val="000000"/>
                </a:solidFill>
              </a:rPr>
              <a:t>应</a:t>
            </a:r>
            <a:r>
              <a:rPr lang="zh-CN" altLang="zh-CN" sz="1400">
                <a:solidFill>
                  <a:srgbClr val="000000"/>
                </a:solidFill>
              </a:rPr>
              <a:t>提前了解实验相关</a:t>
            </a:r>
            <a:r>
              <a:rPr lang="zh-CN" altLang="en-US" sz="1400">
                <a:solidFill>
                  <a:srgbClr val="000000"/>
                </a:solidFill>
              </a:rPr>
              <a:t>内容并确认自己想负责的内容</a:t>
            </a:r>
            <a:r>
              <a:rPr lang="zh-CN" altLang="zh-CN" sz="1400">
                <a:solidFill>
                  <a:srgbClr val="000000"/>
                </a:solidFill>
              </a:rPr>
              <a:t>，</a:t>
            </a:r>
            <a:r>
              <a:rPr lang="zh-CN" altLang="en-US" sz="1400">
                <a:solidFill>
                  <a:srgbClr val="000000"/>
                </a:solidFill>
              </a:rPr>
              <a:t>尽量</a:t>
            </a:r>
            <a:r>
              <a:rPr lang="zh-CN" altLang="zh-CN" sz="1400">
                <a:solidFill>
                  <a:srgbClr val="000000"/>
                </a:solidFill>
              </a:rPr>
              <a:t>避免会议上</a:t>
            </a:r>
            <a:r>
              <a:rPr lang="zh-CN" altLang="en-US" sz="1400">
                <a:solidFill>
                  <a:srgbClr val="000000"/>
                </a:solidFill>
              </a:rPr>
              <a:t>因不了解</a:t>
            </a:r>
            <a:r>
              <a:rPr lang="zh-CN" altLang="zh-CN" sz="1400">
                <a:solidFill>
                  <a:srgbClr val="000000"/>
                </a:solidFill>
              </a:rPr>
              <a:t>无法发言</a:t>
            </a:r>
            <a:r>
              <a:rPr lang="zh-CN" altLang="en-US" sz="1400">
                <a:solidFill>
                  <a:srgbClr val="000000"/>
                </a:solidFill>
              </a:rPr>
              <a:t>或等待被分配这种情况</a:t>
            </a:r>
            <a:r>
              <a:rPr lang="zh-CN" altLang="zh-CN" sz="1400">
                <a:solidFill>
                  <a:srgbClr val="000000"/>
                </a:solidFill>
              </a:rPr>
              <a:t>。</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en-US" sz="1400">
                <a:solidFill>
                  <a:srgbClr val="000000"/>
                </a:solidFill>
              </a:rPr>
              <a:t>分解任务时</a:t>
            </a:r>
            <a:r>
              <a:rPr lang="zh-CN" altLang="zh-CN" sz="1400">
                <a:solidFill>
                  <a:srgbClr val="000000"/>
                </a:solidFill>
              </a:rPr>
              <a:t>，同时兼顾工作量和难度，</a:t>
            </a:r>
            <a:r>
              <a:rPr lang="zh-CN" altLang="en-US" sz="1400">
                <a:solidFill>
                  <a:srgbClr val="000000"/>
                </a:solidFill>
              </a:rPr>
              <a:t>主要</a:t>
            </a:r>
            <a:r>
              <a:rPr lang="zh-CN" altLang="zh-CN" sz="1400">
                <a:solidFill>
                  <a:srgbClr val="000000"/>
                </a:solidFill>
              </a:rPr>
              <a:t>任务</a:t>
            </a:r>
            <a:r>
              <a:rPr lang="zh-CN" altLang="en-US" sz="1400">
                <a:solidFill>
                  <a:srgbClr val="000000"/>
                </a:solidFill>
              </a:rPr>
              <a:t>不要</a:t>
            </a:r>
            <a:r>
              <a:rPr lang="zh-CN" altLang="zh-CN" sz="1400">
                <a:solidFill>
                  <a:srgbClr val="000000"/>
                </a:solidFill>
              </a:rPr>
              <a:t>堆积在一</a:t>
            </a:r>
            <a:r>
              <a:rPr lang="zh-CN" altLang="en-US" sz="1400">
                <a:solidFill>
                  <a:srgbClr val="000000"/>
                </a:solidFill>
              </a:rPr>
              <a:t>或两</a:t>
            </a:r>
            <a:r>
              <a:rPr lang="zh-CN" altLang="zh-CN" sz="1400">
                <a:solidFill>
                  <a:srgbClr val="000000"/>
                </a:solidFill>
              </a:rPr>
              <a:t>个人。</a:t>
            </a:r>
            <a:endParaRPr lang="en-US" altLang="zh-CN" sz="1400">
              <a:solidFill>
                <a:srgbClr val="000000"/>
              </a:solidFill>
            </a:endParaRPr>
          </a:p>
          <a:p>
            <a:pPr marL="171450" indent="-171450">
              <a:lnSpc>
                <a:spcPct val="150000"/>
              </a:lnSpc>
              <a:buFont typeface="Arial" panose="020B0604020202020204" pitchFamily="34" charset="0"/>
              <a:buChar char="•"/>
              <a:defRPr/>
            </a:pPr>
            <a:r>
              <a:rPr lang="zh-CN" altLang="en-US" sz="1400">
                <a:solidFill>
                  <a:srgbClr val="000000"/>
                </a:solidFill>
              </a:rPr>
              <a:t>分解任务时，尽量保持任务能够并行进行，如在两次评审阶段和开发阶段中，</a:t>
            </a:r>
            <a:r>
              <a:rPr lang="zh-CN" altLang="zh-CN" sz="1400">
                <a:solidFill>
                  <a:srgbClr val="000000"/>
                </a:solidFill>
              </a:rPr>
              <a:t>根据小组本身的性质将组员划分为两个</a:t>
            </a:r>
            <a:r>
              <a:rPr lang="zh-CN" altLang="en-US" sz="1400">
                <a:solidFill>
                  <a:srgbClr val="000000"/>
                </a:solidFill>
              </a:rPr>
              <a:t>小</a:t>
            </a:r>
            <a:r>
              <a:rPr lang="zh-CN" altLang="zh-CN" sz="1400">
                <a:solidFill>
                  <a:srgbClr val="000000"/>
                </a:solidFill>
              </a:rPr>
              <a:t>组，</a:t>
            </a:r>
            <a:r>
              <a:rPr lang="zh-CN" altLang="en-US" sz="1400">
                <a:solidFill>
                  <a:srgbClr val="000000"/>
                </a:solidFill>
              </a:rPr>
              <a:t>并</a:t>
            </a:r>
            <a:r>
              <a:rPr lang="zh-CN" altLang="zh-CN" sz="1400">
                <a:solidFill>
                  <a:srgbClr val="000000"/>
                </a:solidFill>
              </a:rPr>
              <a:t>为小组设定一个小组长，小组长和组长进行交流汇报 </a:t>
            </a:r>
            <a:r>
              <a:rPr lang="zh-CN" altLang="en-US" sz="1400">
                <a:solidFill>
                  <a:srgbClr val="000000"/>
                </a:solidFill>
              </a:rPr>
              <a:t>。</a:t>
            </a:r>
            <a:endParaRPr lang="en-US" altLang="zh-CN" sz="1400">
              <a:solidFill>
                <a:srgbClr val="000000"/>
              </a:solidFill>
            </a:endParaRPr>
          </a:p>
          <a:p>
            <a:pPr marL="171450" indent="-171450">
              <a:lnSpc>
                <a:spcPct val="150000"/>
              </a:lnSpc>
              <a:buFont typeface="Arial" panose="020B0604020202020204" pitchFamily="34" charset="0"/>
              <a:buChar char="•"/>
              <a:defRPr/>
            </a:pPr>
            <a:r>
              <a:rPr lang="zh-CN" altLang="zh-CN" sz="1400"/>
              <a:t> </a:t>
            </a:r>
            <a:r>
              <a:rPr lang="zh-CN" altLang="en-US" sz="1400"/>
              <a:t>在完成任务规划后</a:t>
            </a:r>
            <a:r>
              <a:rPr lang="zh-CN" altLang="en-US" sz="1400" dirty="0">
                <a:solidFill>
                  <a:srgbClr val="000000"/>
                </a:solidFill>
              </a:rPr>
              <a:t>，共享给组内成员确认，如果成员有其他事情，可以及时修改。</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zh-CN" sz="1400">
                <a:solidFill>
                  <a:srgbClr val="000000"/>
                </a:solidFill>
              </a:rPr>
              <a:t>定期</a:t>
            </a:r>
            <a:r>
              <a:rPr lang="zh-CN" altLang="en-US" sz="1400">
                <a:solidFill>
                  <a:srgbClr val="000000"/>
                </a:solidFill>
              </a:rPr>
              <a:t>一到两天</a:t>
            </a:r>
            <a:r>
              <a:rPr lang="zh-CN" altLang="zh-CN" sz="1400">
                <a:solidFill>
                  <a:srgbClr val="000000"/>
                </a:solidFill>
              </a:rPr>
              <a:t>提醒任务时间节点，避免多等一的现象发生。</a:t>
            </a:r>
            <a:r>
              <a:rPr lang="zh-CN" altLang="en-US" sz="1400">
                <a:solidFill>
                  <a:srgbClr val="000000"/>
                </a:solidFill>
              </a:rPr>
              <a:t>并</a:t>
            </a:r>
            <a:r>
              <a:rPr lang="zh-CN" altLang="zh-CN" sz="1400">
                <a:solidFill>
                  <a:srgbClr val="000000"/>
                </a:solidFill>
              </a:rPr>
              <a:t>保持</a:t>
            </a:r>
            <a:r>
              <a:rPr lang="zh-CN" altLang="en-US" sz="1400">
                <a:solidFill>
                  <a:srgbClr val="000000"/>
                </a:solidFill>
              </a:rPr>
              <a:t>微信群的</a:t>
            </a:r>
            <a:r>
              <a:rPr lang="zh-CN" altLang="zh-CN" sz="1400">
                <a:solidFill>
                  <a:srgbClr val="000000"/>
                </a:solidFill>
              </a:rPr>
              <a:t>交流，不要所有问题都在会议上解决，这样也可能造成任务的延后</a:t>
            </a:r>
            <a:r>
              <a:rPr lang="zh-CN" altLang="en-US" sz="1400">
                <a:solidFill>
                  <a:srgbClr val="000000"/>
                </a:solidFill>
              </a:rPr>
              <a:t>。</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en-US" sz="1400">
                <a:solidFill>
                  <a:srgbClr val="000000"/>
                </a:solidFill>
              </a:rPr>
              <a:t>如果手工绘制燃尽图，应在每周记录项目进展情况，可以避免最后数据整理复杂度过高，提升效率。</a:t>
            </a:r>
            <a:endParaRPr lang="en-US" altLang="zh-CN" sz="1400">
              <a:solidFill>
                <a:srgbClr val="000000"/>
              </a:solidFill>
            </a:endParaRPr>
          </a:p>
        </p:txBody>
      </p:sp>
    </p:spTree>
    <p:extLst>
      <p:ext uri="{BB962C8B-B14F-4D97-AF65-F5344CB8AC3E}">
        <p14:creationId xmlns:p14="http://schemas.microsoft.com/office/powerpoint/2010/main" val="25691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00872-C932-4D7F-879B-3741A3152596}"/>
              </a:ext>
            </a:extLst>
          </p:cNvPr>
          <p:cNvSpPr>
            <a:spLocks noGrp="1"/>
          </p:cNvSpPr>
          <p:nvPr>
            <p:ph type="title"/>
          </p:nvPr>
        </p:nvSpPr>
        <p:spPr>
          <a:xfrm>
            <a:off x="253477" y="-301730"/>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实验七总结</a:t>
            </a:r>
            <a:endParaRPr lang="zh-CN" altLang="en-US" sz="2200" dirty="0"/>
          </a:p>
        </p:txBody>
      </p:sp>
      <p:sp>
        <p:nvSpPr>
          <p:cNvPr id="3" name="文本框 2">
            <a:extLst>
              <a:ext uri="{FF2B5EF4-FFF2-40B4-BE49-F238E27FC236}">
                <a16:creationId xmlns:a16="http://schemas.microsoft.com/office/drawing/2014/main" id="{F021861D-1C74-45AF-B5F6-F51FB561F311}"/>
              </a:ext>
            </a:extLst>
          </p:cNvPr>
          <p:cNvSpPr txBox="1"/>
          <p:nvPr/>
        </p:nvSpPr>
        <p:spPr bwMode="auto">
          <a:xfrm>
            <a:off x="253477" y="795452"/>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数据统计</a:t>
            </a:r>
            <a:endParaRPr lang="en-US" altLang="zh-CN" sz="2000" b="1" dirty="0">
              <a:solidFill>
                <a:srgbClr val="000000"/>
              </a:solidFill>
              <a:latin typeface="Arial"/>
              <a:ea typeface="微软雅黑"/>
            </a:endParaRPr>
          </a:p>
        </p:txBody>
      </p:sp>
      <p:pic>
        <p:nvPicPr>
          <p:cNvPr id="4" name="图片 3">
            <a:extLst>
              <a:ext uri="{FF2B5EF4-FFF2-40B4-BE49-F238E27FC236}">
                <a16:creationId xmlns:a16="http://schemas.microsoft.com/office/drawing/2014/main" id="{170691D7-B64F-47C1-8CBC-F4AC6091A6AF}"/>
              </a:ext>
            </a:extLst>
          </p:cNvPr>
          <p:cNvPicPr/>
          <p:nvPr/>
        </p:nvPicPr>
        <p:blipFill>
          <a:blip r:embed="rId2"/>
          <a:stretch>
            <a:fillRect/>
          </a:stretch>
        </p:blipFill>
        <p:spPr>
          <a:xfrm>
            <a:off x="253477" y="1318440"/>
            <a:ext cx="5274310" cy="1677035"/>
          </a:xfrm>
          <a:prstGeom prst="rect">
            <a:avLst/>
          </a:prstGeom>
        </p:spPr>
      </p:pic>
      <p:pic>
        <p:nvPicPr>
          <p:cNvPr id="6" name="图片 5">
            <a:extLst>
              <a:ext uri="{FF2B5EF4-FFF2-40B4-BE49-F238E27FC236}">
                <a16:creationId xmlns:a16="http://schemas.microsoft.com/office/drawing/2014/main" id="{6FBC294F-1EE9-4CFB-B50B-F7D5A9610252}"/>
              </a:ext>
            </a:extLst>
          </p:cNvPr>
          <p:cNvPicPr>
            <a:picLocks noChangeAspect="1"/>
          </p:cNvPicPr>
          <p:nvPr/>
        </p:nvPicPr>
        <p:blipFill>
          <a:blip r:embed="rId3"/>
          <a:stretch>
            <a:fillRect/>
          </a:stretch>
        </p:blipFill>
        <p:spPr>
          <a:xfrm>
            <a:off x="5769417" y="166790"/>
            <a:ext cx="1527841" cy="2920365"/>
          </a:xfrm>
          <a:prstGeom prst="rect">
            <a:avLst/>
          </a:prstGeom>
        </p:spPr>
      </p:pic>
      <p:sp>
        <p:nvSpPr>
          <p:cNvPr id="7" name="文本框 6">
            <a:extLst>
              <a:ext uri="{FF2B5EF4-FFF2-40B4-BE49-F238E27FC236}">
                <a16:creationId xmlns:a16="http://schemas.microsoft.com/office/drawing/2014/main" id="{0409D0B4-01AC-4A21-A907-33F2B5F19026}"/>
              </a:ext>
            </a:extLst>
          </p:cNvPr>
          <p:cNvSpPr txBox="1"/>
          <p:nvPr/>
        </p:nvSpPr>
        <p:spPr bwMode="auto">
          <a:xfrm>
            <a:off x="253477" y="3157841"/>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版本控制情况</a:t>
            </a:r>
            <a:endParaRPr lang="en-US" altLang="zh-CN" sz="2000" b="1" dirty="0">
              <a:solidFill>
                <a:srgbClr val="000000"/>
              </a:solidFill>
              <a:latin typeface="Arial"/>
              <a:ea typeface="微软雅黑"/>
            </a:endParaRPr>
          </a:p>
        </p:txBody>
      </p:sp>
      <p:sp>
        <p:nvSpPr>
          <p:cNvPr id="8" name="矩形 7">
            <a:extLst>
              <a:ext uri="{FF2B5EF4-FFF2-40B4-BE49-F238E27FC236}">
                <a16:creationId xmlns:a16="http://schemas.microsoft.com/office/drawing/2014/main" id="{B1FFD184-F1BB-4A9D-B997-562967418852}"/>
              </a:ext>
            </a:extLst>
          </p:cNvPr>
          <p:cNvSpPr/>
          <p:nvPr/>
        </p:nvSpPr>
        <p:spPr bwMode="auto">
          <a:xfrm>
            <a:off x="253477" y="3599646"/>
            <a:ext cx="5160734" cy="8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en-US" altLang="zh-CN" sz="1400" b="1" dirty="0">
                <a:solidFill>
                  <a:srgbClr val="000000"/>
                </a:solidFill>
              </a:rPr>
              <a:t>Git</a:t>
            </a:r>
            <a:r>
              <a:rPr lang="zh-CN" altLang="en-US" sz="1400" b="1" dirty="0">
                <a:solidFill>
                  <a:srgbClr val="000000"/>
                </a:solidFill>
              </a:rPr>
              <a:t>版本标识：</a:t>
            </a:r>
            <a:r>
              <a:rPr lang="zh-CN" altLang="en-US" sz="1400" dirty="0">
                <a:solidFill>
                  <a:srgbClr val="000000"/>
                </a:solidFill>
              </a:rPr>
              <a:t>第几周</a:t>
            </a:r>
            <a:r>
              <a:rPr lang="en-US" altLang="zh-CN" sz="1400" dirty="0">
                <a:solidFill>
                  <a:srgbClr val="000000"/>
                </a:solidFill>
              </a:rPr>
              <a:t>-</a:t>
            </a:r>
            <a:r>
              <a:rPr lang="zh-CN" altLang="en-US" sz="1400" dirty="0">
                <a:solidFill>
                  <a:srgbClr val="000000"/>
                </a:solidFill>
              </a:rPr>
              <a:t>制品名称</a:t>
            </a:r>
            <a:r>
              <a:rPr lang="en-US" altLang="zh-CN" sz="1400" dirty="0">
                <a:solidFill>
                  <a:srgbClr val="000000"/>
                </a:solidFill>
              </a:rPr>
              <a:t>-</a:t>
            </a:r>
            <a:r>
              <a:rPr lang="zh-CN" altLang="en-US" sz="1400" dirty="0">
                <a:solidFill>
                  <a:srgbClr val="000000"/>
                </a:solidFill>
              </a:rPr>
              <a:t>修改操作</a:t>
            </a:r>
            <a:endParaRPr lang="en-US" altLang="zh-CN" sz="1400" dirty="0">
              <a:solidFill>
                <a:srgbClr val="000000"/>
              </a:solidFill>
            </a:endParaRPr>
          </a:p>
          <a:p>
            <a:pPr marL="171450" lvl="0" indent="-171450">
              <a:lnSpc>
                <a:spcPct val="150000"/>
              </a:lnSpc>
              <a:buFont typeface="Arial" panose="020B0604020202020204" pitchFamily="34" charset="0"/>
              <a:buChar char="•"/>
              <a:defRPr/>
            </a:pPr>
            <a:r>
              <a:rPr lang="zh-CN" altLang="en-US" sz="1400" b="1" dirty="0">
                <a:solidFill>
                  <a:srgbClr val="000000"/>
                </a:solidFill>
              </a:rPr>
              <a:t>文档版本标识：</a:t>
            </a:r>
            <a:r>
              <a:rPr lang="zh-CN" altLang="en-US" sz="1400" dirty="0">
                <a:solidFill>
                  <a:srgbClr val="000000"/>
                </a:solidFill>
              </a:rPr>
              <a:t>版本号采用</a:t>
            </a:r>
            <a:r>
              <a:rPr lang="en-US" altLang="zh-CN" sz="1400" dirty="0">
                <a:solidFill>
                  <a:srgbClr val="000000"/>
                </a:solidFill>
              </a:rPr>
              <a:t>X.0</a:t>
            </a:r>
            <a:r>
              <a:rPr lang="zh-CN" altLang="en-US" sz="1400" dirty="0">
                <a:solidFill>
                  <a:srgbClr val="000000"/>
                </a:solidFill>
              </a:rPr>
              <a:t>的标识</a:t>
            </a:r>
            <a:endParaRPr lang="en-US" altLang="zh-CN" sz="1400" dirty="0">
              <a:solidFill>
                <a:srgbClr val="000000"/>
              </a:solidFill>
            </a:endParaRPr>
          </a:p>
          <a:p>
            <a:pPr marL="171450" lvl="0" indent="-171450">
              <a:lnSpc>
                <a:spcPct val="150000"/>
              </a:lnSpc>
              <a:buFont typeface="Arial" panose="020B0604020202020204" pitchFamily="34" charset="0"/>
              <a:buChar char="•"/>
              <a:defRPr/>
            </a:pPr>
            <a:endParaRPr lang="en-US" altLang="zh-CN" sz="1400" dirty="0">
              <a:solidFill>
                <a:srgbClr val="000000"/>
              </a:solidFill>
            </a:endParaRPr>
          </a:p>
        </p:txBody>
      </p:sp>
      <p:pic>
        <p:nvPicPr>
          <p:cNvPr id="9" name="图片 8">
            <a:extLst>
              <a:ext uri="{FF2B5EF4-FFF2-40B4-BE49-F238E27FC236}">
                <a16:creationId xmlns:a16="http://schemas.microsoft.com/office/drawing/2014/main" id="{F590336B-B19F-4248-A380-F67E8D9F12D2}"/>
              </a:ext>
            </a:extLst>
          </p:cNvPr>
          <p:cNvPicPr/>
          <p:nvPr/>
        </p:nvPicPr>
        <p:blipFill>
          <a:blip r:embed="rId4"/>
          <a:stretch>
            <a:fillRect/>
          </a:stretch>
        </p:blipFill>
        <p:spPr>
          <a:xfrm>
            <a:off x="4847767" y="3762012"/>
            <a:ext cx="5382241" cy="3000113"/>
          </a:xfrm>
          <a:prstGeom prst="rect">
            <a:avLst/>
          </a:prstGeom>
        </p:spPr>
      </p:pic>
      <p:pic>
        <p:nvPicPr>
          <p:cNvPr id="11" name="图片 10">
            <a:extLst>
              <a:ext uri="{FF2B5EF4-FFF2-40B4-BE49-F238E27FC236}">
                <a16:creationId xmlns:a16="http://schemas.microsoft.com/office/drawing/2014/main" id="{0E89FD57-0BAC-46EB-BC02-50177658C0E2}"/>
              </a:ext>
            </a:extLst>
          </p:cNvPr>
          <p:cNvPicPr>
            <a:picLocks noChangeAspect="1"/>
          </p:cNvPicPr>
          <p:nvPr/>
        </p:nvPicPr>
        <p:blipFill>
          <a:blip r:embed="rId5"/>
          <a:stretch>
            <a:fillRect/>
          </a:stretch>
        </p:blipFill>
        <p:spPr>
          <a:xfrm>
            <a:off x="332211" y="4331006"/>
            <a:ext cx="4171201" cy="2431119"/>
          </a:xfrm>
          <a:prstGeom prst="rect">
            <a:avLst/>
          </a:prstGeom>
        </p:spPr>
      </p:pic>
      <p:sp>
        <p:nvSpPr>
          <p:cNvPr id="12" name="文本框 11">
            <a:extLst>
              <a:ext uri="{FF2B5EF4-FFF2-40B4-BE49-F238E27FC236}">
                <a16:creationId xmlns:a16="http://schemas.microsoft.com/office/drawing/2014/main" id="{2F7DCCF4-1936-41AB-8BD6-F2B77FB8B393}"/>
              </a:ext>
            </a:extLst>
          </p:cNvPr>
          <p:cNvSpPr txBox="1"/>
          <p:nvPr/>
        </p:nvSpPr>
        <p:spPr bwMode="auto">
          <a:xfrm>
            <a:off x="7800642" y="798054"/>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总结</a:t>
            </a:r>
            <a:endParaRPr lang="en-US" altLang="zh-CN" sz="2000" b="1" dirty="0">
              <a:solidFill>
                <a:srgbClr val="000000"/>
              </a:solidFill>
              <a:latin typeface="Arial"/>
              <a:ea typeface="微软雅黑"/>
            </a:endParaRPr>
          </a:p>
        </p:txBody>
      </p:sp>
      <p:sp>
        <p:nvSpPr>
          <p:cNvPr id="13" name="矩形 12">
            <a:extLst>
              <a:ext uri="{FF2B5EF4-FFF2-40B4-BE49-F238E27FC236}">
                <a16:creationId xmlns:a16="http://schemas.microsoft.com/office/drawing/2014/main" id="{0010B8E5-497B-4A80-8801-D37E9576EBD1}"/>
              </a:ext>
            </a:extLst>
          </p:cNvPr>
          <p:cNvSpPr/>
          <p:nvPr/>
        </p:nvSpPr>
        <p:spPr bwMode="auto">
          <a:xfrm>
            <a:off x="7538888" y="1252593"/>
            <a:ext cx="4399635" cy="8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dirty="0">
                <a:solidFill>
                  <a:srgbClr val="000000"/>
                </a:solidFill>
              </a:rPr>
              <a:t>在配置管理期间，没有发生文档覆盖、无法解决冲突的情况</a:t>
            </a:r>
            <a:endParaRPr lang="en-US" altLang="zh-CN" sz="1400" dirty="0">
              <a:solidFill>
                <a:srgbClr val="000000"/>
              </a:solidFill>
            </a:endParaRPr>
          </a:p>
          <a:p>
            <a:pPr marL="171450" lvl="0" indent="-171450">
              <a:lnSpc>
                <a:spcPct val="150000"/>
              </a:lnSpc>
              <a:buFont typeface="Arial" panose="020B0604020202020204" pitchFamily="34" charset="0"/>
              <a:buChar char="•"/>
              <a:defRPr/>
            </a:pPr>
            <a:r>
              <a:rPr lang="zh-CN" altLang="en-US" sz="1400" dirty="0">
                <a:solidFill>
                  <a:srgbClr val="000000"/>
                </a:solidFill>
              </a:rPr>
              <a:t>采用了规范化的注释使得提交显得较为清晰，并且在提交期间，大多数提交均能够按照约定提交，能够在后期的数据收集与统计。</a:t>
            </a:r>
            <a:endParaRPr lang="en-US" altLang="zh-CN" sz="1400" dirty="0">
              <a:solidFill>
                <a:srgbClr val="000000"/>
              </a:solidFill>
            </a:endParaRPr>
          </a:p>
        </p:txBody>
      </p:sp>
    </p:spTree>
    <p:extLst>
      <p:ext uri="{BB962C8B-B14F-4D97-AF65-F5344CB8AC3E}">
        <p14:creationId xmlns:p14="http://schemas.microsoft.com/office/powerpoint/2010/main" val="238507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253477" y="-301730"/>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实验八总结 </a:t>
            </a:r>
            <a:r>
              <a:rPr lang="en-US" altLang="zh-CN" dirty="0"/>
              <a:t>——</a:t>
            </a:r>
            <a:r>
              <a:rPr lang="zh-CN" altLang="en-US" sz="2200" dirty="0"/>
              <a:t>过程与产出</a:t>
            </a:r>
          </a:p>
        </p:txBody>
      </p:sp>
      <p:sp>
        <p:nvSpPr>
          <p:cNvPr id="4" name="Freeform 60">
            <a:extLst>
              <a:ext uri="{FF2B5EF4-FFF2-40B4-BE49-F238E27FC236}">
                <a16:creationId xmlns:a16="http://schemas.microsoft.com/office/drawing/2014/main" id="{1211BAE1-64F2-F84D-B8E1-F68941BCF653}"/>
              </a:ext>
            </a:extLst>
          </p:cNvPr>
          <p:cNvSpPr>
            <a:spLocks noEditPoints="1"/>
          </p:cNvSpPr>
          <p:nvPr/>
        </p:nvSpPr>
        <p:spPr bwMode="auto">
          <a:xfrm>
            <a:off x="7024419" y="6040103"/>
            <a:ext cx="372499" cy="374627"/>
          </a:xfrm>
          <a:custGeom>
            <a:avLst/>
            <a:gdLst>
              <a:gd name="T0" fmla="*/ 11438 w 16419"/>
              <a:gd name="T1" fmla="*/ 11992 h 16036"/>
              <a:gd name="T2" fmla="*/ 12051 w 16419"/>
              <a:gd name="T3" fmla="*/ 9611 h 16036"/>
              <a:gd name="T4" fmla="*/ 15080 w 16419"/>
              <a:gd name="T5" fmla="*/ 9931 h 16036"/>
              <a:gd name="T6" fmla="*/ 13248 w 16419"/>
              <a:gd name="T7" fmla="*/ 12967 h 16036"/>
              <a:gd name="T8" fmla="*/ 4590 w 16419"/>
              <a:gd name="T9" fmla="*/ 10655 h 16036"/>
              <a:gd name="T10" fmla="*/ 4429 w 16419"/>
              <a:gd name="T11" fmla="*/ 12231 h 16036"/>
              <a:gd name="T12" fmla="*/ 2147 w 16419"/>
              <a:gd name="T13" fmla="*/ 11712 h 16036"/>
              <a:gd name="T14" fmla="*/ 1073 w 16419"/>
              <a:gd name="T15" fmla="*/ 8277 h 16036"/>
              <a:gd name="T16" fmla="*/ 4139 w 16419"/>
              <a:gd name="T17" fmla="*/ 4183 h 16036"/>
              <a:gd name="T18" fmla="*/ 4533 w 16419"/>
              <a:gd name="T19" fmla="*/ 5582 h 16036"/>
              <a:gd name="T20" fmla="*/ 1073 w 16419"/>
              <a:gd name="T21" fmla="*/ 7759 h 16036"/>
              <a:gd name="T22" fmla="*/ 1997 w 16419"/>
              <a:gd name="T23" fmla="*/ 4578 h 16036"/>
              <a:gd name="T24" fmla="*/ 9313 w 16419"/>
              <a:gd name="T25" fmla="*/ 5095 h 16036"/>
              <a:gd name="T26" fmla="*/ 11066 w 16419"/>
              <a:gd name="T27" fmla="*/ 4695 h 16036"/>
              <a:gd name="T28" fmla="*/ 11565 w 16419"/>
              <a:gd name="T29" fmla="*/ 6759 h 16036"/>
              <a:gd name="T30" fmla="*/ 10152 w 16419"/>
              <a:gd name="T31" fmla="*/ 11598 h 16036"/>
              <a:gd name="T32" fmla="*/ 8474 w 16419"/>
              <a:gd name="T33" fmla="*/ 11394 h 16036"/>
              <a:gd name="T34" fmla="*/ 11313 w 16419"/>
              <a:gd name="T35" fmla="*/ 10543 h 16036"/>
              <a:gd name="T36" fmla="*/ 12142 w 16419"/>
              <a:gd name="T37" fmla="*/ 12889 h 16036"/>
              <a:gd name="T38" fmla="*/ 11354 w 16419"/>
              <a:gd name="T39" fmla="*/ 14282 h 16036"/>
              <a:gd name="T40" fmla="*/ 9710 w 16419"/>
              <a:gd name="T41" fmla="*/ 14564 h 16036"/>
              <a:gd name="T42" fmla="*/ 10935 w 16419"/>
              <a:gd name="T43" fmla="*/ 12871 h 16036"/>
              <a:gd name="T44" fmla="*/ 9524 w 16419"/>
              <a:gd name="T45" fmla="*/ 12005 h 16036"/>
              <a:gd name="T46" fmla="*/ 10393 w 16419"/>
              <a:gd name="T47" fmla="*/ 12757 h 16036"/>
              <a:gd name="T48" fmla="*/ 8904 w 16419"/>
              <a:gd name="T49" fmla="*/ 14636 h 16036"/>
              <a:gd name="T50" fmla="*/ 5284 w 16419"/>
              <a:gd name="T51" fmla="*/ 14382 h 16036"/>
              <a:gd name="T52" fmla="*/ 4071 w 16419"/>
              <a:gd name="T53" fmla="*/ 13005 h 16036"/>
              <a:gd name="T54" fmla="*/ 5783 w 16419"/>
              <a:gd name="T55" fmla="*/ 13367 h 16036"/>
              <a:gd name="T56" fmla="*/ 7945 w 16419"/>
              <a:gd name="T57" fmla="*/ 8277 h 16036"/>
              <a:gd name="T58" fmla="*/ 6342 w 16419"/>
              <a:gd name="T59" fmla="*/ 11582 h 16036"/>
              <a:gd name="T60" fmla="*/ 5136 w 16419"/>
              <a:gd name="T61" fmla="*/ 10650 h 16036"/>
              <a:gd name="T62" fmla="*/ 7945 w 16419"/>
              <a:gd name="T63" fmla="*/ 8277 h 16036"/>
              <a:gd name="T64" fmla="*/ 7024 w 16419"/>
              <a:gd name="T65" fmla="*/ 5084 h 16036"/>
              <a:gd name="T66" fmla="*/ 4843 w 16419"/>
              <a:gd name="T67" fmla="*/ 6857 h 16036"/>
              <a:gd name="T68" fmla="*/ 5321 w 16419"/>
              <a:gd name="T69" fmla="*/ 4784 h 16036"/>
              <a:gd name="T70" fmla="*/ 3667 w 16419"/>
              <a:gd name="T71" fmla="*/ 3305 h 16036"/>
              <a:gd name="T72" fmla="*/ 5215 w 16419"/>
              <a:gd name="T73" fmla="*/ 1684 h 16036"/>
              <a:gd name="T74" fmla="*/ 6448 w 16419"/>
              <a:gd name="T75" fmla="*/ 1771 h 16036"/>
              <a:gd name="T76" fmla="*/ 5148 w 16419"/>
              <a:gd name="T77" fmla="*/ 3833 h 16036"/>
              <a:gd name="T78" fmla="*/ 6569 w 16419"/>
              <a:gd name="T79" fmla="*/ 4486 h 16036"/>
              <a:gd name="T80" fmla="*/ 6014 w 16419"/>
              <a:gd name="T81" fmla="*/ 3301 h 16036"/>
              <a:gd name="T82" fmla="*/ 7732 w 16419"/>
              <a:gd name="T83" fmla="*/ 1205 h 16036"/>
              <a:gd name="T84" fmla="*/ 11565 w 16419"/>
              <a:gd name="T85" fmla="*/ 1859 h 16036"/>
              <a:gd name="T86" fmla="*/ 12421 w 16419"/>
              <a:gd name="T87" fmla="*/ 3513 h 16036"/>
              <a:gd name="T88" fmla="*/ 11123 w 16419"/>
              <a:gd name="T89" fmla="*/ 3527 h 16036"/>
              <a:gd name="T90" fmla="*/ 9758 w 16419"/>
              <a:gd name="T91" fmla="*/ 1525 h 16036"/>
              <a:gd name="T92" fmla="*/ 9852 w 16419"/>
              <a:gd name="T93" fmla="*/ 2463 h 16036"/>
              <a:gd name="T94" fmla="*/ 10437 w 16419"/>
              <a:gd name="T95" fmla="*/ 4348 h 16036"/>
              <a:gd name="T96" fmla="*/ 8786 w 16419"/>
              <a:gd name="T97" fmla="*/ 4626 h 16036"/>
              <a:gd name="T98" fmla="*/ 6848 w 16419"/>
              <a:gd name="T99" fmla="*/ 13930 h 16036"/>
              <a:gd name="T100" fmla="*/ 6020 w 16419"/>
              <a:gd name="T101" fmla="*/ 12187 h 16036"/>
              <a:gd name="T102" fmla="*/ 7521 w 16419"/>
              <a:gd name="T103" fmla="*/ 11934 h 16036"/>
              <a:gd name="T104" fmla="*/ 12063 w 16419"/>
              <a:gd name="T105" fmla="*/ 6494 h 16036"/>
              <a:gd name="T106" fmla="*/ 11695 w 16419"/>
              <a:gd name="T107" fmla="*/ 4461 h 16036"/>
              <a:gd name="T108" fmla="*/ 13078 w 16419"/>
              <a:gd name="T109" fmla="*/ 3710 h 16036"/>
              <a:gd name="T110" fmla="*/ 14700 w 16419"/>
              <a:gd name="T111" fmla="*/ 5106 h 16036"/>
              <a:gd name="T112" fmla="*/ 6960 w 16419"/>
              <a:gd name="T113" fmla="*/ 92 h 16036"/>
              <a:gd name="T114" fmla="*/ 498 w 16419"/>
              <a:gd name="T115" fmla="*/ 5261 h 16036"/>
              <a:gd name="T116" fmla="*/ 2132 w 16419"/>
              <a:gd name="T117" fmla="*/ 13409 h 16036"/>
              <a:gd name="T118" fmla="*/ 10261 w 16419"/>
              <a:gd name="T119" fmla="*/ 15783 h 16036"/>
              <a:gd name="T120" fmla="*/ 16160 w 16419"/>
              <a:gd name="T121" fmla="*/ 10021 h 16036"/>
              <a:gd name="T122" fmla="*/ 13729 w 16419"/>
              <a:gd name="T123" fmla="*/ 2083 h 1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419" h="16036">
                <a:moveTo>
                  <a:pt x="13248" y="12967"/>
                </a:moveTo>
                <a:lnTo>
                  <a:pt x="13139" y="12892"/>
                </a:lnTo>
                <a:lnTo>
                  <a:pt x="13030" y="12819"/>
                </a:lnTo>
                <a:lnTo>
                  <a:pt x="12919" y="12748"/>
                </a:lnTo>
                <a:lnTo>
                  <a:pt x="12807" y="12676"/>
                </a:lnTo>
                <a:lnTo>
                  <a:pt x="12693" y="12608"/>
                </a:lnTo>
                <a:lnTo>
                  <a:pt x="12579" y="12541"/>
                </a:lnTo>
                <a:lnTo>
                  <a:pt x="12463" y="12476"/>
                </a:lnTo>
                <a:lnTo>
                  <a:pt x="12347" y="12413"/>
                </a:lnTo>
                <a:lnTo>
                  <a:pt x="12229" y="12351"/>
                </a:lnTo>
                <a:lnTo>
                  <a:pt x="12110" y="12291"/>
                </a:lnTo>
                <a:lnTo>
                  <a:pt x="12051" y="12261"/>
                </a:lnTo>
                <a:lnTo>
                  <a:pt x="11990" y="12231"/>
                </a:lnTo>
                <a:lnTo>
                  <a:pt x="11930" y="12203"/>
                </a:lnTo>
                <a:lnTo>
                  <a:pt x="11869" y="12175"/>
                </a:lnTo>
                <a:lnTo>
                  <a:pt x="11808" y="12147"/>
                </a:lnTo>
                <a:lnTo>
                  <a:pt x="11747" y="12120"/>
                </a:lnTo>
                <a:lnTo>
                  <a:pt x="11686" y="12094"/>
                </a:lnTo>
                <a:lnTo>
                  <a:pt x="11625" y="12068"/>
                </a:lnTo>
                <a:lnTo>
                  <a:pt x="11562" y="12042"/>
                </a:lnTo>
                <a:lnTo>
                  <a:pt x="11499" y="12017"/>
                </a:lnTo>
                <a:lnTo>
                  <a:pt x="11438" y="11992"/>
                </a:lnTo>
                <a:lnTo>
                  <a:pt x="11374" y="11968"/>
                </a:lnTo>
                <a:lnTo>
                  <a:pt x="11419" y="11863"/>
                </a:lnTo>
                <a:lnTo>
                  <a:pt x="11463" y="11756"/>
                </a:lnTo>
                <a:lnTo>
                  <a:pt x="11505" y="11649"/>
                </a:lnTo>
                <a:lnTo>
                  <a:pt x="11546" y="11541"/>
                </a:lnTo>
                <a:lnTo>
                  <a:pt x="11585" y="11433"/>
                </a:lnTo>
                <a:lnTo>
                  <a:pt x="11624" y="11323"/>
                </a:lnTo>
                <a:lnTo>
                  <a:pt x="11661" y="11214"/>
                </a:lnTo>
                <a:lnTo>
                  <a:pt x="11696" y="11104"/>
                </a:lnTo>
                <a:lnTo>
                  <a:pt x="11731" y="10993"/>
                </a:lnTo>
                <a:lnTo>
                  <a:pt x="11765" y="10880"/>
                </a:lnTo>
                <a:lnTo>
                  <a:pt x="11798" y="10768"/>
                </a:lnTo>
                <a:lnTo>
                  <a:pt x="11829" y="10655"/>
                </a:lnTo>
                <a:lnTo>
                  <a:pt x="11859" y="10542"/>
                </a:lnTo>
                <a:lnTo>
                  <a:pt x="11887" y="10427"/>
                </a:lnTo>
                <a:lnTo>
                  <a:pt x="11914" y="10312"/>
                </a:lnTo>
                <a:lnTo>
                  <a:pt x="11941" y="10197"/>
                </a:lnTo>
                <a:lnTo>
                  <a:pt x="11965" y="10081"/>
                </a:lnTo>
                <a:lnTo>
                  <a:pt x="11988" y="9964"/>
                </a:lnTo>
                <a:lnTo>
                  <a:pt x="12010" y="9847"/>
                </a:lnTo>
                <a:lnTo>
                  <a:pt x="12031" y="9729"/>
                </a:lnTo>
                <a:lnTo>
                  <a:pt x="12051" y="9611"/>
                </a:lnTo>
                <a:lnTo>
                  <a:pt x="12068" y="9492"/>
                </a:lnTo>
                <a:lnTo>
                  <a:pt x="12084" y="9373"/>
                </a:lnTo>
                <a:lnTo>
                  <a:pt x="12100" y="9253"/>
                </a:lnTo>
                <a:lnTo>
                  <a:pt x="12113" y="9133"/>
                </a:lnTo>
                <a:lnTo>
                  <a:pt x="12126" y="9011"/>
                </a:lnTo>
                <a:lnTo>
                  <a:pt x="12137" y="8890"/>
                </a:lnTo>
                <a:lnTo>
                  <a:pt x="12147" y="8769"/>
                </a:lnTo>
                <a:lnTo>
                  <a:pt x="12155" y="8646"/>
                </a:lnTo>
                <a:lnTo>
                  <a:pt x="12161" y="8523"/>
                </a:lnTo>
                <a:lnTo>
                  <a:pt x="12166" y="8400"/>
                </a:lnTo>
                <a:lnTo>
                  <a:pt x="12171" y="8277"/>
                </a:lnTo>
                <a:lnTo>
                  <a:pt x="15347" y="8277"/>
                </a:lnTo>
                <a:lnTo>
                  <a:pt x="15337" y="8448"/>
                </a:lnTo>
                <a:lnTo>
                  <a:pt x="15325" y="8617"/>
                </a:lnTo>
                <a:lnTo>
                  <a:pt x="15309" y="8786"/>
                </a:lnTo>
                <a:lnTo>
                  <a:pt x="15287" y="8954"/>
                </a:lnTo>
                <a:lnTo>
                  <a:pt x="15262" y="9119"/>
                </a:lnTo>
                <a:lnTo>
                  <a:pt x="15234" y="9285"/>
                </a:lnTo>
                <a:lnTo>
                  <a:pt x="15201" y="9449"/>
                </a:lnTo>
                <a:lnTo>
                  <a:pt x="15164" y="9612"/>
                </a:lnTo>
                <a:lnTo>
                  <a:pt x="15124" y="9772"/>
                </a:lnTo>
                <a:lnTo>
                  <a:pt x="15080" y="9931"/>
                </a:lnTo>
                <a:lnTo>
                  <a:pt x="15032" y="10090"/>
                </a:lnTo>
                <a:lnTo>
                  <a:pt x="14980" y="10246"/>
                </a:lnTo>
                <a:lnTo>
                  <a:pt x="14925" y="10400"/>
                </a:lnTo>
                <a:lnTo>
                  <a:pt x="14866" y="10554"/>
                </a:lnTo>
                <a:lnTo>
                  <a:pt x="14804" y="10705"/>
                </a:lnTo>
                <a:lnTo>
                  <a:pt x="14738" y="10854"/>
                </a:lnTo>
                <a:lnTo>
                  <a:pt x="14668" y="11002"/>
                </a:lnTo>
                <a:lnTo>
                  <a:pt x="14596" y="11148"/>
                </a:lnTo>
                <a:lnTo>
                  <a:pt x="14521" y="11292"/>
                </a:lnTo>
                <a:lnTo>
                  <a:pt x="14441" y="11434"/>
                </a:lnTo>
                <a:lnTo>
                  <a:pt x="14358" y="11574"/>
                </a:lnTo>
                <a:lnTo>
                  <a:pt x="14272" y="11712"/>
                </a:lnTo>
                <a:lnTo>
                  <a:pt x="14183" y="11848"/>
                </a:lnTo>
                <a:lnTo>
                  <a:pt x="14092" y="11981"/>
                </a:lnTo>
                <a:lnTo>
                  <a:pt x="13996" y="12113"/>
                </a:lnTo>
                <a:lnTo>
                  <a:pt x="13898" y="12241"/>
                </a:lnTo>
                <a:lnTo>
                  <a:pt x="13797" y="12369"/>
                </a:lnTo>
                <a:lnTo>
                  <a:pt x="13693" y="12493"/>
                </a:lnTo>
                <a:lnTo>
                  <a:pt x="13586" y="12615"/>
                </a:lnTo>
                <a:lnTo>
                  <a:pt x="13476" y="12735"/>
                </a:lnTo>
                <a:lnTo>
                  <a:pt x="13364" y="12852"/>
                </a:lnTo>
                <a:lnTo>
                  <a:pt x="13248" y="12967"/>
                </a:lnTo>
                <a:close/>
                <a:moveTo>
                  <a:pt x="1073" y="8277"/>
                </a:moveTo>
                <a:lnTo>
                  <a:pt x="4248" y="8277"/>
                </a:lnTo>
                <a:lnTo>
                  <a:pt x="4253" y="8400"/>
                </a:lnTo>
                <a:lnTo>
                  <a:pt x="4258" y="8523"/>
                </a:lnTo>
                <a:lnTo>
                  <a:pt x="4265" y="8646"/>
                </a:lnTo>
                <a:lnTo>
                  <a:pt x="4273" y="8769"/>
                </a:lnTo>
                <a:lnTo>
                  <a:pt x="4282" y="8890"/>
                </a:lnTo>
                <a:lnTo>
                  <a:pt x="4294" y="9011"/>
                </a:lnTo>
                <a:lnTo>
                  <a:pt x="4306" y="9133"/>
                </a:lnTo>
                <a:lnTo>
                  <a:pt x="4319" y="9253"/>
                </a:lnTo>
                <a:lnTo>
                  <a:pt x="4335" y="9373"/>
                </a:lnTo>
                <a:lnTo>
                  <a:pt x="4351" y="9492"/>
                </a:lnTo>
                <a:lnTo>
                  <a:pt x="4370" y="9611"/>
                </a:lnTo>
                <a:lnTo>
                  <a:pt x="4388" y="9729"/>
                </a:lnTo>
                <a:lnTo>
                  <a:pt x="4410" y="9847"/>
                </a:lnTo>
                <a:lnTo>
                  <a:pt x="4431" y="9964"/>
                </a:lnTo>
                <a:lnTo>
                  <a:pt x="4455" y="10081"/>
                </a:lnTo>
                <a:lnTo>
                  <a:pt x="4479" y="10197"/>
                </a:lnTo>
                <a:lnTo>
                  <a:pt x="4505" y="10312"/>
                </a:lnTo>
                <a:lnTo>
                  <a:pt x="4533" y="10427"/>
                </a:lnTo>
                <a:lnTo>
                  <a:pt x="4560" y="10542"/>
                </a:lnTo>
                <a:lnTo>
                  <a:pt x="4590" y="10655"/>
                </a:lnTo>
                <a:lnTo>
                  <a:pt x="4622" y="10768"/>
                </a:lnTo>
                <a:lnTo>
                  <a:pt x="4654" y="10880"/>
                </a:lnTo>
                <a:lnTo>
                  <a:pt x="4688" y="10993"/>
                </a:lnTo>
                <a:lnTo>
                  <a:pt x="4723" y="11104"/>
                </a:lnTo>
                <a:lnTo>
                  <a:pt x="4758" y="11214"/>
                </a:lnTo>
                <a:lnTo>
                  <a:pt x="4795" y="11323"/>
                </a:lnTo>
                <a:lnTo>
                  <a:pt x="4834" y="11433"/>
                </a:lnTo>
                <a:lnTo>
                  <a:pt x="4874" y="11541"/>
                </a:lnTo>
                <a:lnTo>
                  <a:pt x="4915" y="11649"/>
                </a:lnTo>
                <a:lnTo>
                  <a:pt x="4958" y="11756"/>
                </a:lnTo>
                <a:lnTo>
                  <a:pt x="5001" y="11863"/>
                </a:lnTo>
                <a:lnTo>
                  <a:pt x="5045" y="11968"/>
                </a:lnTo>
                <a:lnTo>
                  <a:pt x="4982" y="11992"/>
                </a:lnTo>
                <a:lnTo>
                  <a:pt x="4920" y="12017"/>
                </a:lnTo>
                <a:lnTo>
                  <a:pt x="4857" y="12042"/>
                </a:lnTo>
                <a:lnTo>
                  <a:pt x="4795" y="12068"/>
                </a:lnTo>
                <a:lnTo>
                  <a:pt x="4734" y="12094"/>
                </a:lnTo>
                <a:lnTo>
                  <a:pt x="4672" y="12120"/>
                </a:lnTo>
                <a:lnTo>
                  <a:pt x="4611" y="12147"/>
                </a:lnTo>
                <a:lnTo>
                  <a:pt x="4550" y="12175"/>
                </a:lnTo>
                <a:lnTo>
                  <a:pt x="4490" y="12203"/>
                </a:lnTo>
                <a:lnTo>
                  <a:pt x="4429" y="12231"/>
                </a:lnTo>
                <a:lnTo>
                  <a:pt x="4370" y="12261"/>
                </a:lnTo>
                <a:lnTo>
                  <a:pt x="4309" y="12291"/>
                </a:lnTo>
                <a:lnTo>
                  <a:pt x="4191" y="12351"/>
                </a:lnTo>
                <a:lnTo>
                  <a:pt x="4073" y="12413"/>
                </a:lnTo>
                <a:lnTo>
                  <a:pt x="3956" y="12476"/>
                </a:lnTo>
                <a:lnTo>
                  <a:pt x="3841" y="12541"/>
                </a:lnTo>
                <a:lnTo>
                  <a:pt x="3726" y="12608"/>
                </a:lnTo>
                <a:lnTo>
                  <a:pt x="3613" y="12676"/>
                </a:lnTo>
                <a:lnTo>
                  <a:pt x="3501" y="12748"/>
                </a:lnTo>
                <a:lnTo>
                  <a:pt x="3389" y="12819"/>
                </a:lnTo>
                <a:lnTo>
                  <a:pt x="3280" y="12892"/>
                </a:lnTo>
                <a:lnTo>
                  <a:pt x="3171" y="12967"/>
                </a:lnTo>
                <a:lnTo>
                  <a:pt x="3056" y="12852"/>
                </a:lnTo>
                <a:lnTo>
                  <a:pt x="2943" y="12735"/>
                </a:lnTo>
                <a:lnTo>
                  <a:pt x="2833" y="12615"/>
                </a:lnTo>
                <a:lnTo>
                  <a:pt x="2727" y="12493"/>
                </a:lnTo>
                <a:lnTo>
                  <a:pt x="2623" y="12369"/>
                </a:lnTo>
                <a:lnTo>
                  <a:pt x="2521" y="12241"/>
                </a:lnTo>
                <a:lnTo>
                  <a:pt x="2423" y="12113"/>
                </a:lnTo>
                <a:lnTo>
                  <a:pt x="2328" y="11981"/>
                </a:lnTo>
                <a:lnTo>
                  <a:pt x="2236" y="11848"/>
                </a:lnTo>
                <a:lnTo>
                  <a:pt x="2147" y="11712"/>
                </a:lnTo>
                <a:lnTo>
                  <a:pt x="2062" y="11574"/>
                </a:lnTo>
                <a:lnTo>
                  <a:pt x="1978" y="11434"/>
                </a:lnTo>
                <a:lnTo>
                  <a:pt x="1899" y="11292"/>
                </a:lnTo>
                <a:lnTo>
                  <a:pt x="1824" y="11148"/>
                </a:lnTo>
                <a:lnTo>
                  <a:pt x="1751" y="11002"/>
                </a:lnTo>
                <a:lnTo>
                  <a:pt x="1682" y="10854"/>
                </a:lnTo>
                <a:lnTo>
                  <a:pt x="1615" y="10705"/>
                </a:lnTo>
                <a:lnTo>
                  <a:pt x="1554" y="10554"/>
                </a:lnTo>
                <a:lnTo>
                  <a:pt x="1494" y="10400"/>
                </a:lnTo>
                <a:lnTo>
                  <a:pt x="1440" y="10246"/>
                </a:lnTo>
                <a:lnTo>
                  <a:pt x="1387" y="10090"/>
                </a:lnTo>
                <a:lnTo>
                  <a:pt x="1340" y="9931"/>
                </a:lnTo>
                <a:lnTo>
                  <a:pt x="1296" y="9772"/>
                </a:lnTo>
                <a:lnTo>
                  <a:pt x="1255" y="9612"/>
                </a:lnTo>
                <a:lnTo>
                  <a:pt x="1219" y="9449"/>
                </a:lnTo>
                <a:lnTo>
                  <a:pt x="1186" y="9285"/>
                </a:lnTo>
                <a:lnTo>
                  <a:pt x="1158" y="9119"/>
                </a:lnTo>
                <a:lnTo>
                  <a:pt x="1132" y="8954"/>
                </a:lnTo>
                <a:lnTo>
                  <a:pt x="1111" y="8786"/>
                </a:lnTo>
                <a:lnTo>
                  <a:pt x="1095" y="8617"/>
                </a:lnTo>
                <a:lnTo>
                  <a:pt x="1082" y="8448"/>
                </a:lnTo>
                <a:lnTo>
                  <a:pt x="1073" y="8277"/>
                </a:lnTo>
                <a:close/>
                <a:moveTo>
                  <a:pt x="2878" y="3381"/>
                </a:moveTo>
                <a:lnTo>
                  <a:pt x="2935" y="3423"/>
                </a:lnTo>
                <a:lnTo>
                  <a:pt x="2992" y="3466"/>
                </a:lnTo>
                <a:lnTo>
                  <a:pt x="3050" y="3507"/>
                </a:lnTo>
                <a:lnTo>
                  <a:pt x="3107" y="3549"/>
                </a:lnTo>
                <a:lnTo>
                  <a:pt x="3165" y="3590"/>
                </a:lnTo>
                <a:lnTo>
                  <a:pt x="3223" y="3630"/>
                </a:lnTo>
                <a:lnTo>
                  <a:pt x="3282" y="3670"/>
                </a:lnTo>
                <a:lnTo>
                  <a:pt x="3341" y="3710"/>
                </a:lnTo>
                <a:lnTo>
                  <a:pt x="3401" y="3749"/>
                </a:lnTo>
                <a:lnTo>
                  <a:pt x="3460" y="3789"/>
                </a:lnTo>
                <a:lnTo>
                  <a:pt x="3521" y="3827"/>
                </a:lnTo>
                <a:lnTo>
                  <a:pt x="3581" y="3865"/>
                </a:lnTo>
                <a:lnTo>
                  <a:pt x="3642" y="3902"/>
                </a:lnTo>
                <a:lnTo>
                  <a:pt x="3702" y="3939"/>
                </a:lnTo>
                <a:lnTo>
                  <a:pt x="3764" y="3975"/>
                </a:lnTo>
                <a:lnTo>
                  <a:pt x="3826" y="4011"/>
                </a:lnTo>
                <a:lnTo>
                  <a:pt x="3887" y="4046"/>
                </a:lnTo>
                <a:lnTo>
                  <a:pt x="3950" y="4081"/>
                </a:lnTo>
                <a:lnTo>
                  <a:pt x="4012" y="4116"/>
                </a:lnTo>
                <a:lnTo>
                  <a:pt x="4076" y="4150"/>
                </a:lnTo>
                <a:lnTo>
                  <a:pt x="4139" y="4183"/>
                </a:lnTo>
                <a:lnTo>
                  <a:pt x="4202" y="4216"/>
                </a:lnTo>
                <a:lnTo>
                  <a:pt x="4267" y="4249"/>
                </a:lnTo>
                <a:lnTo>
                  <a:pt x="4331" y="4281"/>
                </a:lnTo>
                <a:lnTo>
                  <a:pt x="4395" y="4312"/>
                </a:lnTo>
                <a:lnTo>
                  <a:pt x="4461" y="4343"/>
                </a:lnTo>
                <a:lnTo>
                  <a:pt x="4525" y="4374"/>
                </a:lnTo>
                <a:lnTo>
                  <a:pt x="4591" y="4403"/>
                </a:lnTo>
                <a:lnTo>
                  <a:pt x="4657" y="4432"/>
                </a:lnTo>
                <a:lnTo>
                  <a:pt x="4724" y="4461"/>
                </a:lnTo>
                <a:lnTo>
                  <a:pt x="4789" y="4489"/>
                </a:lnTo>
                <a:lnTo>
                  <a:pt x="4856" y="4517"/>
                </a:lnTo>
                <a:lnTo>
                  <a:pt x="4822" y="4611"/>
                </a:lnTo>
                <a:lnTo>
                  <a:pt x="4789" y="4706"/>
                </a:lnTo>
                <a:lnTo>
                  <a:pt x="4756" y="4801"/>
                </a:lnTo>
                <a:lnTo>
                  <a:pt x="4726" y="4897"/>
                </a:lnTo>
                <a:lnTo>
                  <a:pt x="4695" y="4993"/>
                </a:lnTo>
                <a:lnTo>
                  <a:pt x="4665" y="5090"/>
                </a:lnTo>
                <a:lnTo>
                  <a:pt x="4637" y="5188"/>
                </a:lnTo>
                <a:lnTo>
                  <a:pt x="4610" y="5285"/>
                </a:lnTo>
                <a:lnTo>
                  <a:pt x="4583" y="5383"/>
                </a:lnTo>
                <a:lnTo>
                  <a:pt x="4557" y="5482"/>
                </a:lnTo>
                <a:lnTo>
                  <a:pt x="4533" y="5582"/>
                </a:lnTo>
                <a:lnTo>
                  <a:pt x="4509" y="5681"/>
                </a:lnTo>
                <a:lnTo>
                  <a:pt x="4486" y="5781"/>
                </a:lnTo>
                <a:lnTo>
                  <a:pt x="4465" y="5881"/>
                </a:lnTo>
                <a:lnTo>
                  <a:pt x="4444" y="5982"/>
                </a:lnTo>
                <a:lnTo>
                  <a:pt x="4425" y="6084"/>
                </a:lnTo>
                <a:lnTo>
                  <a:pt x="4406" y="6186"/>
                </a:lnTo>
                <a:lnTo>
                  <a:pt x="4388" y="6288"/>
                </a:lnTo>
                <a:lnTo>
                  <a:pt x="4372" y="6391"/>
                </a:lnTo>
                <a:lnTo>
                  <a:pt x="4356" y="6494"/>
                </a:lnTo>
                <a:lnTo>
                  <a:pt x="4342" y="6598"/>
                </a:lnTo>
                <a:lnTo>
                  <a:pt x="4328" y="6701"/>
                </a:lnTo>
                <a:lnTo>
                  <a:pt x="4315" y="6805"/>
                </a:lnTo>
                <a:lnTo>
                  <a:pt x="4304" y="6911"/>
                </a:lnTo>
                <a:lnTo>
                  <a:pt x="4294" y="7015"/>
                </a:lnTo>
                <a:lnTo>
                  <a:pt x="4284" y="7120"/>
                </a:lnTo>
                <a:lnTo>
                  <a:pt x="4275" y="7226"/>
                </a:lnTo>
                <a:lnTo>
                  <a:pt x="4268" y="7332"/>
                </a:lnTo>
                <a:lnTo>
                  <a:pt x="4262" y="7439"/>
                </a:lnTo>
                <a:lnTo>
                  <a:pt x="4257" y="7545"/>
                </a:lnTo>
                <a:lnTo>
                  <a:pt x="4253" y="7652"/>
                </a:lnTo>
                <a:lnTo>
                  <a:pt x="4248" y="7759"/>
                </a:lnTo>
                <a:lnTo>
                  <a:pt x="1073" y="7759"/>
                </a:lnTo>
                <a:lnTo>
                  <a:pt x="1081" y="7602"/>
                </a:lnTo>
                <a:lnTo>
                  <a:pt x="1092" y="7446"/>
                </a:lnTo>
                <a:lnTo>
                  <a:pt x="1107" y="7291"/>
                </a:lnTo>
                <a:lnTo>
                  <a:pt x="1125" y="7137"/>
                </a:lnTo>
                <a:lnTo>
                  <a:pt x="1146" y="6984"/>
                </a:lnTo>
                <a:lnTo>
                  <a:pt x="1171" y="6832"/>
                </a:lnTo>
                <a:lnTo>
                  <a:pt x="1200" y="6681"/>
                </a:lnTo>
                <a:lnTo>
                  <a:pt x="1231" y="6532"/>
                </a:lnTo>
                <a:lnTo>
                  <a:pt x="1265" y="6383"/>
                </a:lnTo>
                <a:lnTo>
                  <a:pt x="1304" y="6236"/>
                </a:lnTo>
                <a:lnTo>
                  <a:pt x="1345" y="6090"/>
                </a:lnTo>
                <a:lnTo>
                  <a:pt x="1389" y="5945"/>
                </a:lnTo>
                <a:lnTo>
                  <a:pt x="1437" y="5802"/>
                </a:lnTo>
                <a:lnTo>
                  <a:pt x="1487" y="5660"/>
                </a:lnTo>
                <a:lnTo>
                  <a:pt x="1540" y="5519"/>
                </a:lnTo>
                <a:lnTo>
                  <a:pt x="1597" y="5380"/>
                </a:lnTo>
                <a:lnTo>
                  <a:pt x="1656" y="5243"/>
                </a:lnTo>
                <a:lnTo>
                  <a:pt x="1719" y="5106"/>
                </a:lnTo>
                <a:lnTo>
                  <a:pt x="1785" y="4972"/>
                </a:lnTo>
                <a:lnTo>
                  <a:pt x="1852" y="4839"/>
                </a:lnTo>
                <a:lnTo>
                  <a:pt x="1923" y="4708"/>
                </a:lnTo>
                <a:lnTo>
                  <a:pt x="1997" y="4578"/>
                </a:lnTo>
                <a:lnTo>
                  <a:pt x="2074" y="4450"/>
                </a:lnTo>
                <a:lnTo>
                  <a:pt x="2153" y="4324"/>
                </a:lnTo>
                <a:lnTo>
                  <a:pt x="2234" y="4199"/>
                </a:lnTo>
                <a:lnTo>
                  <a:pt x="2319" y="4076"/>
                </a:lnTo>
                <a:lnTo>
                  <a:pt x="2405" y="3956"/>
                </a:lnTo>
                <a:lnTo>
                  <a:pt x="2496" y="3837"/>
                </a:lnTo>
                <a:lnTo>
                  <a:pt x="2587" y="3719"/>
                </a:lnTo>
                <a:lnTo>
                  <a:pt x="2681" y="3605"/>
                </a:lnTo>
                <a:lnTo>
                  <a:pt x="2779" y="3492"/>
                </a:lnTo>
                <a:lnTo>
                  <a:pt x="2878" y="3381"/>
                </a:lnTo>
                <a:close/>
                <a:moveTo>
                  <a:pt x="8474" y="7759"/>
                </a:moveTo>
                <a:lnTo>
                  <a:pt x="8474" y="5160"/>
                </a:lnTo>
                <a:lnTo>
                  <a:pt x="8559" y="5157"/>
                </a:lnTo>
                <a:lnTo>
                  <a:pt x="8644" y="5153"/>
                </a:lnTo>
                <a:lnTo>
                  <a:pt x="8728" y="5149"/>
                </a:lnTo>
                <a:lnTo>
                  <a:pt x="8812" y="5143"/>
                </a:lnTo>
                <a:lnTo>
                  <a:pt x="8896" y="5137"/>
                </a:lnTo>
                <a:lnTo>
                  <a:pt x="8980" y="5131"/>
                </a:lnTo>
                <a:lnTo>
                  <a:pt x="9063" y="5122"/>
                </a:lnTo>
                <a:lnTo>
                  <a:pt x="9146" y="5114"/>
                </a:lnTo>
                <a:lnTo>
                  <a:pt x="9230" y="5105"/>
                </a:lnTo>
                <a:lnTo>
                  <a:pt x="9313" y="5095"/>
                </a:lnTo>
                <a:lnTo>
                  <a:pt x="9395" y="5084"/>
                </a:lnTo>
                <a:lnTo>
                  <a:pt x="9477" y="5073"/>
                </a:lnTo>
                <a:lnTo>
                  <a:pt x="9559" y="5061"/>
                </a:lnTo>
                <a:lnTo>
                  <a:pt x="9641" y="5048"/>
                </a:lnTo>
                <a:lnTo>
                  <a:pt x="9723" y="5035"/>
                </a:lnTo>
                <a:lnTo>
                  <a:pt x="9804" y="5020"/>
                </a:lnTo>
                <a:lnTo>
                  <a:pt x="9885" y="5005"/>
                </a:lnTo>
                <a:lnTo>
                  <a:pt x="9965" y="4990"/>
                </a:lnTo>
                <a:lnTo>
                  <a:pt x="10046" y="4973"/>
                </a:lnTo>
                <a:lnTo>
                  <a:pt x="10126" y="4956"/>
                </a:lnTo>
                <a:lnTo>
                  <a:pt x="10206" y="4938"/>
                </a:lnTo>
                <a:lnTo>
                  <a:pt x="10287" y="4920"/>
                </a:lnTo>
                <a:lnTo>
                  <a:pt x="10366" y="4900"/>
                </a:lnTo>
                <a:lnTo>
                  <a:pt x="10445" y="4880"/>
                </a:lnTo>
                <a:lnTo>
                  <a:pt x="10524" y="4860"/>
                </a:lnTo>
                <a:lnTo>
                  <a:pt x="10602" y="4838"/>
                </a:lnTo>
                <a:lnTo>
                  <a:pt x="10681" y="4816"/>
                </a:lnTo>
                <a:lnTo>
                  <a:pt x="10759" y="4793"/>
                </a:lnTo>
                <a:lnTo>
                  <a:pt x="10836" y="4770"/>
                </a:lnTo>
                <a:lnTo>
                  <a:pt x="10914" y="4746"/>
                </a:lnTo>
                <a:lnTo>
                  <a:pt x="10990" y="4721"/>
                </a:lnTo>
                <a:lnTo>
                  <a:pt x="11066" y="4695"/>
                </a:lnTo>
                <a:lnTo>
                  <a:pt x="11099" y="4784"/>
                </a:lnTo>
                <a:lnTo>
                  <a:pt x="11130" y="4873"/>
                </a:lnTo>
                <a:lnTo>
                  <a:pt x="11161" y="4963"/>
                </a:lnTo>
                <a:lnTo>
                  <a:pt x="11191" y="5053"/>
                </a:lnTo>
                <a:lnTo>
                  <a:pt x="11219" y="5145"/>
                </a:lnTo>
                <a:lnTo>
                  <a:pt x="11247" y="5236"/>
                </a:lnTo>
                <a:lnTo>
                  <a:pt x="11274" y="5328"/>
                </a:lnTo>
                <a:lnTo>
                  <a:pt x="11299" y="5420"/>
                </a:lnTo>
                <a:lnTo>
                  <a:pt x="11325" y="5513"/>
                </a:lnTo>
                <a:lnTo>
                  <a:pt x="11349" y="5607"/>
                </a:lnTo>
                <a:lnTo>
                  <a:pt x="11372" y="5701"/>
                </a:lnTo>
                <a:lnTo>
                  <a:pt x="11395" y="5795"/>
                </a:lnTo>
                <a:lnTo>
                  <a:pt x="11415" y="5889"/>
                </a:lnTo>
                <a:lnTo>
                  <a:pt x="11436" y="5984"/>
                </a:lnTo>
                <a:lnTo>
                  <a:pt x="11455" y="6080"/>
                </a:lnTo>
                <a:lnTo>
                  <a:pt x="11474" y="6176"/>
                </a:lnTo>
                <a:lnTo>
                  <a:pt x="11491" y="6272"/>
                </a:lnTo>
                <a:lnTo>
                  <a:pt x="11509" y="6368"/>
                </a:lnTo>
                <a:lnTo>
                  <a:pt x="11524" y="6466"/>
                </a:lnTo>
                <a:lnTo>
                  <a:pt x="11538" y="6563"/>
                </a:lnTo>
                <a:lnTo>
                  <a:pt x="11553" y="6661"/>
                </a:lnTo>
                <a:lnTo>
                  <a:pt x="11565" y="6759"/>
                </a:lnTo>
                <a:lnTo>
                  <a:pt x="11577" y="6857"/>
                </a:lnTo>
                <a:lnTo>
                  <a:pt x="11589" y="6957"/>
                </a:lnTo>
                <a:lnTo>
                  <a:pt x="11598" y="7056"/>
                </a:lnTo>
                <a:lnTo>
                  <a:pt x="11607" y="7155"/>
                </a:lnTo>
                <a:lnTo>
                  <a:pt x="11615" y="7255"/>
                </a:lnTo>
                <a:lnTo>
                  <a:pt x="11623" y="7356"/>
                </a:lnTo>
                <a:lnTo>
                  <a:pt x="11629" y="7456"/>
                </a:lnTo>
                <a:lnTo>
                  <a:pt x="11634" y="7557"/>
                </a:lnTo>
                <a:lnTo>
                  <a:pt x="11638" y="7658"/>
                </a:lnTo>
                <a:lnTo>
                  <a:pt x="11641" y="7759"/>
                </a:lnTo>
                <a:lnTo>
                  <a:pt x="8474" y="7759"/>
                </a:lnTo>
                <a:close/>
                <a:moveTo>
                  <a:pt x="10879" y="11791"/>
                </a:moveTo>
                <a:lnTo>
                  <a:pt x="10807" y="11768"/>
                </a:lnTo>
                <a:lnTo>
                  <a:pt x="10735" y="11747"/>
                </a:lnTo>
                <a:lnTo>
                  <a:pt x="10663" y="11726"/>
                </a:lnTo>
                <a:lnTo>
                  <a:pt x="10590" y="11706"/>
                </a:lnTo>
                <a:lnTo>
                  <a:pt x="10518" y="11686"/>
                </a:lnTo>
                <a:lnTo>
                  <a:pt x="10446" y="11667"/>
                </a:lnTo>
                <a:lnTo>
                  <a:pt x="10373" y="11649"/>
                </a:lnTo>
                <a:lnTo>
                  <a:pt x="10299" y="11631"/>
                </a:lnTo>
                <a:lnTo>
                  <a:pt x="10226" y="11614"/>
                </a:lnTo>
                <a:lnTo>
                  <a:pt x="10152" y="11598"/>
                </a:lnTo>
                <a:lnTo>
                  <a:pt x="10078" y="11582"/>
                </a:lnTo>
                <a:lnTo>
                  <a:pt x="10003" y="11566"/>
                </a:lnTo>
                <a:lnTo>
                  <a:pt x="9929" y="11552"/>
                </a:lnTo>
                <a:lnTo>
                  <a:pt x="9854" y="11538"/>
                </a:lnTo>
                <a:lnTo>
                  <a:pt x="9780" y="11525"/>
                </a:lnTo>
                <a:lnTo>
                  <a:pt x="9704" y="11512"/>
                </a:lnTo>
                <a:lnTo>
                  <a:pt x="9629" y="11500"/>
                </a:lnTo>
                <a:lnTo>
                  <a:pt x="9553" y="11488"/>
                </a:lnTo>
                <a:lnTo>
                  <a:pt x="9477" y="11477"/>
                </a:lnTo>
                <a:lnTo>
                  <a:pt x="9401" y="11467"/>
                </a:lnTo>
                <a:lnTo>
                  <a:pt x="9325" y="11458"/>
                </a:lnTo>
                <a:lnTo>
                  <a:pt x="9249" y="11449"/>
                </a:lnTo>
                <a:lnTo>
                  <a:pt x="9172" y="11440"/>
                </a:lnTo>
                <a:lnTo>
                  <a:pt x="9095" y="11433"/>
                </a:lnTo>
                <a:lnTo>
                  <a:pt x="9018" y="11425"/>
                </a:lnTo>
                <a:lnTo>
                  <a:pt x="8941" y="11419"/>
                </a:lnTo>
                <a:lnTo>
                  <a:pt x="8864" y="11413"/>
                </a:lnTo>
                <a:lnTo>
                  <a:pt x="8786" y="11408"/>
                </a:lnTo>
                <a:lnTo>
                  <a:pt x="8708" y="11404"/>
                </a:lnTo>
                <a:lnTo>
                  <a:pt x="8630" y="11400"/>
                </a:lnTo>
                <a:lnTo>
                  <a:pt x="8552" y="11396"/>
                </a:lnTo>
                <a:lnTo>
                  <a:pt x="8474" y="11394"/>
                </a:lnTo>
                <a:lnTo>
                  <a:pt x="8474" y="8277"/>
                </a:lnTo>
                <a:lnTo>
                  <a:pt x="11641" y="8277"/>
                </a:lnTo>
                <a:lnTo>
                  <a:pt x="11637" y="8394"/>
                </a:lnTo>
                <a:lnTo>
                  <a:pt x="11632" y="8512"/>
                </a:lnTo>
                <a:lnTo>
                  <a:pt x="11626" y="8628"/>
                </a:lnTo>
                <a:lnTo>
                  <a:pt x="11617" y="8746"/>
                </a:lnTo>
                <a:lnTo>
                  <a:pt x="11608" y="8862"/>
                </a:lnTo>
                <a:lnTo>
                  <a:pt x="11598" y="8977"/>
                </a:lnTo>
                <a:lnTo>
                  <a:pt x="11586" y="9092"/>
                </a:lnTo>
                <a:lnTo>
                  <a:pt x="11572" y="9207"/>
                </a:lnTo>
                <a:lnTo>
                  <a:pt x="11558" y="9321"/>
                </a:lnTo>
                <a:lnTo>
                  <a:pt x="11542" y="9435"/>
                </a:lnTo>
                <a:lnTo>
                  <a:pt x="11525" y="9548"/>
                </a:lnTo>
                <a:lnTo>
                  <a:pt x="11506" y="9661"/>
                </a:lnTo>
                <a:lnTo>
                  <a:pt x="11486" y="9773"/>
                </a:lnTo>
                <a:lnTo>
                  <a:pt x="11466" y="9884"/>
                </a:lnTo>
                <a:lnTo>
                  <a:pt x="11443" y="9995"/>
                </a:lnTo>
                <a:lnTo>
                  <a:pt x="11419" y="10106"/>
                </a:lnTo>
                <a:lnTo>
                  <a:pt x="11395" y="10216"/>
                </a:lnTo>
                <a:lnTo>
                  <a:pt x="11368" y="10325"/>
                </a:lnTo>
                <a:lnTo>
                  <a:pt x="11341" y="10434"/>
                </a:lnTo>
                <a:lnTo>
                  <a:pt x="11313" y="10543"/>
                </a:lnTo>
                <a:lnTo>
                  <a:pt x="11283" y="10650"/>
                </a:lnTo>
                <a:lnTo>
                  <a:pt x="11252" y="10757"/>
                </a:lnTo>
                <a:lnTo>
                  <a:pt x="11220" y="10863"/>
                </a:lnTo>
                <a:lnTo>
                  <a:pt x="11186" y="10969"/>
                </a:lnTo>
                <a:lnTo>
                  <a:pt x="11152" y="11074"/>
                </a:lnTo>
                <a:lnTo>
                  <a:pt x="11117" y="11178"/>
                </a:lnTo>
                <a:lnTo>
                  <a:pt x="11080" y="11282"/>
                </a:lnTo>
                <a:lnTo>
                  <a:pt x="11042" y="11386"/>
                </a:lnTo>
                <a:lnTo>
                  <a:pt x="11003" y="11488"/>
                </a:lnTo>
                <a:lnTo>
                  <a:pt x="10962" y="11590"/>
                </a:lnTo>
                <a:lnTo>
                  <a:pt x="10921" y="11690"/>
                </a:lnTo>
                <a:lnTo>
                  <a:pt x="10879" y="11791"/>
                </a:lnTo>
                <a:close/>
                <a:moveTo>
                  <a:pt x="11162" y="12440"/>
                </a:moveTo>
                <a:lnTo>
                  <a:pt x="11275" y="12484"/>
                </a:lnTo>
                <a:lnTo>
                  <a:pt x="11387" y="12529"/>
                </a:lnTo>
                <a:lnTo>
                  <a:pt x="11497" y="12575"/>
                </a:lnTo>
                <a:lnTo>
                  <a:pt x="11606" y="12624"/>
                </a:lnTo>
                <a:lnTo>
                  <a:pt x="11715" y="12674"/>
                </a:lnTo>
                <a:lnTo>
                  <a:pt x="11824" y="12726"/>
                </a:lnTo>
                <a:lnTo>
                  <a:pt x="11930" y="12779"/>
                </a:lnTo>
                <a:lnTo>
                  <a:pt x="12036" y="12833"/>
                </a:lnTo>
                <a:lnTo>
                  <a:pt x="12142" y="12889"/>
                </a:lnTo>
                <a:lnTo>
                  <a:pt x="12245" y="12946"/>
                </a:lnTo>
                <a:lnTo>
                  <a:pt x="12349" y="13005"/>
                </a:lnTo>
                <a:lnTo>
                  <a:pt x="12451" y="13065"/>
                </a:lnTo>
                <a:lnTo>
                  <a:pt x="12552" y="13127"/>
                </a:lnTo>
                <a:lnTo>
                  <a:pt x="12653" y="13191"/>
                </a:lnTo>
                <a:lnTo>
                  <a:pt x="12751" y="13255"/>
                </a:lnTo>
                <a:lnTo>
                  <a:pt x="12850" y="13320"/>
                </a:lnTo>
                <a:lnTo>
                  <a:pt x="12759" y="13395"/>
                </a:lnTo>
                <a:lnTo>
                  <a:pt x="12666" y="13469"/>
                </a:lnTo>
                <a:lnTo>
                  <a:pt x="12573" y="13540"/>
                </a:lnTo>
                <a:lnTo>
                  <a:pt x="12477" y="13612"/>
                </a:lnTo>
                <a:lnTo>
                  <a:pt x="12381" y="13681"/>
                </a:lnTo>
                <a:lnTo>
                  <a:pt x="12283" y="13748"/>
                </a:lnTo>
                <a:lnTo>
                  <a:pt x="12185" y="13814"/>
                </a:lnTo>
                <a:lnTo>
                  <a:pt x="12084" y="13878"/>
                </a:lnTo>
                <a:lnTo>
                  <a:pt x="11984" y="13940"/>
                </a:lnTo>
                <a:lnTo>
                  <a:pt x="11881" y="14001"/>
                </a:lnTo>
                <a:lnTo>
                  <a:pt x="11779" y="14062"/>
                </a:lnTo>
                <a:lnTo>
                  <a:pt x="11674" y="14119"/>
                </a:lnTo>
                <a:lnTo>
                  <a:pt x="11568" y="14175"/>
                </a:lnTo>
                <a:lnTo>
                  <a:pt x="11461" y="14229"/>
                </a:lnTo>
                <a:lnTo>
                  <a:pt x="11354" y="14282"/>
                </a:lnTo>
                <a:lnTo>
                  <a:pt x="11245" y="14333"/>
                </a:lnTo>
                <a:lnTo>
                  <a:pt x="11136" y="14382"/>
                </a:lnTo>
                <a:lnTo>
                  <a:pt x="11025" y="14429"/>
                </a:lnTo>
                <a:lnTo>
                  <a:pt x="10914" y="14475"/>
                </a:lnTo>
                <a:lnTo>
                  <a:pt x="10802" y="14519"/>
                </a:lnTo>
                <a:lnTo>
                  <a:pt x="10688" y="14561"/>
                </a:lnTo>
                <a:lnTo>
                  <a:pt x="10573" y="14601"/>
                </a:lnTo>
                <a:lnTo>
                  <a:pt x="10458" y="14639"/>
                </a:lnTo>
                <a:lnTo>
                  <a:pt x="10342" y="14676"/>
                </a:lnTo>
                <a:lnTo>
                  <a:pt x="10225" y="14710"/>
                </a:lnTo>
                <a:lnTo>
                  <a:pt x="10107" y="14743"/>
                </a:lnTo>
                <a:lnTo>
                  <a:pt x="9989" y="14774"/>
                </a:lnTo>
                <a:lnTo>
                  <a:pt x="9869" y="14802"/>
                </a:lnTo>
                <a:lnTo>
                  <a:pt x="9749" y="14829"/>
                </a:lnTo>
                <a:lnTo>
                  <a:pt x="9628" y="14854"/>
                </a:lnTo>
                <a:lnTo>
                  <a:pt x="9507" y="14877"/>
                </a:lnTo>
                <a:lnTo>
                  <a:pt x="9383" y="14898"/>
                </a:lnTo>
                <a:lnTo>
                  <a:pt x="9450" y="14833"/>
                </a:lnTo>
                <a:lnTo>
                  <a:pt x="9516" y="14767"/>
                </a:lnTo>
                <a:lnTo>
                  <a:pt x="9582" y="14700"/>
                </a:lnTo>
                <a:lnTo>
                  <a:pt x="9645" y="14633"/>
                </a:lnTo>
                <a:lnTo>
                  <a:pt x="9710" y="14564"/>
                </a:lnTo>
                <a:lnTo>
                  <a:pt x="9772" y="14495"/>
                </a:lnTo>
                <a:lnTo>
                  <a:pt x="9835" y="14424"/>
                </a:lnTo>
                <a:lnTo>
                  <a:pt x="9897" y="14354"/>
                </a:lnTo>
                <a:lnTo>
                  <a:pt x="9958" y="14282"/>
                </a:lnTo>
                <a:lnTo>
                  <a:pt x="10019" y="14210"/>
                </a:lnTo>
                <a:lnTo>
                  <a:pt x="10078" y="14137"/>
                </a:lnTo>
                <a:lnTo>
                  <a:pt x="10138" y="14064"/>
                </a:lnTo>
                <a:lnTo>
                  <a:pt x="10195" y="13988"/>
                </a:lnTo>
                <a:lnTo>
                  <a:pt x="10254" y="13913"/>
                </a:lnTo>
                <a:lnTo>
                  <a:pt x="10310" y="13837"/>
                </a:lnTo>
                <a:lnTo>
                  <a:pt x="10367" y="13761"/>
                </a:lnTo>
                <a:lnTo>
                  <a:pt x="10422" y="13684"/>
                </a:lnTo>
                <a:lnTo>
                  <a:pt x="10476" y="13606"/>
                </a:lnTo>
                <a:lnTo>
                  <a:pt x="10531" y="13526"/>
                </a:lnTo>
                <a:lnTo>
                  <a:pt x="10584" y="13447"/>
                </a:lnTo>
                <a:lnTo>
                  <a:pt x="10636" y="13367"/>
                </a:lnTo>
                <a:lnTo>
                  <a:pt x="10688" y="13286"/>
                </a:lnTo>
                <a:lnTo>
                  <a:pt x="10739" y="13204"/>
                </a:lnTo>
                <a:lnTo>
                  <a:pt x="10789" y="13121"/>
                </a:lnTo>
                <a:lnTo>
                  <a:pt x="10839" y="13039"/>
                </a:lnTo>
                <a:lnTo>
                  <a:pt x="10888" y="12955"/>
                </a:lnTo>
                <a:lnTo>
                  <a:pt x="10935" y="12871"/>
                </a:lnTo>
                <a:lnTo>
                  <a:pt x="10982" y="12786"/>
                </a:lnTo>
                <a:lnTo>
                  <a:pt x="11028" y="12701"/>
                </a:lnTo>
                <a:lnTo>
                  <a:pt x="11074" y="12614"/>
                </a:lnTo>
                <a:lnTo>
                  <a:pt x="11119" y="12528"/>
                </a:lnTo>
                <a:lnTo>
                  <a:pt x="11162" y="12440"/>
                </a:lnTo>
                <a:close/>
                <a:moveTo>
                  <a:pt x="8474" y="14988"/>
                </a:moveTo>
                <a:lnTo>
                  <a:pt x="8474" y="11911"/>
                </a:lnTo>
                <a:lnTo>
                  <a:pt x="8545" y="11913"/>
                </a:lnTo>
                <a:lnTo>
                  <a:pt x="8616" y="11916"/>
                </a:lnTo>
                <a:lnTo>
                  <a:pt x="8687" y="11920"/>
                </a:lnTo>
                <a:lnTo>
                  <a:pt x="8757" y="11924"/>
                </a:lnTo>
                <a:lnTo>
                  <a:pt x="8828" y="11929"/>
                </a:lnTo>
                <a:lnTo>
                  <a:pt x="8899" y="11934"/>
                </a:lnTo>
                <a:lnTo>
                  <a:pt x="8969" y="11940"/>
                </a:lnTo>
                <a:lnTo>
                  <a:pt x="9039" y="11946"/>
                </a:lnTo>
                <a:lnTo>
                  <a:pt x="9108" y="11953"/>
                </a:lnTo>
                <a:lnTo>
                  <a:pt x="9178" y="11960"/>
                </a:lnTo>
                <a:lnTo>
                  <a:pt x="9248" y="11968"/>
                </a:lnTo>
                <a:lnTo>
                  <a:pt x="9317" y="11976"/>
                </a:lnTo>
                <a:lnTo>
                  <a:pt x="9387" y="11986"/>
                </a:lnTo>
                <a:lnTo>
                  <a:pt x="9455" y="11995"/>
                </a:lnTo>
                <a:lnTo>
                  <a:pt x="9524" y="12005"/>
                </a:lnTo>
                <a:lnTo>
                  <a:pt x="9593" y="12016"/>
                </a:lnTo>
                <a:lnTo>
                  <a:pt x="9661" y="12027"/>
                </a:lnTo>
                <a:lnTo>
                  <a:pt x="9729" y="12039"/>
                </a:lnTo>
                <a:lnTo>
                  <a:pt x="9797" y="12051"/>
                </a:lnTo>
                <a:lnTo>
                  <a:pt x="9865" y="12064"/>
                </a:lnTo>
                <a:lnTo>
                  <a:pt x="9932" y="12077"/>
                </a:lnTo>
                <a:lnTo>
                  <a:pt x="10000" y="12091"/>
                </a:lnTo>
                <a:lnTo>
                  <a:pt x="10067" y="12106"/>
                </a:lnTo>
                <a:lnTo>
                  <a:pt x="10134" y="12121"/>
                </a:lnTo>
                <a:lnTo>
                  <a:pt x="10200" y="12136"/>
                </a:lnTo>
                <a:lnTo>
                  <a:pt x="10267" y="12153"/>
                </a:lnTo>
                <a:lnTo>
                  <a:pt x="10334" y="12169"/>
                </a:lnTo>
                <a:lnTo>
                  <a:pt x="10399" y="12187"/>
                </a:lnTo>
                <a:lnTo>
                  <a:pt x="10465" y="12204"/>
                </a:lnTo>
                <a:lnTo>
                  <a:pt x="10531" y="12223"/>
                </a:lnTo>
                <a:lnTo>
                  <a:pt x="10596" y="12242"/>
                </a:lnTo>
                <a:lnTo>
                  <a:pt x="10661" y="12262"/>
                </a:lnTo>
                <a:lnTo>
                  <a:pt x="10610" y="12363"/>
                </a:lnTo>
                <a:lnTo>
                  <a:pt x="10557" y="12462"/>
                </a:lnTo>
                <a:lnTo>
                  <a:pt x="10504" y="12561"/>
                </a:lnTo>
                <a:lnTo>
                  <a:pt x="10450" y="12659"/>
                </a:lnTo>
                <a:lnTo>
                  <a:pt x="10393" y="12757"/>
                </a:lnTo>
                <a:lnTo>
                  <a:pt x="10337" y="12853"/>
                </a:lnTo>
                <a:lnTo>
                  <a:pt x="10279" y="12948"/>
                </a:lnTo>
                <a:lnTo>
                  <a:pt x="10220" y="13042"/>
                </a:lnTo>
                <a:lnTo>
                  <a:pt x="10159" y="13135"/>
                </a:lnTo>
                <a:lnTo>
                  <a:pt x="10099" y="13228"/>
                </a:lnTo>
                <a:lnTo>
                  <a:pt x="10036" y="13319"/>
                </a:lnTo>
                <a:lnTo>
                  <a:pt x="9972" y="13410"/>
                </a:lnTo>
                <a:lnTo>
                  <a:pt x="9909" y="13499"/>
                </a:lnTo>
                <a:lnTo>
                  <a:pt x="9843" y="13588"/>
                </a:lnTo>
                <a:lnTo>
                  <a:pt x="9776" y="13675"/>
                </a:lnTo>
                <a:lnTo>
                  <a:pt x="9710" y="13761"/>
                </a:lnTo>
                <a:lnTo>
                  <a:pt x="9641" y="13846"/>
                </a:lnTo>
                <a:lnTo>
                  <a:pt x="9571" y="13930"/>
                </a:lnTo>
                <a:lnTo>
                  <a:pt x="9501" y="14012"/>
                </a:lnTo>
                <a:lnTo>
                  <a:pt x="9430" y="14095"/>
                </a:lnTo>
                <a:lnTo>
                  <a:pt x="9358" y="14175"/>
                </a:lnTo>
                <a:lnTo>
                  <a:pt x="9284" y="14255"/>
                </a:lnTo>
                <a:lnTo>
                  <a:pt x="9210" y="14333"/>
                </a:lnTo>
                <a:lnTo>
                  <a:pt x="9135" y="14410"/>
                </a:lnTo>
                <a:lnTo>
                  <a:pt x="9059" y="14487"/>
                </a:lnTo>
                <a:lnTo>
                  <a:pt x="8982" y="14562"/>
                </a:lnTo>
                <a:lnTo>
                  <a:pt x="8904" y="14636"/>
                </a:lnTo>
                <a:lnTo>
                  <a:pt x="8825" y="14708"/>
                </a:lnTo>
                <a:lnTo>
                  <a:pt x="8746" y="14779"/>
                </a:lnTo>
                <a:lnTo>
                  <a:pt x="8666" y="14850"/>
                </a:lnTo>
                <a:lnTo>
                  <a:pt x="8584" y="14918"/>
                </a:lnTo>
                <a:lnTo>
                  <a:pt x="8502" y="14987"/>
                </a:lnTo>
                <a:lnTo>
                  <a:pt x="8474" y="14988"/>
                </a:lnTo>
                <a:close/>
                <a:moveTo>
                  <a:pt x="7036" y="14898"/>
                </a:moveTo>
                <a:lnTo>
                  <a:pt x="6913" y="14877"/>
                </a:lnTo>
                <a:lnTo>
                  <a:pt x="6791" y="14854"/>
                </a:lnTo>
                <a:lnTo>
                  <a:pt x="6670" y="14829"/>
                </a:lnTo>
                <a:lnTo>
                  <a:pt x="6550" y="14802"/>
                </a:lnTo>
                <a:lnTo>
                  <a:pt x="6431" y="14774"/>
                </a:lnTo>
                <a:lnTo>
                  <a:pt x="6312" y="14743"/>
                </a:lnTo>
                <a:lnTo>
                  <a:pt x="6194" y="14710"/>
                </a:lnTo>
                <a:lnTo>
                  <a:pt x="6077" y="14676"/>
                </a:lnTo>
                <a:lnTo>
                  <a:pt x="5961" y="14639"/>
                </a:lnTo>
                <a:lnTo>
                  <a:pt x="5846" y="14601"/>
                </a:lnTo>
                <a:lnTo>
                  <a:pt x="5731" y="14561"/>
                </a:lnTo>
                <a:lnTo>
                  <a:pt x="5618" y="14519"/>
                </a:lnTo>
                <a:lnTo>
                  <a:pt x="5505" y="14475"/>
                </a:lnTo>
                <a:lnTo>
                  <a:pt x="5395" y="14429"/>
                </a:lnTo>
                <a:lnTo>
                  <a:pt x="5284" y="14382"/>
                </a:lnTo>
                <a:lnTo>
                  <a:pt x="5174" y="14333"/>
                </a:lnTo>
                <a:lnTo>
                  <a:pt x="5065" y="14282"/>
                </a:lnTo>
                <a:lnTo>
                  <a:pt x="4958" y="14229"/>
                </a:lnTo>
                <a:lnTo>
                  <a:pt x="4851" y="14175"/>
                </a:lnTo>
                <a:lnTo>
                  <a:pt x="4746" y="14119"/>
                </a:lnTo>
                <a:lnTo>
                  <a:pt x="4641" y="14062"/>
                </a:lnTo>
                <a:lnTo>
                  <a:pt x="4538" y="14001"/>
                </a:lnTo>
                <a:lnTo>
                  <a:pt x="4436" y="13940"/>
                </a:lnTo>
                <a:lnTo>
                  <a:pt x="4335" y="13878"/>
                </a:lnTo>
                <a:lnTo>
                  <a:pt x="4235" y="13814"/>
                </a:lnTo>
                <a:lnTo>
                  <a:pt x="4137" y="13748"/>
                </a:lnTo>
                <a:lnTo>
                  <a:pt x="4038" y="13681"/>
                </a:lnTo>
                <a:lnTo>
                  <a:pt x="3943" y="13612"/>
                </a:lnTo>
                <a:lnTo>
                  <a:pt x="3847" y="13540"/>
                </a:lnTo>
                <a:lnTo>
                  <a:pt x="3753" y="13469"/>
                </a:lnTo>
                <a:lnTo>
                  <a:pt x="3660" y="13395"/>
                </a:lnTo>
                <a:lnTo>
                  <a:pt x="3569" y="13320"/>
                </a:lnTo>
                <a:lnTo>
                  <a:pt x="3668" y="13255"/>
                </a:lnTo>
                <a:lnTo>
                  <a:pt x="3767" y="13191"/>
                </a:lnTo>
                <a:lnTo>
                  <a:pt x="3867" y="13127"/>
                </a:lnTo>
                <a:lnTo>
                  <a:pt x="3968" y="13065"/>
                </a:lnTo>
                <a:lnTo>
                  <a:pt x="4071" y="13005"/>
                </a:lnTo>
                <a:lnTo>
                  <a:pt x="4174" y="12946"/>
                </a:lnTo>
                <a:lnTo>
                  <a:pt x="4278" y="12889"/>
                </a:lnTo>
                <a:lnTo>
                  <a:pt x="4383" y="12833"/>
                </a:lnTo>
                <a:lnTo>
                  <a:pt x="4489" y="12779"/>
                </a:lnTo>
                <a:lnTo>
                  <a:pt x="4596" y="12726"/>
                </a:lnTo>
                <a:lnTo>
                  <a:pt x="4704" y="12674"/>
                </a:lnTo>
                <a:lnTo>
                  <a:pt x="4813" y="12624"/>
                </a:lnTo>
                <a:lnTo>
                  <a:pt x="4923" y="12575"/>
                </a:lnTo>
                <a:lnTo>
                  <a:pt x="5033" y="12529"/>
                </a:lnTo>
                <a:lnTo>
                  <a:pt x="5144" y="12484"/>
                </a:lnTo>
                <a:lnTo>
                  <a:pt x="5257" y="12440"/>
                </a:lnTo>
                <a:lnTo>
                  <a:pt x="5301" y="12528"/>
                </a:lnTo>
                <a:lnTo>
                  <a:pt x="5345" y="12614"/>
                </a:lnTo>
                <a:lnTo>
                  <a:pt x="5391" y="12701"/>
                </a:lnTo>
                <a:lnTo>
                  <a:pt x="5437" y="12786"/>
                </a:lnTo>
                <a:lnTo>
                  <a:pt x="5484" y="12871"/>
                </a:lnTo>
                <a:lnTo>
                  <a:pt x="5532" y="12955"/>
                </a:lnTo>
                <a:lnTo>
                  <a:pt x="5580" y="13039"/>
                </a:lnTo>
                <a:lnTo>
                  <a:pt x="5630" y="13121"/>
                </a:lnTo>
                <a:lnTo>
                  <a:pt x="5680" y="13204"/>
                </a:lnTo>
                <a:lnTo>
                  <a:pt x="5731" y="13286"/>
                </a:lnTo>
                <a:lnTo>
                  <a:pt x="5783" y="13367"/>
                </a:lnTo>
                <a:lnTo>
                  <a:pt x="5835" y="13447"/>
                </a:lnTo>
                <a:lnTo>
                  <a:pt x="5888" y="13526"/>
                </a:lnTo>
                <a:lnTo>
                  <a:pt x="5943" y="13606"/>
                </a:lnTo>
                <a:lnTo>
                  <a:pt x="5997" y="13684"/>
                </a:lnTo>
                <a:lnTo>
                  <a:pt x="6052" y="13761"/>
                </a:lnTo>
                <a:lnTo>
                  <a:pt x="6109" y="13837"/>
                </a:lnTo>
                <a:lnTo>
                  <a:pt x="6166" y="13913"/>
                </a:lnTo>
                <a:lnTo>
                  <a:pt x="6224" y="13988"/>
                </a:lnTo>
                <a:lnTo>
                  <a:pt x="6282" y="14064"/>
                </a:lnTo>
                <a:lnTo>
                  <a:pt x="6341" y="14137"/>
                </a:lnTo>
                <a:lnTo>
                  <a:pt x="6400" y="14210"/>
                </a:lnTo>
                <a:lnTo>
                  <a:pt x="6461" y="14282"/>
                </a:lnTo>
                <a:lnTo>
                  <a:pt x="6522" y="14354"/>
                </a:lnTo>
                <a:lnTo>
                  <a:pt x="6584" y="14424"/>
                </a:lnTo>
                <a:lnTo>
                  <a:pt x="6647" y="14495"/>
                </a:lnTo>
                <a:lnTo>
                  <a:pt x="6710" y="14564"/>
                </a:lnTo>
                <a:lnTo>
                  <a:pt x="6774" y="14633"/>
                </a:lnTo>
                <a:lnTo>
                  <a:pt x="6839" y="14700"/>
                </a:lnTo>
                <a:lnTo>
                  <a:pt x="6903" y="14767"/>
                </a:lnTo>
                <a:lnTo>
                  <a:pt x="6969" y="14833"/>
                </a:lnTo>
                <a:lnTo>
                  <a:pt x="7036" y="14898"/>
                </a:lnTo>
                <a:close/>
                <a:moveTo>
                  <a:pt x="7945" y="8277"/>
                </a:moveTo>
                <a:lnTo>
                  <a:pt x="7945" y="11394"/>
                </a:lnTo>
                <a:lnTo>
                  <a:pt x="7867" y="11396"/>
                </a:lnTo>
                <a:lnTo>
                  <a:pt x="7789" y="11400"/>
                </a:lnTo>
                <a:lnTo>
                  <a:pt x="7711" y="11404"/>
                </a:lnTo>
                <a:lnTo>
                  <a:pt x="7633" y="11408"/>
                </a:lnTo>
                <a:lnTo>
                  <a:pt x="7555" y="11413"/>
                </a:lnTo>
                <a:lnTo>
                  <a:pt x="7478" y="11419"/>
                </a:lnTo>
                <a:lnTo>
                  <a:pt x="7401" y="11425"/>
                </a:lnTo>
                <a:lnTo>
                  <a:pt x="7324" y="11433"/>
                </a:lnTo>
                <a:lnTo>
                  <a:pt x="7247" y="11440"/>
                </a:lnTo>
                <a:lnTo>
                  <a:pt x="7170" y="11449"/>
                </a:lnTo>
                <a:lnTo>
                  <a:pt x="7094" y="11458"/>
                </a:lnTo>
                <a:lnTo>
                  <a:pt x="7018" y="11467"/>
                </a:lnTo>
                <a:lnTo>
                  <a:pt x="6942" y="11477"/>
                </a:lnTo>
                <a:lnTo>
                  <a:pt x="6866" y="11488"/>
                </a:lnTo>
                <a:lnTo>
                  <a:pt x="6790" y="11500"/>
                </a:lnTo>
                <a:lnTo>
                  <a:pt x="6715" y="11512"/>
                </a:lnTo>
                <a:lnTo>
                  <a:pt x="6640" y="11525"/>
                </a:lnTo>
                <a:lnTo>
                  <a:pt x="6565" y="11538"/>
                </a:lnTo>
                <a:lnTo>
                  <a:pt x="6491" y="11552"/>
                </a:lnTo>
                <a:lnTo>
                  <a:pt x="6416" y="11566"/>
                </a:lnTo>
                <a:lnTo>
                  <a:pt x="6342" y="11582"/>
                </a:lnTo>
                <a:lnTo>
                  <a:pt x="6268" y="11598"/>
                </a:lnTo>
                <a:lnTo>
                  <a:pt x="6194" y="11614"/>
                </a:lnTo>
                <a:lnTo>
                  <a:pt x="6120" y="11631"/>
                </a:lnTo>
                <a:lnTo>
                  <a:pt x="6047" y="11649"/>
                </a:lnTo>
                <a:lnTo>
                  <a:pt x="5973" y="11667"/>
                </a:lnTo>
                <a:lnTo>
                  <a:pt x="5901" y="11686"/>
                </a:lnTo>
                <a:lnTo>
                  <a:pt x="5829" y="11706"/>
                </a:lnTo>
                <a:lnTo>
                  <a:pt x="5756" y="11726"/>
                </a:lnTo>
                <a:lnTo>
                  <a:pt x="5684" y="11747"/>
                </a:lnTo>
                <a:lnTo>
                  <a:pt x="5612" y="11768"/>
                </a:lnTo>
                <a:lnTo>
                  <a:pt x="5540" y="11791"/>
                </a:lnTo>
                <a:lnTo>
                  <a:pt x="5498" y="11690"/>
                </a:lnTo>
                <a:lnTo>
                  <a:pt x="5457" y="11590"/>
                </a:lnTo>
                <a:lnTo>
                  <a:pt x="5417" y="11488"/>
                </a:lnTo>
                <a:lnTo>
                  <a:pt x="5377" y="11386"/>
                </a:lnTo>
                <a:lnTo>
                  <a:pt x="5339" y="11282"/>
                </a:lnTo>
                <a:lnTo>
                  <a:pt x="5303" y="11178"/>
                </a:lnTo>
                <a:lnTo>
                  <a:pt x="5267" y="11074"/>
                </a:lnTo>
                <a:lnTo>
                  <a:pt x="5233" y="10969"/>
                </a:lnTo>
                <a:lnTo>
                  <a:pt x="5200" y="10863"/>
                </a:lnTo>
                <a:lnTo>
                  <a:pt x="5167" y="10757"/>
                </a:lnTo>
                <a:lnTo>
                  <a:pt x="5136" y="10650"/>
                </a:lnTo>
                <a:lnTo>
                  <a:pt x="5106" y="10543"/>
                </a:lnTo>
                <a:lnTo>
                  <a:pt x="5079" y="10434"/>
                </a:lnTo>
                <a:lnTo>
                  <a:pt x="5051" y="10325"/>
                </a:lnTo>
                <a:lnTo>
                  <a:pt x="5025" y="10216"/>
                </a:lnTo>
                <a:lnTo>
                  <a:pt x="5000" y="10106"/>
                </a:lnTo>
                <a:lnTo>
                  <a:pt x="4976" y="9995"/>
                </a:lnTo>
                <a:lnTo>
                  <a:pt x="4954" y="9884"/>
                </a:lnTo>
                <a:lnTo>
                  <a:pt x="4933" y="9773"/>
                </a:lnTo>
                <a:lnTo>
                  <a:pt x="4913" y="9661"/>
                </a:lnTo>
                <a:lnTo>
                  <a:pt x="4895" y="9548"/>
                </a:lnTo>
                <a:lnTo>
                  <a:pt x="4877" y="9435"/>
                </a:lnTo>
                <a:lnTo>
                  <a:pt x="4861" y="9321"/>
                </a:lnTo>
                <a:lnTo>
                  <a:pt x="4847" y="9207"/>
                </a:lnTo>
                <a:lnTo>
                  <a:pt x="4833" y="9092"/>
                </a:lnTo>
                <a:lnTo>
                  <a:pt x="4822" y="8977"/>
                </a:lnTo>
                <a:lnTo>
                  <a:pt x="4811" y="8862"/>
                </a:lnTo>
                <a:lnTo>
                  <a:pt x="4802" y="8746"/>
                </a:lnTo>
                <a:lnTo>
                  <a:pt x="4794" y="8628"/>
                </a:lnTo>
                <a:lnTo>
                  <a:pt x="4787" y="8512"/>
                </a:lnTo>
                <a:lnTo>
                  <a:pt x="4782" y="8394"/>
                </a:lnTo>
                <a:lnTo>
                  <a:pt x="4779" y="8277"/>
                </a:lnTo>
                <a:lnTo>
                  <a:pt x="7945" y="8277"/>
                </a:lnTo>
                <a:close/>
                <a:moveTo>
                  <a:pt x="5353" y="4695"/>
                </a:moveTo>
                <a:lnTo>
                  <a:pt x="5430" y="4721"/>
                </a:lnTo>
                <a:lnTo>
                  <a:pt x="5507" y="4746"/>
                </a:lnTo>
                <a:lnTo>
                  <a:pt x="5583" y="4770"/>
                </a:lnTo>
                <a:lnTo>
                  <a:pt x="5661" y="4793"/>
                </a:lnTo>
                <a:lnTo>
                  <a:pt x="5739" y="4816"/>
                </a:lnTo>
                <a:lnTo>
                  <a:pt x="5817" y="4838"/>
                </a:lnTo>
                <a:lnTo>
                  <a:pt x="5896" y="4860"/>
                </a:lnTo>
                <a:lnTo>
                  <a:pt x="5974" y="4880"/>
                </a:lnTo>
                <a:lnTo>
                  <a:pt x="6053" y="4900"/>
                </a:lnTo>
                <a:lnTo>
                  <a:pt x="6134" y="4920"/>
                </a:lnTo>
                <a:lnTo>
                  <a:pt x="6213" y="4938"/>
                </a:lnTo>
                <a:lnTo>
                  <a:pt x="6293" y="4956"/>
                </a:lnTo>
                <a:lnTo>
                  <a:pt x="6373" y="4973"/>
                </a:lnTo>
                <a:lnTo>
                  <a:pt x="6454" y="4990"/>
                </a:lnTo>
                <a:lnTo>
                  <a:pt x="6535" y="5005"/>
                </a:lnTo>
                <a:lnTo>
                  <a:pt x="6615" y="5020"/>
                </a:lnTo>
                <a:lnTo>
                  <a:pt x="6697" y="5035"/>
                </a:lnTo>
                <a:lnTo>
                  <a:pt x="6778" y="5048"/>
                </a:lnTo>
                <a:lnTo>
                  <a:pt x="6860" y="5061"/>
                </a:lnTo>
                <a:lnTo>
                  <a:pt x="6942" y="5073"/>
                </a:lnTo>
                <a:lnTo>
                  <a:pt x="7024" y="5084"/>
                </a:lnTo>
                <a:lnTo>
                  <a:pt x="7106" y="5095"/>
                </a:lnTo>
                <a:lnTo>
                  <a:pt x="7189" y="5105"/>
                </a:lnTo>
                <a:lnTo>
                  <a:pt x="7273" y="5114"/>
                </a:lnTo>
                <a:lnTo>
                  <a:pt x="7356" y="5122"/>
                </a:lnTo>
                <a:lnTo>
                  <a:pt x="7439" y="5131"/>
                </a:lnTo>
                <a:lnTo>
                  <a:pt x="7523" y="5137"/>
                </a:lnTo>
                <a:lnTo>
                  <a:pt x="7607" y="5143"/>
                </a:lnTo>
                <a:lnTo>
                  <a:pt x="7691" y="5149"/>
                </a:lnTo>
                <a:lnTo>
                  <a:pt x="7775" y="5153"/>
                </a:lnTo>
                <a:lnTo>
                  <a:pt x="7860" y="5157"/>
                </a:lnTo>
                <a:lnTo>
                  <a:pt x="7945" y="5160"/>
                </a:lnTo>
                <a:lnTo>
                  <a:pt x="7945" y="7759"/>
                </a:lnTo>
                <a:lnTo>
                  <a:pt x="4779" y="7759"/>
                </a:lnTo>
                <a:lnTo>
                  <a:pt x="4782" y="7658"/>
                </a:lnTo>
                <a:lnTo>
                  <a:pt x="4786" y="7557"/>
                </a:lnTo>
                <a:lnTo>
                  <a:pt x="4791" y="7456"/>
                </a:lnTo>
                <a:lnTo>
                  <a:pt x="4797" y="7356"/>
                </a:lnTo>
                <a:lnTo>
                  <a:pt x="4805" y="7255"/>
                </a:lnTo>
                <a:lnTo>
                  <a:pt x="4812" y="7155"/>
                </a:lnTo>
                <a:lnTo>
                  <a:pt x="4821" y="7056"/>
                </a:lnTo>
                <a:lnTo>
                  <a:pt x="4831" y="6957"/>
                </a:lnTo>
                <a:lnTo>
                  <a:pt x="4843" y="6857"/>
                </a:lnTo>
                <a:lnTo>
                  <a:pt x="4854" y="6759"/>
                </a:lnTo>
                <a:lnTo>
                  <a:pt x="4867" y="6661"/>
                </a:lnTo>
                <a:lnTo>
                  <a:pt x="4881" y="6563"/>
                </a:lnTo>
                <a:lnTo>
                  <a:pt x="4896" y="6466"/>
                </a:lnTo>
                <a:lnTo>
                  <a:pt x="4911" y="6368"/>
                </a:lnTo>
                <a:lnTo>
                  <a:pt x="4928" y="6272"/>
                </a:lnTo>
                <a:lnTo>
                  <a:pt x="4945" y="6176"/>
                </a:lnTo>
                <a:lnTo>
                  <a:pt x="4964" y="6080"/>
                </a:lnTo>
                <a:lnTo>
                  <a:pt x="4983" y="5984"/>
                </a:lnTo>
                <a:lnTo>
                  <a:pt x="5004" y="5889"/>
                </a:lnTo>
                <a:lnTo>
                  <a:pt x="5025" y="5795"/>
                </a:lnTo>
                <a:lnTo>
                  <a:pt x="5048" y="5701"/>
                </a:lnTo>
                <a:lnTo>
                  <a:pt x="5070" y="5607"/>
                </a:lnTo>
                <a:lnTo>
                  <a:pt x="5095" y="5513"/>
                </a:lnTo>
                <a:lnTo>
                  <a:pt x="5120" y="5420"/>
                </a:lnTo>
                <a:lnTo>
                  <a:pt x="5145" y="5328"/>
                </a:lnTo>
                <a:lnTo>
                  <a:pt x="5172" y="5236"/>
                </a:lnTo>
                <a:lnTo>
                  <a:pt x="5201" y="5145"/>
                </a:lnTo>
                <a:lnTo>
                  <a:pt x="5228" y="5053"/>
                </a:lnTo>
                <a:lnTo>
                  <a:pt x="5258" y="4963"/>
                </a:lnTo>
                <a:lnTo>
                  <a:pt x="5289" y="4873"/>
                </a:lnTo>
                <a:lnTo>
                  <a:pt x="5321" y="4784"/>
                </a:lnTo>
                <a:lnTo>
                  <a:pt x="5353" y="4695"/>
                </a:lnTo>
                <a:close/>
                <a:moveTo>
                  <a:pt x="5056" y="4040"/>
                </a:moveTo>
                <a:lnTo>
                  <a:pt x="4994" y="4015"/>
                </a:lnTo>
                <a:lnTo>
                  <a:pt x="4934" y="3989"/>
                </a:lnTo>
                <a:lnTo>
                  <a:pt x="4873" y="3963"/>
                </a:lnTo>
                <a:lnTo>
                  <a:pt x="4813" y="3936"/>
                </a:lnTo>
                <a:lnTo>
                  <a:pt x="4753" y="3909"/>
                </a:lnTo>
                <a:lnTo>
                  <a:pt x="4693" y="3882"/>
                </a:lnTo>
                <a:lnTo>
                  <a:pt x="4633" y="3854"/>
                </a:lnTo>
                <a:lnTo>
                  <a:pt x="4575" y="3825"/>
                </a:lnTo>
                <a:lnTo>
                  <a:pt x="4515" y="3796"/>
                </a:lnTo>
                <a:lnTo>
                  <a:pt x="4457" y="3766"/>
                </a:lnTo>
                <a:lnTo>
                  <a:pt x="4398" y="3736"/>
                </a:lnTo>
                <a:lnTo>
                  <a:pt x="4341" y="3705"/>
                </a:lnTo>
                <a:lnTo>
                  <a:pt x="4282" y="3674"/>
                </a:lnTo>
                <a:lnTo>
                  <a:pt x="4225" y="3643"/>
                </a:lnTo>
                <a:lnTo>
                  <a:pt x="4168" y="3611"/>
                </a:lnTo>
                <a:lnTo>
                  <a:pt x="4111" y="3579"/>
                </a:lnTo>
                <a:lnTo>
                  <a:pt x="3998" y="3513"/>
                </a:lnTo>
                <a:lnTo>
                  <a:pt x="3886" y="3446"/>
                </a:lnTo>
                <a:lnTo>
                  <a:pt x="3776" y="3377"/>
                </a:lnTo>
                <a:lnTo>
                  <a:pt x="3667" y="3305"/>
                </a:lnTo>
                <a:lnTo>
                  <a:pt x="3559" y="3233"/>
                </a:lnTo>
                <a:lnTo>
                  <a:pt x="3451" y="3159"/>
                </a:lnTo>
                <a:lnTo>
                  <a:pt x="3345" y="3084"/>
                </a:lnTo>
                <a:lnTo>
                  <a:pt x="3241" y="3007"/>
                </a:lnTo>
                <a:lnTo>
                  <a:pt x="3337" y="2917"/>
                </a:lnTo>
                <a:lnTo>
                  <a:pt x="3436" y="2829"/>
                </a:lnTo>
                <a:lnTo>
                  <a:pt x="3535" y="2743"/>
                </a:lnTo>
                <a:lnTo>
                  <a:pt x="3637" y="2659"/>
                </a:lnTo>
                <a:lnTo>
                  <a:pt x="3740" y="2576"/>
                </a:lnTo>
                <a:lnTo>
                  <a:pt x="3845" y="2496"/>
                </a:lnTo>
                <a:lnTo>
                  <a:pt x="3951" y="2417"/>
                </a:lnTo>
                <a:lnTo>
                  <a:pt x="4059" y="2340"/>
                </a:lnTo>
                <a:lnTo>
                  <a:pt x="4168" y="2266"/>
                </a:lnTo>
                <a:lnTo>
                  <a:pt x="4279" y="2193"/>
                </a:lnTo>
                <a:lnTo>
                  <a:pt x="4391" y="2122"/>
                </a:lnTo>
                <a:lnTo>
                  <a:pt x="4505" y="2054"/>
                </a:lnTo>
                <a:lnTo>
                  <a:pt x="4620" y="1986"/>
                </a:lnTo>
                <a:lnTo>
                  <a:pt x="4736" y="1921"/>
                </a:lnTo>
                <a:lnTo>
                  <a:pt x="4854" y="1859"/>
                </a:lnTo>
                <a:lnTo>
                  <a:pt x="4973" y="1799"/>
                </a:lnTo>
                <a:lnTo>
                  <a:pt x="5093" y="1740"/>
                </a:lnTo>
                <a:lnTo>
                  <a:pt x="5215" y="1684"/>
                </a:lnTo>
                <a:lnTo>
                  <a:pt x="5338" y="1630"/>
                </a:lnTo>
                <a:lnTo>
                  <a:pt x="5461" y="1579"/>
                </a:lnTo>
                <a:lnTo>
                  <a:pt x="5587" y="1528"/>
                </a:lnTo>
                <a:lnTo>
                  <a:pt x="5714" y="1481"/>
                </a:lnTo>
                <a:lnTo>
                  <a:pt x="5841" y="1436"/>
                </a:lnTo>
                <a:lnTo>
                  <a:pt x="5969" y="1393"/>
                </a:lnTo>
                <a:lnTo>
                  <a:pt x="6100" y="1353"/>
                </a:lnTo>
                <a:lnTo>
                  <a:pt x="6230" y="1315"/>
                </a:lnTo>
                <a:lnTo>
                  <a:pt x="6362" y="1279"/>
                </a:lnTo>
                <a:lnTo>
                  <a:pt x="6495" y="1246"/>
                </a:lnTo>
                <a:lnTo>
                  <a:pt x="6628" y="1215"/>
                </a:lnTo>
                <a:lnTo>
                  <a:pt x="6764" y="1187"/>
                </a:lnTo>
                <a:lnTo>
                  <a:pt x="6899" y="1161"/>
                </a:lnTo>
                <a:lnTo>
                  <a:pt x="7036" y="1137"/>
                </a:lnTo>
                <a:lnTo>
                  <a:pt x="6960" y="1213"/>
                </a:lnTo>
                <a:lnTo>
                  <a:pt x="6884" y="1289"/>
                </a:lnTo>
                <a:lnTo>
                  <a:pt x="6809" y="1367"/>
                </a:lnTo>
                <a:lnTo>
                  <a:pt x="6735" y="1446"/>
                </a:lnTo>
                <a:lnTo>
                  <a:pt x="6662" y="1525"/>
                </a:lnTo>
                <a:lnTo>
                  <a:pt x="6589" y="1607"/>
                </a:lnTo>
                <a:lnTo>
                  <a:pt x="6518" y="1689"/>
                </a:lnTo>
                <a:lnTo>
                  <a:pt x="6448" y="1771"/>
                </a:lnTo>
                <a:lnTo>
                  <a:pt x="6379" y="1855"/>
                </a:lnTo>
                <a:lnTo>
                  <a:pt x="6310" y="1940"/>
                </a:lnTo>
                <a:lnTo>
                  <a:pt x="6242" y="2027"/>
                </a:lnTo>
                <a:lnTo>
                  <a:pt x="6176" y="2113"/>
                </a:lnTo>
                <a:lnTo>
                  <a:pt x="6110" y="2201"/>
                </a:lnTo>
                <a:lnTo>
                  <a:pt x="6045" y="2290"/>
                </a:lnTo>
                <a:lnTo>
                  <a:pt x="5982" y="2379"/>
                </a:lnTo>
                <a:lnTo>
                  <a:pt x="5919" y="2471"/>
                </a:lnTo>
                <a:lnTo>
                  <a:pt x="5857" y="2562"/>
                </a:lnTo>
                <a:lnTo>
                  <a:pt x="5797" y="2654"/>
                </a:lnTo>
                <a:lnTo>
                  <a:pt x="5736" y="2748"/>
                </a:lnTo>
                <a:lnTo>
                  <a:pt x="5678" y="2842"/>
                </a:lnTo>
                <a:lnTo>
                  <a:pt x="5620" y="2938"/>
                </a:lnTo>
                <a:lnTo>
                  <a:pt x="5564" y="3034"/>
                </a:lnTo>
                <a:lnTo>
                  <a:pt x="5508" y="3130"/>
                </a:lnTo>
                <a:lnTo>
                  <a:pt x="5453" y="3228"/>
                </a:lnTo>
                <a:lnTo>
                  <a:pt x="5400" y="3326"/>
                </a:lnTo>
                <a:lnTo>
                  <a:pt x="5347" y="3427"/>
                </a:lnTo>
                <a:lnTo>
                  <a:pt x="5296" y="3527"/>
                </a:lnTo>
                <a:lnTo>
                  <a:pt x="5246" y="3628"/>
                </a:lnTo>
                <a:lnTo>
                  <a:pt x="5197" y="3729"/>
                </a:lnTo>
                <a:lnTo>
                  <a:pt x="5148" y="3833"/>
                </a:lnTo>
                <a:lnTo>
                  <a:pt x="5102" y="3936"/>
                </a:lnTo>
                <a:lnTo>
                  <a:pt x="5056" y="4040"/>
                </a:lnTo>
                <a:close/>
                <a:moveTo>
                  <a:pt x="7945" y="1047"/>
                </a:moveTo>
                <a:lnTo>
                  <a:pt x="7945" y="4642"/>
                </a:lnTo>
                <a:lnTo>
                  <a:pt x="7867" y="4639"/>
                </a:lnTo>
                <a:lnTo>
                  <a:pt x="7789" y="4635"/>
                </a:lnTo>
                <a:lnTo>
                  <a:pt x="7711" y="4631"/>
                </a:lnTo>
                <a:lnTo>
                  <a:pt x="7633" y="4626"/>
                </a:lnTo>
                <a:lnTo>
                  <a:pt x="7556" y="4621"/>
                </a:lnTo>
                <a:lnTo>
                  <a:pt x="7478" y="4614"/>
                </a:lnTo>
                <a:lnTo>
                  <a:pt x="7401" y="4607"/>
                </a:lnTo>
                <a:lnTo>
                  <a:pt x="7325" y="4600"/>
                </a:lnTo>
                <a:lnTo>
                  <a:pt x="7248" y="4591"/>
                </a:lnTo>
                <a:lnTo>
                  <a:pt x="7172" y="4582"/>
                </a:lnTo>
                <a:lnTo>
                  <a:pt x="7095" y="4573"/>
                </a:lnTo>
                <a:lnTo>
                  <a:pt x="7020" y="4562"/>
                </a:lnTo>
                <a:lnTo>
                  <a:pt x="6944" y="4551"/>
                </a:lnTo>
                <a:lnTo>
                  <a:pt x="6868" y="4540"/>
                </a:lnTo>
                <a:lnTo>
                  <a:pt x="6793" y="4527"/>
                </a:lnTo>
                <a:lnTo>
                  <a:pt x="6718" y="4514"/>
                </a:lnTo>
                <a:lnTo>
                  <a:pt x="6644" y="4501"/>
                </a:lnTo>
                <a:lnTo>
                  <a:pt x="6569" y="4486"/>
                </a:lnTo>
                <a:lnTo>
                  <a:pt x="6495" y="4471"/>
                </a:lnTo>
                <a:lnTo>
                  <a:pt x="6421" y="4456"/>
                </a:lnTo>
                <a:lnTo>
                  <a:pt x="6347" y="4439"/>
                </a:lnTo>
                <a:lnTo>
                  <a:pt x="6273" y="4423"/>
                </a:lnTo>
                <a:lnTo>
                  <a:pt x="6200" y="4405"/>
                </a:lnTo>
                <a:lnTo>
                  <a:pt x="6127" y="4387"/>
                </a:lnTo>
                <a:lnTo>
                  <a:pt x="6055" y="4368"/>
                </a:lnTo>
                <a:lnTo>
                  <a:pt x="5982" y="4348"/>
                </a:lnTo>
                <a:lnTo>
                  <a:pt x="5910" y="4328"/>
                </a:lnTo>
                <a:lnTo>
                  <a:pt x="5838" y="4308"/>
                </a:lnTo>
                <a:lnTo>
                  <a:pt x="5766" y="4286"/>
                </a:lnTo>
                <a:lnTo>
                  <a:pt x="5694" y="4264"/>
                </a:lnTo>
                <a:lnTo>
                  <a:pt x="5624" y="4242"/>
                </a:lnTo>
                <a:lnTo>
                  <a:pt x="5553" y="4217"/>
                </a:lnTo>
                <a:lnTo>
                  <a:pt x="5605" y="4099"/>
                </a:lnTo>
                <a:lnTo>
                  <a:pt x="5658" y="3982"/>
                </a:lnTo>
                <a:lnTo>
                  <a:pt x="5714" y="3866"/>
                </a:lnTo>
                <a:lnTo>
                  <a:pt x="5771" y="3750"/>
                </a:lnTo>
                <a:lnTo>
                  <a:pt x="5830" y="3637"/>
                </a:lnTo>
                <a:lnTo>
                  <a:pt x="5889" y="3524"/>
                </a:lnTo>
                <a:lnTo>
                  <a:pt x="5951" y="3412"/>
                </a:lnTo>
                <a:lnTo>
                  <a:pt x="6014" y="3301"/>
                </a:lnTo>
                <a:lnTo>
                  <a:pt x="6078" y="3192"/>
                </a:lnTo>
                <a:lnTo>
                  <a:pt x="6144" y="3084"/>
                </a:lnTo>
                <a:lnTo>
                  <a:pt x="6212" y="2978"/>
                </a:lnTo>
                <a:lnTo>
                  <a:pt x="6279" y="2871"/>
                </a:lnTo>
                <a:lnTo>
                  <a:pt x="6349" y="2767"/>
                </a:lnTo>
                <a:lnTo>
                  <a:pt x="6421" y="2664"/>
                </a:lnTo>
                <a:lnTo>
                  <a:pt x="6494" y="2563"/>
                </a:lnTo>
                <a:lnTo>
                  <a:pt x="6568" y="2463"/>
                </a:lnTo>
                <a:lnTo>
                  <a:pt x="6643" y="2363"/>
                </a:lnTo>
                <a:lnTo>
                  <a:pt x="6718" y="2265"/>
                </a:lnTo>
                <a:lnTo>
                  <a:pt x="6796" y="2169"/>
                </a:lnTo>
                <a:lnTo>
                  <a:pt x="6875" y="2074"/>
                </a:lnTo>
                <a:lnTo>
                  <a:pt x="6955" y="1980"/>
                </a:lnTo>
                <a:lnTo>
                  <a:pt x="7038" y="1888"/>
                </a:lnTo>
                <a:lnTo>
                  <a:pt x="7121" y="1798"/>
                </a:lnTo>
                <a:lnTo>
                  <a:pt x="7204" y="1709"/>
                </a:lnTo>
                <a:lnTo>
                  <a:pt x="7289" y="1621"/>
                </a:lnTo>
                <a:lnTo>
                  <a:pt x="7375" y="1534"/>
                </a:lnTo>
                <a:lnTo>
                  <a:pt x="7463" y="1449"/>
                </a:lnTo>
                <a:lnTo>
                  <a:pt x="7552" y="1366"/>
                </a:lnTo>
                <a:lnTo>
                  <a:pt x="7642" y="1285"/>
                </a:lnTo>
                <a:lnTo>
                  <a:pt x="7732" y="1205"/>
                </a:lnTo>
                <a:lnTo>
                  <a:pt x="7825" y="1126"/>
                </a:lnTo>
                <a:lnTo>
                  <a:pt x="7918" y="1049"/>
                </a:lnTo>
                <a:lnTo>
                  <a:pt x="7931" y="1048"/>
                </a:lnTo>
                <a:lnTo>
                  <a:pt x="7945" y="1047"/>
                </a:lnTo>
                <a:close/>
                <a:moveTo>
                  <a:pt x="9383" y="1137"/>
                </a:moveTo>
                <a:lnTo>
                  <a:pt x="9520" y="1161"/>
                </a:lnTo>
                <a:lnTo>
                  <a:pt x="9656" y="1187"/>
                </a:lnTo>
                <a:lnTo>
                  <a:pt x="9791" y="1215"/>
                </a:lnTo>
                <a:lnTo>
                  <a:pt x="9924" y="1246"/>
                </a:lnTo>
                <a:lnTo>
                  <a:pt x="10058" y="1279"/>
                </a:lnTo>
                <a:lnTo>
                  <a:pt x="10189" y="1315"/>
                </a:lnTo>
                <a:lnTo>
                  <a:pt x="10320" y="1353"/>
                </a:lnTo>
                <a:lnTo>
                  <a:pt x="10450" y="1393"/>
                </a:lnTo>
                <a:lnTo>
                  <a:pt x="10578" y="1436"/>
                </a:lnTo>
                <a:lnTo>
                  <a:pt x="10706" y="1481"/>
                </a:lnTo>
                <a:lnTo>
                  <a:pt x="10832" y="1528"/>
                </a:lnTo>
                <a:lnTo>
                  <a:pt x="10958" y="1579"/>
                </a:lnTo>
                <a:lnTo>
                  <a:pt x="11082" y="1630"/>
                </a:lnTo>
                <a:lnTo>
                  <a:pt x="11205" y="1684"/>
                </a:lnTo>
                <a:lnTo>
                  <a:pt x="11326" y="1740"/>
                </a:lnTo>
                <a:lnTo>
                  <a:pt x="11446" y="1799"/>
                </a:lnTo>
                <a:lnTo>
                  <a:pt x="11565" y="1859"/>
                </a:lnTo>
                <a:lnTo>
                  <a:pt x="11683" y="1921"/>
                </a:lnTo>
                <a:lnTo>
                  <a:pt x="11799" y="1986"/>
                </a:lnTo>
                <a:lnTo>
                  <a:pt x="11914" y="2054"/>
                </a:lnTo>
                <a:lnTo>
                  <a:pt x="12028" y="2122"/>
                </a:lnTo>
                <a:lnTo>
                  <a:pt x="12140" y="2193"/>
                </a:lnTo>
                <a:lnTo>
                  <a:pt x="12251" y="2266"/>
                </a:lnTo>
                <a:lnTo>
                  <a:pt x="12360" y="2340"/>
                </a:lnTo>
                <a:lnTo>
                  <a:pt x="12468" y="2417"/>
                </a:lnTo>
                <a:lnTo>
                  <a:pt x="12574" y="2496"/>
                </a:lnTo>
                <a:lnTo>
                  <a:pt x="12679" y="2576"/>
                </a:lnTo>
                <a:lnTo>
                  <a:pt x="12782" y="2659"/>
                </a:lnTo>
                <a:lnTo>
                  <a:pt x="12884" y="2743"/>
                </a:lnTo>
                <a:lnTo>
                  <a:pt x="12983" y="2829"/>
                </a:lnTo>
                <a:lnTo>
                  <a:pt x="13082" y="2917"/>
                </a:lnTo>
                <a:lnTo>
                  <a:pt x="13178" y="3007"/>
                </a:lnTo>
                <a:lnTo>
                  <a:pt x="13074" y="3084"/>
                </a:lnTo>
                <a:lnTo>
                  <a:pt x="12968" y="3159"/>
                </a:lnTo>
                <a:lnTo>
                  <a:pt x="12861" y="3233"/>
                </a:lnTo>
                <a:lnTo>
                  <a:pt x="12752" y="3305"/>
                </a:lnTo>
                <a:lnTo>
                  <a:pt x="12644" y="3377"/>
                </a:lnTo>
                <a:lnTo>
                  <a:pt x="12533" y="3446"/>
                </a:lnTo>
                <a:lnTo>
                  <a:pt x="12421" y="3513"/>
                </a:lnTo>
                <a:lnTo>
                  <a:pt x="12308" y="3579"/>
                </a:lnTo>
                <a:lnTo>
                  <a:pt x="12252" y="3611"/>
                </a:lnTo>
                <a:lnTo>
                  <a:pt x="12194" y="3643"/>
                </a:lnTo>
                <a:lnTo>
                  <a:pt x="12137" y="3674"/>
                </a:lnTo>
                <a:lnTo>
                  <a:pt x="12078" y="3705"/>
                </a:lnTo>
                <a:lnTo>
                  <a:pt x="12021" y="3736"/>
                </a:lnTo>
                <a:lnTo>
                  <a:pt x="11962" y="3766"/>
                </a:lnTo>
                <a:lnTo>
                  <a:pt x="11904" y="3796"/>
                </a:lnTo>
                <a:lnTo>
                  <a:pt x="11844" y="3825"/>
                </a:lnTo>
                <a:lnTo>
                  <a:pt x="11786" y="3854"/>
                </a:lnTo>
                <a:lnTo>
                  <a:pt x="11726" y="3882"/>
                </a:lnTo>
                <a:lnTo>
                  <a:pt x="11667" y="3909"/>
                </a:lnTo>
                <a:lnTo>
                  <a:pt x="11606" y="3936"/>
                </a:lnTo>
                <a:lnTo>
                  <a:pt x="11546" y="3963"/>
                </a:lnTo>
                <a:lnTo>
                  <a:pt x="11485" y="3989"/>
                </a:lnTo>
                <a:lnTo>
                  <a:pt x="11425" y="4015"/>
                </a:lnTo>
                <a:lnTo>
                  <a:pt x="11363" y="4040"/>
                </a:lnTo>
                <a:lnTo>
                  <a:pt x="11317" y="3936"/>
                </a:lnTo>
                <a:lnTo>
                  <a:pt x="11271" y="3833"/>
                </a:lnTo>
                <a:lnTo>
                  <a:pt x="11222" y="3729"/>
                </a:lnTo>
                <a:lnTo>
                  <a:pt x="11173" y="3628"/>
                </a:lnTo>
                <a:lnTo>
                  <a:pt x="11123" y="3527"/>
                </a:lnTo>
                <a:lnTo>
                  <a:pt x="11072" y="3427"/>
                </a:lnTo>
                <a:lnTo>
                  <a:pt x="11019" y="3326"/>
                </a:lnTo>
                <a:lnTo>
                  <a:pt x="10966" y="3228"/>
                </a:lnTo>
                <a:lnTo>
                  <a:pt x="10911" y="3130"/>
                </a:lnTo>
                <a:lnTo>
                  <a:pt x="10855" y="3034"/>
                </a:lnTo>
                <a:lnTo>
                  <a:pt x="10799" y="2938"/>
                </a:lnTo>
                <a:lnTo>
                  <a:pt x="10741" y="2842"/>
                </a:lnTo>
                <a:lnTo>
                  <a:pt x="10683" y="2748"/>
                </a:lnTo>
                <a:lnTo>
                  <a:pt x="10623" y="2654"/>
                </a:lnTo>
                <a:lnTo>
                  <a:pt x="10562" y="2562"/>
                </a:lnTo>
                <a:lnTo>
                  <a:pt x="10500" y="2471"/>
                </a:lnTo>
                <a:lnTo>
                  <a:pt x="10437" y="2379"/>
                </a:lnTo>
                <a:lnTo>
                  <a:pt x="10374" y="2290"/>
                </a:lnTo>
                <a:lnTo>
                  <a:pt x="10309" y="2201"/>
                </a:lnTo>
                <a:lnTo>
                  <a:pt x="10243" y="2113"/>
                </a:lnTo>
                <a:lnTo>
                  <a:pt x="10177" y="2027"/>
                </a:lnTo>
                <a:lnTo>
                  <a:pt x="10109" y="1940"/>
                </a:lnTo>
                <a:lnTo>
                  <a:pt x="10041" y="1855"/>
                </a:lnTo>
                <a:lnTo>
                  <a:pt x="9971" y="1771"/>
                </a:lnTo>
                <a:lnTo>
                  <a:pt x="9901" y="1689"/>
                </a:lnTo>
                <a:lnTo>
                  <a:pt x="9830" y="1607"/>
                </a:lnTo>
                <a:lnTo>
                  <a:pt x="9758" y="1525"/>
                </a:lnTo>
                <a:lnTo>
                  <a:pt x="9685" y="1446"/>
                </a:lnTo>
                <a:lnTo>
                  <a:pt x="9610" y="1367"/>
                </a:lnTo>
                <a:lnTo>
                  <a:pt x="9536" y="1289"/>
                </a:lnTo>
                <a:lnTo>
                  <a:pt x="9460" y="1213"/>
                </a:lnTo>
                <a:lnTo>
                  <a:pt x="9383" y="1137"/>
                </a:lnTo>
                <a:close/>
                <a:moveTo>
                  <a:pt x="8502" y="1049"/>
                </a:moveTo>
                <a:lnTo>
                  <a:pt x="8595" y="1126"/>
                </a:lnTo>
                <a:lnTo>
                  <a:pt x="8687" y="1205"/>
                </a:lnTo>
                <a:lnTo>
                  <a:pt x="8778" y="1285"/>
                </a:lnTo>
                <a:lnTo>
                  <a:pt x="8867" y="1366"/>
                </a:lnTo>
                <a:lnTo>
                  <a:pt x="8957" y="1449"/>
                </a:lnTo>
                <a:lnTo>
                  <a:pt x="9044" y="1534"/>
                </a:lnTo>
                <a:lnTo>
                  <a:pt x="9130" y="1621"/>
                </a:lnTo>
                <a:lnTo>
                  <a:pt x="9215" y="1709"/>
                </a:lnTo>
                <a:lnTo>
                  <a:pt x="9299" y="1798"/>
                </a:lnTo>
                <a:lnTo>
                  <a:pt x="9382" y="1888"/>
                </a:lnTo>
                <a:lnTo>
                  <a:pt x="9464" y="1980"/>
                </a:lnTo>
                <a:lnTo>
                  <a:pt x="9544" y="2074"/>
                </a:lnTo>
                <a:lnTo>
                  <a:pt x="9623" y="2169"/>
                </a:lnTo>
                <a:lnTo>
                  <a:pt x="9701" y="2265"/>
                </a:lnTo>
                <a:lnTo>
                  <a:pt x="9778" y="2363"/>
                </a:lnTo>
                <a:lnTo>
                  <a:pt x="9852" y="2463"/>
                </a:lnTo>
                <a:lnTo>
                  <a:pt x="9926" y="2563"/>
                </a:lnTo>
                <a:lnTo>
                  <a:pt x="9999" y="2664"/>
                </a:lnTo>
                <a:lnTo>
                  <a:pt x="10070" y="2767"/>
                </a:lnTo>
                <a:lnTo>
                  <a:pt x="10140" y="2871"/>
                </a:lnTo>
                <a:lnTo>
                  <a:pt x="10209" y="2978"/>
                </a:lnTo>
                <a:lnTo>
                  <a:pt x="10275" y="3084"/>
                </a:lnTo>
                <a:lnTo>
                  <a:pt x="10341" y="3192"/>
                </a:lnTo>
                <a:lnTo>
                  <a:pt x="10406" y="3301"/>
                </a:lnTo>
                <a:lnTo>
                  <a:pt x="10468" y="3412"/>
                </a:lnTo>
                <a:lnTo>
                  <a:pt x="10530" y="3524"/>
                </a:lnTo>
                <a:lnTo>
                  <a:pt x="10589" y="3637"/>
                </a:lnTo>
                <a:lnTo>
                  <a:pt x="10648" y="3750"/>
                </a:lnTo>
                <a:lnTo>
                  <a:pt x="10705" y="3866"/>
                </a:lnTo>
                <a:lnTo>
                  <a:pt x="10761" y="3982"/>
                </a:lnTo>
                <a:lnTo>
                  <a:pt x="10815" y="4099"/>
                </a:lnTo>
                <a:lnTo>
                  <a:pt x="10867" y="4217"/>
                </a:lnTo>
                <a:lnTo>
                  <a:pt x="10797" y="4242"/>
                </a:lnTo>
                <a:lnTo>
                  <a:pt x="10725" y="4264"/>
                </a:lnTo>
                <a:lnTo>
                  <a:pt x="10654" y="4286"/>
                </a:lnTo>
                <a:lnTo>
                  <a:pt x="10582" y="4308"/>
                </a:lnTo>
                <a:lnTo>
                  <a:pt x="10510" y="4328"/>
                </a:lnTo>
                <a:lnTo>
                  <a:pt x="10437" y="4348"/>
                </a:lnTo>
                <a:lnTo>
                  <a:pt x="10366" y="4368"/>
                </a:lnTo>
                <a:lnTo>
                  <a:pt x="10293" y="4387"/>
                </a:lnTo>
                <a:lnTo>
                  <a:pt x="10219" y="4405"/>
                </a:lnTo>
                <a:lnTo>
                  <a:pt x="10146" y="4423"/>
                </a:lnTo>
                <a:lnTo>
                  <a:pt x="10072" y="4439"/>
                </a:lnTo>
                <a:lnTo>
                  <a:pt x="9998" y="4456"/>
                </a:lnTo>
                <a:lnTo>
                  <a:pt x="9924" y="4471"/>
                </a:lnTo>
                <a:lnTo>
                  <a:pt x="9850" y="4486"/>
                </a:lnTo>
                <a:lnTo>
                  <a:pt x="9775" y="4501"/>
                </a:lnTo>
                <a:lnTo>
                  <a:pt x="9701" y="4514"/>
                </a:lnTo>
                <a:lnTo>
                  <a:pt x="9626" y="4527"/>
                </a:lnTo>
                <a:lnTo>
                  <a:pt x="9551" y="4540"/>
                </a:lnTo>
                <a:lnTo>
                  <a:pt x="9475" y="4551"/>
                </a:lnTo>
                <a:lnTo>
                  <a:pt x="9400" y="4562"/>
                </a:lnTo>
                <a:lnTo>
                  <a:pt x="9324" y="4573"/>
                </a:lnTo>
                <a:lnTo>
                  <a:pt x="9247" y="4582"/>
                </a:lnTo>
                <a:lnTo>
                  <a:pt x="9171" y="4591"/>
                </a:lnTo>
                <a:lnTo>
                  <a:pt x="9094" y="4600"/>
                </a:lnTo>
                <a:lnTo>
                  <a:pt x="9018" y="4607"/>
                </a:lnTo>
                <a:lnTo>
                  <a:pt x="8940" y="4614"/>
                </a:lnTo>
                <a:lnTo>
                  <a:pt x="8863" y="4621"/>
                </a:lnTo>
                <a:lnTo>
                  <a:pt x="8786" y="4626"/>
                </a:lnTo>
                <a:lnTo>
                  <a:pt x="8708" y="4631"/>
                </a:lnTo>
                <a:lnTo>
                  <a:pt x="8630" y="4635"/>
                </a:lnTo>
                <a:lnTo>
                  <a:pt x="8552" y="4639"/>
                </a:lnTo>
                <a:lnTo>
                  <a:pt x="8474" y="4642"/>
                </a:lnTo>
                <a:lnTo>
                  <a:pt x="8474" y="1047"/>
                </a:lnTo>
                <a:lnTo>
                  <a:pt x="8489" y="1048"/>
                </a:lnTo>
                <a:lnTo>
                  <a:pt x="8502" y="1049"/>
                </a:lnTo>
                <a:close/>
                <a:moveTo>
                  <a:pt x="7917" y="14987"/>
                </a:moveTo>
                <a:lnTo>
                  <a:pt x="7835" y="14918"/>
                </a:lnTo>
                <a:lnTo>
                  <a:pt x="7754" y="14850"/>
                </a:lnTo>
                <a:lnTo>
                  <a:pt x="7673" y="14779"/>
                </a:lnTo>
                <a:lnTo>
                  <a:pt x="7594" y="14708"/>
                </a:lnTo>
                <a:lnTo>
                  <a:pt x="7515" y="14636"/>
                </a:lnTo>
                <a:lnTo>
                  <a:pt x="7437" y="14562"/>
                </a:lnTo>
                <a:lnTo>
                  <a:pt x="7360" y="14487"/>
                </a:lnTo>
                <a:lnTo>
                  <a:pt x="7284" y="14410"/>
                </a:lnTo>
                <a:lnTo>
                  <a:pt x="7209" y="14333"/>
                </a:lnTo>
                <a:lnTo>
                  <a:pt x="7135" y="14255"/>
                </a:lnTo>
                <a:lnTo>
                  <a:pt x="7061" y="14175"/>
                </a:lnTo>
                <a:lnTo>
                  <a:pt x="6989" y="14095"/>
                </a:lnTo>
                <a:lnTo>
                  <a:pt x="6919" y="14012"/>
                </a:lnTo>
                <a:lnTo>
                  <a:pt x="6848" y="13930"/>
                </a:lnTo>
                <a:lnTo>
                  <a:pt x="6778" y="13846"/>
                </a:lnTo>
                <a:lnTo>
                  <a:pt x="6710" y="13761"/>
                </a:lnTo>
                <a:lnTo>
                  <a:pt x="6643" y="13675"/>
                </a:lnTo>
                <a:lnTo>
                  <a:pt x="6576" y="13588"/>
                </a:lnTo>
                <a:lnTo>
                  <a:pt x="6511" y="13499"/>
                </a:lnTo>
                <a:lnTo>
                  <a:pt x="6447" y="13410"/>
                </a:lnTo>
                <a:lnTo>
                  <a:pt x="6383" y="13319"/>
                </a:lnTo>
                <a:lnTo>
                  <a:pt x="6321" y="13228"/>
                </a:lnTo>
                <a:lnTo>
                  <a:pt x="6260" y="13135"/>
                </a:lnTo>
                <a:lnTo>
                  <a:pt x="6199" y="13042"/>
                </a:lnTo>
                <a:lnTo>
                  <a:pt x="6141" y="12948"/>
                </a:lnTo>
                <a:lnTo>
                  <a:pt x="6082" y="12853"/>
                </a:lnTo>
                <a:lnTo>
                  <a:pt x="6026" y="12757"/>
                </a:lnTo>
                <a:lnTo>
                  <a:pt x="5969" y="12659"/>
                </a:lnTo>
                <a:lnTo>
                  <a:pt x="5915" y="12561"/>
                </a:lnTo>
                <a:lnTo>
                  <a:pt x="5862" y="12462"/>
                </a:lnTo>
                <a:lnTo>
                  <a:pt x="5809" y="12363"/>
                </a:lnTo>
                <a:lnTo>
                  <a:pt x="5758" y="12262"/>
                </a:lnTo>
                <a:lnTo>
                  <a:pt x="5823" y="12242"/>
                </a:lnTo>
                <a:lnTo>
                  <a:pt x="5888" y="12223"/>
                </a:lnTo>
                <a:lnTo>
                  <a:pt x="5954" y="12204"/>
                </a:lnTo>
                <a:lnTo>
                  <a:pt x="6020" y="12187"/>
                </a:lnTo>
                <a:lnTo>
                  <a:pt x="6086" y="12169"/>
                </a:lnTo>
                <a:lnTo>
                  <a:pt x="6152" y="12153"/>
                </a:lnTo>
                <a:lnTo>
                  <a:pt x="6219" y="12136"/>
                </a:lnTo>
                <a:lnTo>
                  <a:pt x="6285" y="12121"/>
                </a:lnTo>
                <a:lnTo>
                  <a:pt x="6352" y="12106"/>
                </a:lnTo>
                <a:lnTo>
                  <a:pt x="6420" y="12091"/>
                </a:lnTo>
                <a:lnTo>
                  <a:pt x="6487" y="12077"/>
                </a:lnTo>
                <a:lnTo>
                  <a:pt x="6554" y="12064"/>
                </a:lnTo>
                <a:lnTo>
                  <a:pt x="6622" y="12051"/>
                </a:lnTo>
                <a:lnTo>
                  <a:pt x="6691" y="12039"/>
                </a:lnTo>
                <a:lnTo>
                  <a:pt x="6758" y="12027"/>
                </a:lnTo>
                <a:lnTo>
                  <a:pt x="6827" y="12016"/>
                </a:lnTo>
                <a:lnTo>
                  <a:pt x="6895" y="12005"/>
                </a:lnTo>
                <a:lnTo>
                  <a:pt x="6964" y="11995"/>
                </a:lnTo>
                <a:lnTo>
                  <a:pt x="7033" y="11986"/>
                </a:lnTo>
                <a:lnTo>
                  <a:pt x="7102" y="11976"/>
                </a:lnTo>
                <a:lnTo>
                  <a:pt x="7171" y="11968"/>
                </a:lnTo>
                <a:lnTo>
                  <a:pt x="7241" y="11960"/>
                </a:lnTo>
                <a:lnTo>
                  <a:pt x="7311" y="11953"/>
                </a:lnTo>
                <a:lnTo>
                  <a:pt x="7380" y="11946"/>
                </a:lnTo>
                <a:lnTo>
                  <a:pt x="7450" y="11940"/>
                </a:lnTo>
                <a:lnTo>
                  <a:pt x="7521" y="11934"/>
                </a:lnTo>
                <a:lnTo>
                  <a:pt x="7591" y="11929"/>
                </a:lnTo>
                <a:lnTo>
                  <a:pt x="7662" y="11924"/>
                </a:lnTo>
                <a:lnTo>
                  <a:pt x="7732" y="11920"/>
                </a:lnTo>
                <a:lnTo>
                  <a:pt x="7803" y="11916"/>
                </a:lnTo>
                <a:lnTo>
                  <a:pt x="7874" y="11913"/>
                </a:lnTo>
                <a:lnTo>
                  <a:pt x="7945" y="11911"/>
                </a:lnTo>
                <a:lnTo>
                  <a:pt x="7945" y="14988"/>
                </a:lnTo>
                <a:lnTo>
                  <a:pt x="7917" y="14987"/>
                </a:lnTo>
                <a:close/>
                <a:moveTo>
                  <a:pt x="15347" y="7759"/>
                </a:moveTo>
                <a:lnTo>
                  <a:pt x="12171" y="7759"/>
                </a:lnTo>
                <a:lnTo>
                  <a:pt x="12168" y="7652"/>
                </a:lnTo>
                <a:lnTo>
                  <a:pt x="12163" y="7545"/>
                </a:lnTo>
                <a:lnTo>
                  <a:pt x="12157" y="7439"/>
                </a:lnTo>
                <a:lnTo>
                  <a:pt x="12151" y="7332"/>
                </a:lnTo>
                <a:lnTo>
                  <a:pt x="12144" y="7226"/>
                </a:lnTo>
                <a:lnTo>
                  <a:pt x="12136" y="7120"/>
                </a:lnTo>
                <a:lnTo>
                  <a:pt x="12126" y="7015"/>
                </a:lnTo>
                <a:lnTo>
                  <a:pt x="12115" y="6911"/>
                </a:lnTo>
                <a:lnTo>
                  <a:pt x="12104" y="6805"/>
                </a:lnTo>
                <a:lnTo>
                  <a:pt x="12092" y="6701"/>
                </a:lnTo>
                <a:lnTo>
                  <a:pt x="12078" y="6598"/>
                </a:lnTo>
                <a:lnTo>
                  <a:pt x="12063" y="6494"/>
                </a:lnTo>
                <a:lnTo>
                  <a:pt x="12047" y="6391"/>
                </a:lnTo>
                <a:lnTo>
                  <a:pt x="12031" y="6288"/>
                </a:lnTo>
                <a:lnTo>
                  <a:pt x="12014" y="6186"/>
                </a:lnTo>
                <a:lnTo>
                  <a:pt x="11995" y="6084"/>
                </a:lnTo>
                <a:lnTo>
                  <a:pt x="11976" y="5982"/>
                </a:lnTo>
                <a:lnTo>
                  <a:pt x="11954" y="5881"/>
                </a:lnTo>
                <a:lnTo>
                  <a:pt x="11933" y="5781"/>
                </a:lnTo>
                <a:lnTo>
                  <a:pt x="11910" y="5681"/>
                </a:lnTo>
                <a:lnTo>
                  <a:pt x="11886" y="5582"/>
                </a:lnTo>
                <a:lnTo>
                  <a:pt x="11862" y="5482"/>
                </a:lnTo>
                <a:lnTo>
                  <a:pt x="11836" y="5383"/>
                </a:lnTo>
                <a:lnTo>
                  <a:pt x="11810" y="5285"/>
                </a:lnTo>
                <a:lnTo>
                  <a:pt x="11783" y="5188"/>
                </a:lnTo>
                <a:lnTo>
                  <a:pt x="11754" y="5090"/>
                </a:lnTo>
                <a:lnTo>
                  <a:pt x="11724" y="4993"/>
                </a:lnTo>
                <a:lnTo>
                  <a:pt x="11694" y="4897"/>
                </a:lnTo>
                <a:lnTo>
                  <a:pt x="11663" y="4801"/>
                </a:lnTo>
                <a:lnTo>
                  <a:pt x="11630" y="4706"/>
                </a:lnTo>
                <a:lnTo>
                  <a:pt x="11597" y="4611"/>
                </a:lnTo>
                <a:lnTo>
                  <a:pt x="11563" y="4517"/>
                </a:lnTo>
                <a:lnTo>
                  <a:pt x="11630" y="4489"/>
                </a:lnTo>
                <a:lnTo>
                  <a:pt x="11695" y="4461"/>
                </a:lnTo>
                <a:lnTo>
                  <a:pt x="11762" y="4432"/>
                </a:lnTo>
                <a:lnTo>
                  <a:pt x="11828" y="4403"/>
                </a:lnTo>
                <a:lnTo>
                  <a:pt x="11894" y="4374"/>
                </a:lnTo>
                <a:lnTo>
                  <a:pt x="11959" y="4343"/>
                </a:lnTo>
                <a:lnTo>
                  <a:pt x="12024" y="4312"/>
                </a:lnTo>
                <a:lnTo>
                  <a:pt x="12088" y="4281"/>
                </a:lnTo>
                <a:lnTo>
                  <a:pt x="12153" y="4249"/>
                </a:lnTo>
                <a:lnTo>
                  <a:pt x="12217" y="4216"/>
                </a:lnTo>
                <a:lnTo>
                  <a:pt x="12280" y="4183"/>
                </a:lnTo>
                <a:lnTo>
                  <a:pt x="12344" y="4150"/>
                </a:lnTo>
                <a:lnTo>
                  <a:pt x="12407" y="4116"/>
                </a:lnTo>
                <a:lnTo>
                  <a:pt x="12469" y="4081"/>
                </a:lnTo>
                <a:lnTo>
                  <a:pt x="12532" y="4046"/>
                </a:lnTo>
                <a:lnTo>
                  <a:pt x="12593" y="4011"/>
                </a:lnTo>
                <a:lnTo>
                  <a:pt x="12655" y="3975"/>
                </a:lnTo>
                <a:lnTo>
                  <a:pt x="12717" y="3939"/>
                </a:lnTo>
                <a:lnTo>
                  <a:pt x="12778" y="3902"/>
                </a:lnTo>
                <a:lnTo>
                  <a:pt x="12839" y="3865"/>
                </a:lnTo>
                <a:lnTo>
                  <a:pt x="12899" y="3827"/>
                </a:lnTo>
                <a:lnTo>
                  <a:pt x="12959" y="3789"/>
                </a:lnTo>
                <a:lnTo>
                  <a:pt x="13019" y="3749"/>
                </a:lnTo>
                <a:lnTo>
                  <a:pt x="13078" y="3710"/>
                </a:lnTo>
                <a:lnTo>
                  <a:pt x="13137" y="3670"/>
                </a:lnTo>
                <a:lnTo>
                  <a:pt x="13196" y="3630"/>
                </a:lnTo>
                <a:lnTo>
                  <a:pt x="13254" y="3590"/>
                </a:lnTo>
                <a:lnTo>
                  <a:pt x="13313" y="3549"/>
                </a:lnTo>
                <a:lnTo>
                  <a:pt x="13370" y="3507"/>
                </a:lnTo>
                <a:lnTo>
                  <a:pt x="13428" y="3466"/>
                </a:lnTo>
                <a:lnTo>
                  <a:pt x="13485" y="3423"/>
                </a:lnTo>
                <a:lnTo>
                  <a:pt x="13542" y="3381"/>
                </a:lnTo>
                <a:lnTo>
                  <a:pt x="13641" y="3492"/>
                </a:lnTo>
                <a:lnTo>
                  <a:pt x="13738" y="3605"/>
                </a:lnTo>
                <a:lnTo>
                  <a:pt x="13832" y="3719"/>
                </a:lnTo>
                <a:lnTo>
                  <a:pt x="13924" y="3837"/>
                </a:lnTo>
                <a:lnTo>
                  <a:pt x="14014" y="3956"/>
                </a:lnTo>
                <a:lnTo>
                  <a:pt x="14101" y="4076"/>
                </a:lnTo>
                <a:lnTo>
                  <a:pt x="14185" y="4199"/>
                </a:lnTo>
                <a:lnTo>
                  <a:pt x="14266" y="4324"/>
                </a:lnTo>
                <a:lnTo>
                  <a:pt x="14346" y="4450"/>
                </a:lnTo>
                <a:lnTo>
                  <a:pt x="14422" y="4578"/>
                </a:lnTo>
                <a:lnTo>
                  <a:pt x="14496" y="4708"/>
                </a:lnTo>
                <a:lnTo>
                  <a:pt x="14567" y="4839"/>
                </a:lnTo>
                <a:lnTo>
                  <a:pt x="14634" y="4972"/>
                </a:lnTo>
                <a:lnTo>
                  <a:pt x="14700" y="5106"/>
                </a:lnTo>
                <a:lnTo>
                  <a:pt x="14763" y="5243"/>
                </a:lnTo>
                <a:lnTo>
                  <a:pt x="14822" y="5380"/>
                </a:lnTo>
                <a:lnTo>
                  <a:pt x="14879" y="5519"/>
                </a:lnTo>
                <a:lnTo>
                  <a:pt x="14932" y="5660"/>
                </a:lnTo>
                <a:lnTo>
                  <a:pt x="14982" y="5802"/>
                </a:lnTo>
                <a:lnTo>
                  <a:pt x="15031" y="5945"/>
                </a:lnTo>
                <a:lnTo>
                  <a:pt x="15075" y="6090"/>
                </a:lnTo>
                <a:lnTo>
                  <a:pt x="15116" y="6236"/>
                </a:lnTo>
                <a:lnTo>
                  <a:pt x="15154" y="6383"/>
                </a:lnTo>
                <a:lnTo>
                  <a:pt x="15189" y="6532"/>
                </a:lnTo>
                <a:lnTo>
                  <a:pt x="15220" y="6681"/>
                </a:lnTo>
                <a:lnTo>
                  <a:pt x="15248" y="6832"/>
                </a:lnTo>
                <a:lnTo>
                  <a:pt x="15273" y="6984"/>
                </a:lnTo>
                <a:lnTo>
                  <a:pt x="15294" y="7137"/>
                </a:lnTo>
                <a:lnTo>
                  <a:pt x="15313" y="7291"/>
                </a:lnTo>
                <a:lnTo>
                  <a:pt x="15327" y="7446"/>
                </a:lnTo>
                <a:lnTo>
                  <a:pt x="15338" y="7602"/>
                </a:lnTo>
                <a:lnTo>
                  <a:pt x="15347" y="7759"/>
                </a:lnTo>
                <a:close/>
                <a:moveTo>
                  <a:pt x="8210" y="0"/>
                </a:moveTo>
                <a:lnTo>
                  <a:pt x="7787" y="10"/>
                </a:lnTo>
                <a:lnTo>
                  <a:pt x="7370" y="41"/>
                </a:lnTo>
                <a:lnTo>
                  <a:pt x="6960" y="92"/>
                </a:lnTo>
                <a:lnTo>
                  <a:pt x="6555" y="162"/>
                </a:lnTo>
                <a:lnTo>
                  <a:pt x="6158" y="253"/>
                </a:lnTo>
                <a:lnTo>
                  <a:pt x="5768" y="361"/>
                </a:lnTo>
                <a:lnTo>
                  <a:pt x="5386" y="486"/>
                </a:lnTo>
                <a:lnTo>
                  <a:pt x="5014" y="630"/>
                </a:lnTo>
                <a:lnTo>
                  <a:pt x="4651" y="791"/>
                </a:lnTo>
                <a:lnTo>
                  <a:pt x="4297" y="967"/>
                </a:lnTo>
                <a:lnTo>
                  <a:pt x="3953" y="1161"/>
                </a:lnTo>
                <a:lnTo>
                  <a:pt x="3619" y="1369"/>
                </a:lnTo>
                <a:lnTo>
                  <a:pt x="3298" y="1593"/>
                </a:lnTo>
                <a:lnTo>
                  <a:pt x="2987" y="1831"/>
                </a:lnTo>
                <a:lnTo>
                  <a:pt x="2690" y="2083"/>
                </a:lnTo>
                <a:lnTo>
                  <a:pt x="2404" y="2348"/>
                </a:lnTo>
                <a:lnTo>
                  <a:pt x="2132" y="2627"/>
                </a:lnTo>
                <a:lnTo>
                  <a:pt x="1875" y="2918"/>
                </a:lnTo>
                <a:lnTo>
                  <a:pt x="1631" y="3220"/>
                </a:lnTo>
                <a:lnTo>
                  <a:pt x="1402" y="3535"/>
                </a:lnTo>
                <a:lnTo>
                  <a:pt x="1188" y="3861"/>
                </a:lnTo>
                <a:lnTo>
                  <a:pt x="991" y="4195"/>
                </a:lnTo>
                <a:lnTo>
                  <a:pt x="810" y="4541"/>
                </a:lnTo>
                <a:lnTo>
                  <a:pt x="645" y="4897"/>
                </a:lnTo>
                <a:lnTo>
                  <a:pt x="498" y="5261"/>
                </a:lnTo>
                <a:lnTo>
                  <a:pt x="369" y="5634"/>
                </a:lnTo>
                <a:lnTo>
                  <a:pt x="259" y="6014"/>
                </a:lnTo>
                <a:lnTo>
                  <a:pt x="167" y="6402"/>
                </a:lnTo>
                <a:lnTo>
                  <a:pt x="94" y="6797"/>
                </a:lnTo>
                <a:lnTo>
                  <a:pt x="42" y="7198"/>
                </a:lnTo>
                <a:lnTo>
                  <a:pt x="10" y="7605"/>
                </a:lnTo>
                <a:lnTo>
                  <a:pt x="0" y="8018"/>
                </a:lnTo>
                <a:lnTo>
                  <a:pt x="10" y="8431"/>
                </a:lnTo>
                <a:lnTo>
                  <a:pt x="42" y="8838"/>
                </a:lnTo>
                <a:lnTo>
                  <a:pt x="94" y="9239"/>
                </a:lnTo>
                <a:lnTo>
                  <a:pt x="167" y="9634"/>
                </a:lnTo>
                <a:lnTo>
                  <a:pt x="259" y="10021"/>
                </a:lnTo>
                <a:lnTo>
                  <a:pt x="369" y="10402"/>
                </a:lnTo>
                <a:lnTo>
                  <a:pt x="498" y="10774"/>
                </a:lnTo>
                <a:lnTo>
                  <a:pt x="645" y="11139"/>
                </a:lnTo>
                <a:lnTo>
                  <a:pt x="810" y="11494"/>
                </a:lnTo>
                <a:lnTo>
                  <a:pt x="991" y="11840"/>
                </a:lnTo>
                <a:lnTo>
                  <a:pt x="1188" y="12175"/>
                </a:lnTo>
                <a:lnTo>
                  <a:pt x="1402" y="12501"/>
                </a:lnTo>
                <a:lnTo>
                  <a:pt x="1631" y="12815"/>
                </a:lnTo>
                <a:lnTo>
                  <a:pt x="1875" y="13118"/>
                </a:lnTo>
                <a:lnTo>
                  <a:pt x="2132" y="13409"/>
                </a:lnTo>
                <a:lnTo>
                  <a:pt x="2404" y="13688"/>
                </a:lnTo>
                <a:lnTo>
                  <a:pt x="2690" y="13953"/>
                </a:lnTo>
                <a:lnTo>
                  <a:pt x="2987" y="14205"/>
                </a:lnTo>
                <a:lnTo>
                  <a:pt x="3298" y="14443"/>
                </a:lnTo>
                <a:lnTo>
                  <a:pt x="3619" y="14667"/>
                </a:lnTo>
                <a:lnTo>
                  <a:pt x="3953" y="14875"/>
                </a:lnTo>
                <a:lnTo>
                  <a:pt x="4297" y="15068"/>
                </a:lnTo>
                <a:lnTo>
                  <a:pt x="4651" y="15245"/>
                </a:lnTo>
                <a:lnTo>
                  <a:pt x="5014" y="15406"/>
                </a:lnTo>
                <a:lnTo>
                  <a:pt x="5386" y="15550"/>
                </a:lnTo>
                <a:lnTo>
                  <a:pt x="5768" y="15675"/>
                </a:lnTo>
                <a:lnTo>
                  <a:pt x="6158" y="15783"/>
                </a:lnTo>
                <a:lnTo>
                  <a:pt x="6555" y="15873"/>
                </a:lnTo>
                <a:lnTo>
                  <a:pt x="6960" y="15944"/>
                </a:lnTo>
                <a:lnTo>
                  <a:pt x="7370" y="15995"/>
                </a:lnTo>
                <a:lnTo>
                  <a:pt x="7787" y="16026"/>
                </a:lnTo>
                <a:lnTo>
                  <a:pt x="8210" y="16036"/>
                </a:lnTo>
                <a:lnTo>
                  <a:pt x="8632" y="16026"/>
                </a:lnTo>
                <a:lnTo>
                  <a:pt x="9049" y="15995"/>
                </a:lnTo>
                <a:lnTo>
                  <a:pt x="9459" y="15944"/>
                </a:lnTo>
                <a:lnTo>
                  <a:pt x="9864" y="15873"/>
                </a:lnTo>
                <a:lnTo>
                  <a:pt x="10261" y="15783"/>
                </a:lnTo>
                <a:lnTo>
                  <a:pt x="10651" y="15675"/>
                </a:lnTo>
                <a:lnTo>
                  <a:pt x="11033" y="15550"/>
                </a:lnTo>
                <a:lnTo>
                  <a:pt x="11405" y="15406"/>
                </a:lnTo>
                <a:lnTo>
                  <a:pt x="11768" y="15245"/>
                </a:lnTo>
                <a:lnTo>
                  <a:pt x="12122" y="15068"/>
                </a:lnTo>
                <a:lnTo>
                  <a:pt x="12466" y="14875"/>
                </a:lnTo>
                <a:lnTo>
                  <a:pt x="12800" y="14667"/>
                </a:lnTo>
                <a:lnTo>
                  <a:pt x="13122" y="14443"/>
                </a:lnTo>
                <a:lnTo>
                  <a:pt x="13432" y="14205"/>
                </a:lnTo>
                <a:lnTo>
                  <a:pt x="13729" y="13953"/>
                </a:lnTo>
                <a:lnTo>
                  <a:pt x="14015" y="13688"/>
                </a:lnTo>
                <a:lnTo>
                  <a:pt x="14287" y="13409"/>
                </a:lnTo>
                <a:lnTo>
                  <a:pt x="14544" y="13118"/>
                </a:lnTo>
                <a:lnTo>
                  <a:pt x="14788" y="12815"/>
                </a:lnTo>
                <a:lnTo>
                  <a:pt x="15017" y="12501"/>
                </a:lnTo>
                <a:lnTo>
                  <a:pt x="15231" y="12175"/>
                </a:lnTo>
                <a:lnTo>
                  <a:pt x="15428" y="11840"/>
                </a:lnTo>
                <a:lnTo>
                  <a:pt x="15609" y="11494"/>
                </a:lnTo>
                <a:lnTo>
                  <a:pt x="15774" y="11139"/>
                </a:lnTo>
                <a:lnTo>
                  <a:pt x="15921" y="10774"/>
                </a:lnTo>
                <a:lnTo>
                  <a:pt x="16050" y="10402"/>
                </a:lnTo>
                <a:lnTo>
                  <a:pt x="16160" y="10021"/>
                </a:lnTo>
                <a:lnTo>
                  <a:pt x="16253" y="9634"/>
                </a:lnTo>
                <a:lnTo>
                  <a:pt x="16325" y="9239"/>
                </a:lnTo>
                <a:lnTo>
                  <a:pt x="16377" y="8838"/>
                </a:lnTo>
                <a:lnTo>
                  <a:pt x="16409" y="8431"/>
                </a:lnTo>
                <a:lnTo>
                  <a:pt x="16419" y="8018"/>
                </a:lnTo>
                <a:lnTo>
                  <a:pt x="16409" y="7605"/>
                </a:lnTo>
                <a:lnTo>
                  <a:pt x="16377" y="7198"/>
                </a:lnTo>
                <a:lnTo>
                  <a:pt x="16325" y="6797"/>
                </a:lnTo>
                <a:lnTo>
                  <a:pt x="16253" y="6402"/>
                </a:lnTo>
                <a:lnTo>
                  <a:pt x="16160" y="6014"/>
                </a:lnTo>
                <a:lnTo>
                  <a:pt x="16050" y="5634"/>
                </a:lnTo>
                <a:lnTo>
                  <a:pt x="15921" y="5261"/>
                </a:lnTo>
                <a:lnTo>
                  <a:pt x="15774" y="4897"/>
                </a:lnTo>
                <a:lnTo>
                  <a:pt x="15609" y="4541"/>
                </a:lnTo>
                <a:lnTo>
                  <a:pt x="15428" y="4195"/>
                </a:lnTo>
                <a:lnTo>
                  <a:pt x="15231" y="3861"/>
                </a:lnTo>
                <a:lnTo>
                  <a:pt x="15017" y="3535"/>
                </a:lnTo>
                <a:lnTo>
                  <a:pt x="14788" y="3220"/>
                </a:lnTo>
                <a:lnTo>
                  <a:pt x="14544" y="2918"/>
                </a:lnTo>
                <a:lnTo>
                  <a:pt x="14287" y="2627"/>
                </a:lnTo>
                <a:lnTo>
                  <a:pt x="14015" y="2348"/>
                </a:lnTo>
                <a:lnTo>
                  <a:pt x="13729" y="2083"/>
                </a:lnTo>
                <a:lnTo>
                  <a:pt x="13432" y="1831"/>
                </a:lnTo>
                <a:lnTo>
                  <a:pt x="13122" y="1593"/>
                </a:lnTo>
                <a:lnTo>
                  <a:pt x="12800" y="1369"/>
                </a:lnTo>
                <a:lnTo>
                  <a:pt x="12466" y="1161"/>
                </a:lnTo>
                <a:lnTo>
                  <a:pt x="12122" y="967"/>
                </a:lnTo>
                <a:lnTo>
                  <a:pt x="11768" y="791"/>
                </a:lnTo>
                <a:lnTo>
                  <a:pt x="11405" y="630"/>
                </a:lnTo>
                <a:lnTo>
                  <a:pt x="11033" y="486"/>
                </a:lnTo>
                <a:lnTo>
                  <a:pt x="10651" y="361"/>
                </a:lnTo>
                <a:lnTo>
                  <a:pt x="10261" y="253"/>
                </a:lnTo>
                <a:lnTo>
                  <a:pt x="9864" y="162"/>
                </a:lnTo>
                <a:lnTo>
                  <a:pt x="9459" y="92"/>
                </a:lnTo>
                <a:lnTo>
                  <a:pt x="9049" y="41"/>
                </a:lnTo>
                <a:lnTo>
                  <a:pt x="8632" y="10"/>
                </a:lnTo>
                <a:lnTo>
                  <a:pt x="8210" y="0"/>
                </a:lnTo>
                <a:close/>
              </a:path>
            </a:pathLst>
          </a:custGeom>
          <a:solidFill>
            <a:schemeClr val="bg1"/>
          </a:solidFill>
          <a:ln>
            <a:noFill/>
          </a:ln>
        </p:spPr>
        <p:txBody>
          <a:bodyPr vert="horz" wrap="square" lIns="91440" tIns="45720" rIns="91440" bIns="45720" numCol="1" anchor="t" anchorCtr="0" compatLnSpc="1">
            <a:prstTxWarp prst="textNoShape">
              <a:avLst/>
            </a:prstTxWarp>
            <a:norm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Freeform 82">
            <a:extLst>
              <a:ext uri="{FF2B5EF4-FFF2-40B4-BE49-F238E27FC236}">
                <a16:creationId xmlns:a16="http://schemas.microsoft.com/office/drawing/2014/main" id="{91EB4090-0945-9544-A1CF-02362894ADEB}"/>
              </a:ext>
            </a:extLst>
          </p:cNvPr>
          <p:cNvSpPr>
            <a:spLocks noEditPoints="1"/>
          </p:cNvSpPr>
          <p:nvPr/>
        </p:nvSpPr>
        <p:spPr bwMode="auto">
          <a:xfrm>
            <a:off x="7604876" y="4236737"/>
            <a:ext cx="387242" cy="339945"/>
          </a:xfrm>
          <a:custGeom>
            <a:avLst/>
            <a:gdLst>
              <a:gd name="T0" fmla="*/ 110 w 111"/>
              <a:gd name="T1" fmla="*/ 13 h 97"/>
              <a:gd name="T2" fmla="*/ 101 w 111"/>
              <a:gd name="T3" fmla="*/ 3 h 97"/>
              <a:gd name="T4" fmla="*/ 96 w 111"/>
              <a:gd name="T5" fmla="*/ 3 h 97"/>
              <a:gd name="T6" fmla="*/ 95 w 111"/>
              <a:gd name="T7" fmla="*/ 5 h 97"/>
              <a:gd name="T8" fmla="*/ 92 w 111"/>
              <a:gd name="T9" fmla="*/ 6 h 97"/>
              <a:gd name="T10" fmla="*/ 92 w 111"/>
              <a:gd name="T11" fmla="*/ 6 h 97"/>
              <a:gd name="T12" fmla="*/ 67 w 111"/>
              <a:gd name="T13" fmla="*/ 32 h 97"/>
              <a:gd name="T14" fmla="*/ 66 w 111"/>
              <a:gd name="T15" fmla="*/ 37 h 97"/>
              <a:gd name="T16" fmla="*/ 68 w 111"/>
              <a:gd name="T17" fmla="*/ 41 h 97"/>
              <a:gd name="T18" fmla="*/ 68 w 111"/>
              <a:gd name="T19" fmla="*/ 41 h 97"/>
              <a:gd name="T20" fmla="*/ 69 w 111"/>
              <a:gd name="T21" fmla="*/ 41 h 97"/>
              <a:gd name="T22" fmla="*/ 63 w 111"/>
              <a:gd name="T23" fmla="*/ 46 h 97"/>
              <a:gd name="T24" fmla="*/ 45 w 111"/>
              <a:gd name="T25" fmla="*/ 28 h 97"/>
              <a:gd name="T26" fmla="*/ 39 w 111"/>
              <a:gd name="T27" fmla="*/ 7 h 97"/>
              <a:gd name="T28" fmla="*/ 18 w 111"/>
              <a:gd name="T29" fmla="*/ 1 h 97"/>
              <a:gd name="T30" fmla="*/ 30 w 111"/>
              <a:gd name="T31" fmla="*/ 14 h 97"/>
              <a:gd name="T32" fmla="*/ 27 w 111"/>
              <a:gd name="T33" fmla="*/ 26 h 97"/>
              <a:gd name="T34" fmla="*/ 15 w 111"/>
              <a:gd name="T35" fmla="*/ 29 h 97"/>
              <a:gd name="T36" fmla="*/ 3 w 111"/>
              <a:gd name="T37" fmla="*/ 17 h 97"/>
              <a:gd name="T38" fmla="*/ 9 w 111"/>
              <a:gd name="T39" fmla="*/ 37 h 97"/>
              <a:gd name="T40" fmla="*/ 31 w 111"/>
              <a:gd name="T41" fmla="*/ 43 h 97"/>
              <a:gd name="T42" fmla="*/ 31 w 111"/>
              <a:gd name="T43" fmla="*/ 43 h 97"/>
              <a:gd name="T44" fmla="*/ 48 w 111"/>
              <a:gd name="T45" fmla="*/ 60 h 97"/>
              <a:gd name="T46" fmla="*/ 32 w 111"/>
              <a:gd name="T47" fmla="*/ 78 h 97"/>
              <a:gd name="T48" fmla="*/ 31 w 111"/>
              <a:gd name="T49" fmla="*/ 77 h 97"/>
              <a:gd name="T50" fmla="*/ 26 w 111"/>
              <a:gd name="T51" fmla="*/ 80 h 97"/>
              <a:gd name="T52" fmla="*/ 18 w 111"/>
              <a:gd name="T53" fmla="*/ 93 h 97"/>
              <a:gd name="T54" fmla="*/ 20 w 111"/>
              <a:gd name="T55" fmla="*/ 95 h 97"/>
              <a:gd name="T56" fmla="*/ 33 w 111"/>
              <a:gd name="T57" fmla="*/ 87 h 97"/>
              <a:gd name="T58" fmla="*/ 37 w 111"/>
              <a:gd name="T59" fmla="*/ 83 h 97"/>
              <a:gd name="T60" fmla="*/ 35 w 111"/>
              <a:gd name="T61" fmla="*/ 82 h 97"/>
              <a:gd name="T62" fmla="*/ 53 w 111"/>
              <a:gd name="T63" fmla="*/ 64 h 97"/>
              <a:gd name="T64" fmla="*/ 82 w 111"/>
              <a:gd name="T65" fmla="*/ 93 h 97"/>
              <a:gd name="T66" fmla="*/ 89 w 111"/>
              <a:gd name="T67" fmla="*/ 97 h 97"/>
              <a:gd name="T68" fmla="*/ 96 w 111"/>
              <a:gd name="T69" fmla="*/ 93 h 97"/>
              <a:gd name="T70" fmla="*/ 96 w 111"/>
              <a:gd name="T71" fmla="*/ 79 h 97"/>
              <a:gd name="T72" fmla="*/ 67 w 111"/>
              <a:gd name="T73" fmla="*/ 50 h 97"/>
              <a:gd name="T74" fmla="*/ 72 w 111"/>
              <a:gd name="T75" fmla="*/ 45 h 97"/>
              <a:gd name="T76" fmla="*/ 75 w 111"/>
              <a:gd name="T77" fmla="*/ 47 h 97"/>
              <a:gd name="T78" fmla="*/ 82 w 111"/>
              <a:gd name="T79" fmla="*/ 46 h 97"/>
              <a:gd name="T80" fmla="*/ 106 w 111"/>
              <a:gd name="T81" fmla="*/ 21 h 97"/>
              <a:gd name="T82" fmla="*/ 106 w 111"/>
              <a:gd name="T83" fmla="*/ 20 h 97"/>
              <a:gd name="T84" fmla="*/ 106 w 111"/>
              <a:gd name="T85" fmla="*/ 20 h 97"/>
              <a:gd name="T86" fmla="*/ 107 w 111"/>
              <a:gd name="T87" fmla="*/ 18 h 97"/>
              <a:gd name="T88" fmla="*/ 110 w 111"/>
              <a:gd name="T89" fmla="*/ 18 h 97"/>
              <a:gd name="T90" fmla="*/ 110 w 111"/>
              <a:gd name="T91" fmla="*/ 13 h 97"/>
              <a:gd name="T92" fmla="*/ 90 w 111"/>
              <a:gd name="T93" fmla="*/ 84 h 97"/>
              <a:gd name="T94" fmla="*/ 94 w 111"/>
              <a:gd name="T95" fmla="*/ 87 h 97"/>
              <a:gd name="T96" fmla="*/ 90 w 111"/>
              <a:gd name="T97" fmla="*/ 92 h 97"/>
              <a:gd name="T98" fmla="*/ 86 w 111"/>
              <a:gd name="T99" fmla="*/ 87 h 97"/>
              <a:gd name="T100" fmla="*/ 90 w 111"/>
              <a:gd name="T101" fmla="*/ 84 h 97"/>
              <a:gd name="T102" fmla="*/ 76 w 111"/>
              <a:gd name="T103" fmla="*/ 32 h 97"/>
              <a:gd name="T104" fmla="*/ 74 w 111"/>
              <a:gd name="T105" fmla="*/ 31 h 97"/>
              <a:gd name="T106" fmla="*/ 93 w 111"/>
              <a:gd name="T107" fmla="*/ 13 h 97"/>
              <a:gd name="T108" fmla="*/ 95 w 111"/>
              <a:gd name="T109" fmla="*/ 14 h 97"/>
              <a:gd name="T110" fmla="*/ 76 w 111"/>
              <a:gd name="T111" fmla="*/ 32 h 97"/>
              <a:gd name="T112" fmla="*/ 76 w 111"/>
              <a:gd name="T113" fmla="*/ 32 h 97"/>
              <a:gd name="T114" fmla="*/ 82 w 111"/>
              <a:gd name="T115" fmla="*/ 39 h 97"/>
              <a:gd name="T116" fmla="*/ 80 w 111"/>
              <a:gd name="T117" fmla="*/ 37 h 97"/>
              <a:gd name="T118" fmla="*/ 99 w 111"/>
              <a:gd name="T119" fmla="*/ 18 h 97"/>
              <a:gd name="T120" fmla="*/ 101 w 111"/>
              <a:gd name="T121" fmla="*/ 20 h 97"/>
              <a:gd name="T122" fmla="*/ 82 w 111"/>
              <a:gd name="T123" fmla="*/ 39 h 97"/>
              <a:gd name="T124" fmla="*/ 82 w 111"/>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 h="97">
                <a:moveTo>
                  <a:pt x="110" y="13"/>
                </a:moveTo>
                <a:cubicBezTo>
                  <a:pt x="101" y="3"/>
                  <a:pt x="101" y="3"/>
                  <a:pt x="101" y="3"/>
                </a:cubicBezTo>
                <a:cubicBezTo>
                  <a:pt x="99" y="1"/>
                  <a:pt x="97" y="1"/>
                  <a:pt x="96" y="3"/>
                </a:cubicBezTo>
                <a:cubicBezTo>
                  <a:pt x="95" y="4"/>
                  <a:pt x="95" y="4"/>
                  <a:pt x="95" y="5"/>
                </a:cubicBezTo>
                <a:cubicBezTo>
                  <a:pt x="94" y="5"/>
                  <a:pt x="93" y="6"/>
                  <a:pt x="92" y="6"/>
                </a:cubicBezTo>
                <a:cubicBezTo>
                  <a:pt x="92" y="6"/>
                  <a:pt x="92" y="6"/>
                  <a:pt x="92" y="6"/>
                </a:cubicBezTo>
                <a:cubicBezTo>
                  <a:pt x="67" y="32"/>
                  <a:pt x="67" y="32"/>
                  <a:pt x="67" y="32"/>
                </a:cubicBezTo>
                <a:cubicBezTo>
                  <a:pt x="67" y="33"/>
                  <a:pt x="67" y="36"/>
                  <a:pt x="66" y="37"/>
                </a:cubicBezTo>
                <a:cubicBezTo>
                  <a:pt x="68" y="41"/>
                  <a:pt x="68" y="41"/>
                  <a:pt x="68" y="41"/>
                </a:cubicBezTo>
                <a:cubicBezTo>
                  <a:pt x="68" y="41"/>
                  <a:pt x="68" y="41"/>
                  <a:pt x="68" y="41"/>
                </a:cubicBezTo>
                <a:cubicBezTo>
                  <a:pt x="69" y="41"/>
                  <a:pt x="69" y="41"/>
                  <a:pt x="69" y="41"/>
                </a:cubicBezTo>
                <a:cubicBezTo>
                  <a:pt x="63" y="46"/>
                  <a:pt x="63" y="46"/>
                  <a:pt x="63" y="46"/>
                </a:cubicBezTo>
                <a:cubicBezTo>
                  <a:pt x="45" y="28"/>
                  <a:pt x="45" y="28"/>
                  <a:pt x="45" y="28"/>
                </a:cubicBezTo>
                <a:cubicBezTo>
                  <a:pt x="47" y="21"/>
                  <a:pt x="45" y="13"/>
                  <a:pt x="39" y="7"/>
                </a:cubicBezTo>
                <a:cubicBezTo>
                  <a:pt x="34" y="1"/>
                  <a:pt x="25" y="0"/>
                  <a:pt x="18" y="1"/>
                </a:cubicBezTo>
                <a:cubicBezTo>
                  <a:pt x="30" y="14"/>
                  <a:pt x="30" y="14"/>
                  <a:pt x="30" y="14"/>
                </a:cubicBezTo>
                <a:cubicBezTo>
                  <a:pt x="27" y="26"/>
                  <a:pt x="27" y="26"/>
                  <a:pt x="27" y="26"/>
                </a:cubicBezTo>
                <a:cubicBezTo>
                  <a:pt x="15" y="29"/>
                  <a:pt x="15" y="29"/>
                  <a:pt x="15" y="29"/>
                </a:cubicBezTo>
                <a:cubicBezTo>
                  <a:pt x="3" y="17"/>
                  <a:pt x="3" y="17"/>
                  <a:pt x="3" y="17"/>
                </a:cubicBezTo>
                <a:cubicBezTo>
                  <a:pt x="0" y="23"/>
                  <a:pt x="3" y="32"/>
                  <a:pt x="9" y="37"/>
                </a:cubicBezTo>
                <a:cubicBezTo>
                  <a:pt x="14" y="43"/>
                  <a:pt x="23" y="46"/>
                  <a:pt x="31" y="43"/>
                </a:cubicBezTo>
                <a:cubicBezTo>
                  <a:pt x="31" y="43"/>
                  <a:pt x="31" y="43"/>
                  <a:pt x="31" y="43"/>
                </a:cubicBezTo>
                <a:cubicBezTo>
                  <a:pt x="48" y="60"/>
                  <a:pt x="48" y="60"/>
                  <a:pt x="48" y="60"/>
                </a:cubicBezTo>
                <a:cubicBezTo>
                  <a:pt x="32" y="78"/>
                  <a:pt x="32" y="78"/>
                  <a:pt x="32" y="78"/>
                </a:cubicBezTo>
                <a:cubicBezTo>
                  <a:pt x="31" y="77"/>
                  <a:pt x="31" y="77"/>
                  <a:pt x="31" y="77"/>
                </a:cubicBezTo>
                <a:cubicBezTo>
                  <a:pt x="26" y="80"/>
                  <a:pt x="26" y="80"/>
                  <a:pt x="26" y="80"/>
                </a:cubicBezTo>
                <a:cubicBezTo>
                  <a:pt x="18" y="93"/>
                  <a:pt x="18" y="93"/>
                  <a:pt x="18" y="93"/>
                </a:cubicBezTo>
                <a:cubicBezTo>
                  <a:pt x="20" y="95"/>
                  <a:pt x="20" y="95"/>
                  <a:pt x="20" y="95"/>
                </a:cubicBezTo>
                <a:cubicBezTo>
                  <a:pt x="33" y="87"/>
                  <a:pt x="33" y="87"/>
                  <a:pt x="33" y="87"/>
                </a:cubicBezTo>
                <a:cubicBezTo>
                  <a:pt x="37" y="83"/>
                  <a:pt x="37" y="83"/>
                  <a:pt x="37" y="83"/>
                </a:cubicBezTo>
                <a:cubicBezTo>
                  <a:pt x="35" y="82"/>
                  <a:pt x="35" y="82"/>
                  <a:pt x="35" y="82"/>
                </a:cubicBezTo>
                <a:cubicBezTo>
                  <a:pt x="53" y="64"/>
                  <a:pt x="53" y="64"/>
                  <a:pt x="53" y="64"/>
                </a:cubicBezTo>
                <a:cubicBezTo>
                  <a:pt x="82" y="93"/>
                  <a:pt x="82" y="93"/>
                  <a:pt x="82" y="93"/>
                </a:cubicBezTo>
                <a:cubicBezTo>
                  <a:pt x="84" y="96"/>
                  <a:pt x="86" y="97"/>
                  <a:pt x="89" y="97"/>
                </a:cubicBezTo>
                <a:cubicBezTo>
                  <a:pt x="91" y="97"/>
                  <a:pt x="94" y="96"/>
                  <a:pt x="96" y="93"/>
                </a:cubicBezTo>
                <a:cubicBezTo>
                  <a:pt x="101" y="89"/>
                  <a:pt x="101" y="83"/>
                  <a:pt x="96" y="79"/>
                </a:cubicBezTo>
                <a:cubicBezTo>
                  <a:pt x="67" y="50"/>
                  <a:pt x="67" y="50"/>
                  <a:pt x="67" y="50"/>
                </a:cubicBezTo>
                <a:cubicBezTo>
                  <a:pt x="72" y="45"/>
                  <a:pt x="72" y="45"/>
                  <a:pt x="72" y="45"/>
                </a:cubicBezTo>
                <a:cubicBezTo>
                  <a:pt x="75" y="47"/>
                  <a:pt x="75" y="47"/>
                  <a:pt x="75" y="47"/>
                </a:cubicBezTo>
                <a:cubicBezTo>
                  <a:pt x="77" y="46"/>
                  <a:pt x="79" y="46"/>
                  <a:pt x="82" y="46"/>
                </a:cubicBezTo>
                <a:cubicBezTo>
                  <a:pt x="106" y="21"/>
                  <a:pt x="106" y="21"/>
                  <a:pt x="106" y="21"/>
                </a:cubicBezTo>
                <a:cubicBezTo>
                  <a:pt x="106" y="20"/>
                  <a:pt x="106" y="20"/>
                  <a:pt x="106" y="20"/>
                </a:cubicBezTo>
                <a:cubicBezTo>
                  <a:pt x="106" y="20"/>
                  <a:pt x="106" y="20"/>
                  <a:pt x="106" y="20"/>
                </a:cubicBezTo>
                <a:cubicBezTo>
                  <a:pt x="107" y="19"/>
                  <a:pt x="107" y="19"/>
                  <a:pt x="107" y="18"/>
                </a:cubicBezTo>
                <a:cubicBezTo>
                  <a:pt x="109" y="18"/>
                  <a:pt x="110" y="18"/>
                  <a:pt x="110" y="18"/>
                </a:cubicBezTo>
                <a:cubicBezTo>
                  <a:pt x="111" y="16"/>
                  <a:pt x="111" y="14"/>
                  <a:pt x="110" y="13"/>
                </a:cubicBezTo>
                <a:close/>
                <a:moveTo>
                  <a:pt x="90" y="84"/>
                </a:moveTo>
                <a:cubicBezTo>
                  <a:pt x="92" y="84"/>
                  <a:pt x="94" y="86"/>
                  <a:pt x="94" y="87"/>
                </a:cubicBezTo>
                <a:cubicBezTo>
                  <a:pt x="94" y="90"/>
                  <a:pt x="92" y="92"/>
                  <a:pt x="90" y="92"/>
                </a:cubicBezTo>
                <a:cubicBezTo>
                  <a:pt x="87" y="92"/>
                  <a:pt x="86" y="90"/>
                  <a:pt x="86" y="87"/>
                </a:cubicBezTo>
                <a:cubicBezTo>
                  <a:pt x="86" y="86"/>
                  <a:pt x="87" y="84"/>
                  <a:pt x="90" y="84"/>
                </a:cubicBezTo>
                <a:close/>
                <a:moveTo>
                  <a:pt x="76" y="32"/>
                </a:moveTo>
                <a:cubicBezTo>
                  <a:pt x="74" y="31"/>
                  <a:pt x="74" y="31"/>
                  <a:pt x="74" y="31"/>
                </a:cubicBezTo>
                <a:cubicBezTo>
                  <a:pt x="93" y="13"/>
                  <a:pt x="93" y="13"/>
                  <a:pt x="93" y="13"/>
                </a:cubicBezTo>
                <a:cubicBezTo>
                  <a:pt x="95" y="14"/>
                  <a:pt x="95" y="14"/>
                  <a:pt x="95" y="14"/>
                </a:cubicBezTo>
                <a:cubicBezTo>
                  <a:pt x="76" y="32"/>
                  <a:pt x="76" y="32"/>
                  <a:pt x="76" y="32"/>
                </a:cubicBezTo>
                <a:cubicBezTo>
                  <a:pt x="76" y="32"/>
                  <a:pt x="76" y="32"/>
                  <a:pt x="76" y="32"/>
                </a:cubicBezTo>
                <a:close/>
                <a:moveTo>
                  <a:pt x="82" y="39"/>
                </a:moveTo>
                <a:cubicBezTo>
                  <a:pt x="80" y="37"/>
                  <a:pt x="80" y="37"/>
                  <a:pt x="80" y="37"/>
                </a:cubicBezTo>
                <a:cubicBezTo>
                  <a:pt x="99" y="18"/>
                  <a:pt x="99" y="18"/>
                  <a:pt x="99" y="18"/>
                </a:cubicBezTo>
                <a:cubicBezTo>
                  <a:pt x="101" y="20"/>
                  <a:pt x="101" y="20"/>
                  <a:pt x="101" y="20"/>
                </a:cubicBezTo>
                <a:cubicBezTo>
                  <a:pt x="82" y="39"/>
                  <a:pt x="82" y="39"/>
                  <a:pt x="82" y="39"/>
                </a:cubicBezTo>
                <a:cubicBezTo>
                  <a:pt x="82" y="39"/>
                  <a:pt x="82" y="39"/>
                  <a:pt x="82" y="39"/>
                </a:cubicBezTo>
                <a:close/>
              </a:path>
            </a:pathLst>
          </a:custGeom>
          <a:solidFill>
            <a:schemeClr val="bg1"/>
          </a:solidFill>
          <a:ln>
            <a:noFill/>
          </a:ln>
        </p:spPr>
        <p:txBody>
          <a:bodyPr vert="horz" wrap="square" lIns="91440" tIns="45720" rIns="91440" bIns="45720" numCol="1" anchor="t" anchorCtr="0" compatLnSpc="1">
            <a:prstTxWarp prst="textNoShape">
              <a:avLst/>
            </a:prstTxWarp>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analytics_155894">
            <a:extLst>
              <a:ext uri="{FF2B5EF4-FFF2-40B4-BE49-F238E27FC236}">
                <a16:creationId xmlns:a16="http://schemas.microsoft.com/office/drawing/2014/main" id="{EAF0F798-8D52-BD42-9719-A9696B46DADD}"/>
              </a:ext>
            </a:extLst>
          </p:cNvPr>
          <p:cNvSpPr>
            <a:spLocks noChangeAspect="1"/>
          </p:cNvSpPr>
          <p:nvPr/>
        </p:nvSpPr>
        <p:spPr bwMode="auto">
          <a:xfrm>
            <a:off x="7609077" y="3209236"/>
            <a:ext cx="378840" cy="34279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bg1"/>
          </a:solidFill>
          <a:ln>
            <a:noFill/>
          </a:ln>
        </p:spPr>
      </p:sp>
      <p:sp>
        <p:nvSpPr>
          <p:cNvPr id="12" name="文本框 11">
            <a:extLst>
              <a:ext uri="{FF2B5EF4-FFF2-40B4-BE49-F238E27FC236}">
                <a16:creationId xmlns:a16="http://schemas.microsoft.com/office/drawing/2014/main" id="{13DB9899-F5D0-9742-8C8F-1C4AE8439A59}"/>
              </a:ext>
            </a:extLst>
          </p:cNvPr>
          <p:cNvSpPr txBox="1"/>
          <p:nvPr/>
        </p:nvSpPr>
        <p:spPr bwMode="auto">
          <a:xfrm>
            <a:off x="214923" y="88267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Arial"/>
                <a:ea typeface="微软雅黑"/>
                <a:cs typeface="+mn-cs"/>
              </a:rPr>
              <a:t>过程</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B9E94F4C-A441-0E44-A6F6-6B79D87E4BB8}"/>
              </a:ext>
            </a:extLst>
          </p:cNvPr>
          <p:cNvSpPr/>
          <p:nvPr/>
        </p:nvSpPr>
        <p:spPr bwMode="auto">
          <a:xfrm>
            <a:off x="118815" y="1324478"/>
            <a:ext cx="5236750"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en-US" sz="1400">
                <a:solidFill>
                  <a:srgbClr val="000000"/>
                </a:solidFill>
              </a:rPr>
              <a:t>每</a:t>
            </a:r>
            <a:r>
              <a:rPr lang="zh-CN" altLang="zh-CN" sz="1400">
                <a:solidFill>
                  <a:srgbClr val="000000"/>
                </a:solidFill>
              </a:rPr>
              <a:t>周周五根据当周具体工作内容制作统计表格并发给成员，在周六进行汇总，并上传至</a:t>
            </a:r>
            <a:r>
              <a:rPr lang="en-US" altLang="zh-CN" sz="1400">
                <a:solidFill>
                  <a:srgbClr val="000000"/>
                </a:solidFill>
              </a:rPr>
              <a:t>GitHub</a:t>
            </a:r>
            <a:r>
              <a:rPr lang="zh-CN" altLang="en-US" sz="1400">
                <a:solidFill>
                  <a:srgbClr val="000000"/>
                </a:solidFill>
              </a:rPr>
              <a:t>。</a:t>
            </a:r>
            <a:endParaRPr lang="en-US" altLang="zh-CN" sz="1400">
              <a:solidFill>
                <a:srgbClr val="000000"/>
              </a:solidFill>
            </a:endParaRPr>
          </a:p>
          <a:p>
            <a:pPr marL="171450" indent="-171450">
              <a:lnSpc>
                <a:spcPct val="150000"/>
              </a:lnSpc>
              <a:buFont typeface="Arial" panose="020B0604020202020204" pitchFamily="34" charset="0"/>
              <a:buChar char="•"/>
              <a:defRPr/>
            </a:pPr>
            <a:r>
              <a:rPr lang="zh-CN" altLang="zh-CN" sz="1400">
                <a:solidFill>
                  <a:srgbClr val="000000"/>
                </a:solidFill>
              </a:rPr>
              <a:t>在中期和终期进行数据的整理汇总，对每个阶段的产出如报告、代码、图表和所用工时等进行统计，并统计每位成员在各个实验阶段的具体工作，以及所贡献的文档、图表、代码和所用工时，绘制统计图</a:t>
            </a:r>
            <a:r>
              <a:rPr lang="zh-CN" altLang="en-US" sz="1400">
                <a:solidFill>
                  <a:srgbClr val="000000"/>
                </a:solidFill>
              </a:rPr>
              <a:t>并确定贡献度</a:t>
            </a:r>
            <a:r>
              <a:rPr lang="zh-CN" altLang="zh-CN" sz="1400">
                <a:solidFill>
                  <a:srgbClr val="000000"/>
                </a:solidFill>
              </a:rPr>
              <a:t>。</a:t>
            </a:r>
          </a:p>
          <a:p>
            <a:pPr marL="171450" indent="-171450">
              <a:lnSpc>
                <a:spcPct val="150000"/>
              </a:lnSpc>
              <a:buFont typeface="Arial" panose="020B0604020202020204" pitchFamily="34" charset="0"/>
              <a:buChar char="•"/>
              <a:defRPr/>
            </a:pPr>
            <a:r>
              <a:rPr lang="zh-CN" altLang="zh-CN" sz="1400">
                <a:solidFill>
                  <a:srgbClr val="000000"/>
                </a:solidFill>
              </a:rPr>
              <a:t>对每个实验阶段的统计图和每位成员的统计图之间存在的差异进行对比寻找问题，并分析其主要原因。</a:t>
            </a:r>
          </a:p>
          <a:p>
            <a:pPr marL="171450" indent="-171450">
              <a:lnSpc>
                <a:spcPct val="150000"/>
              </a:lnSpc>
              <a:buFont typeface="Arial" panose="020B0604020202020204" pitchFamily="34" charset="0"/>
              <a:buChar char="•"/>
              <a:defRPr/>
            </a:pPr>
            <a:r>
              <a:rPr lang="zh-CN" altLang="zh-CN" sz="1400">
                <a:solidFill>
                  <a:srgbClr val="000000"/>
                </a:solidFill>
              </a:rPr>
              <a:t>对整体项目各个阶段工作量和成员工作量和实验六任务规划的工时进行对比寻找问题，并分析其主要原因。</a:t>
            </a:r>
          </a:p>
          <a:p>
            <a:pPr marL="171450" lvl="0" indent="-171450">
              <a:lnSpc>
                <a:spcPct val="150000"/>
              </a:lnSpc>
              <a:buFont typeface="Arial" panose="020B0604020202020204" pitchFamily="34" charset="0"/>
              <a:buChar char="•"/>
              <a:defRPr/>
            </a:pPr>
            <a:endParaRPr lang="en-US" altLang="zh-CN" sz="1400">
              <a:effectLst/>
            </a:endParaRPr>
          </a:p>
          <a:p>
            <a:pPr marL="171450" lvl="0" indent="-171450">
              <a:lnSpc>
                <a:spcPct val="150000"/>
              </a:lnSpc>
              <a:buFont typeface="Arial" panose="020B0604020202020204" pitchFamily="34" charset="0"/>
              <a:buChar char="•"/>
              <a:defRPr/>
            </a:pPr>
            <a:endParaRPr lang="en-US" altLang="zh-CN" sz="1400">
              <a:solidFill>
                <a:srgbClr val="000000"/>
              </a:solidFill>
            </a:endParaRPr>
          </a:p>
        </p:txBody>
      </p:sp>
      <p:sp>
        <p:nvSpPr>
          <p:cNvPr id="18" name="文本框 17">
            <a:extLst>
              <a:ext uri="{FF2B5EF4-FFF2-40B4-BE49-F238E27FC236}">
                <a16:creationId xmlns:a16="http://schemas.microsoft.com/office/drawing/2014/main" id="{3C5E5ABC-60F0-1849-AC29-31AD8506F5CA}"/>
              </a:ext>
            </a:extLst>
          </p:cNvPr>
          <p:cNvSpPr txBox="1"/>
          <p:nvPr/>
        </p:nvSpPr>
        <p:spPr bwMode="auto">
          <a:xfrm>
            <a:off x="5875630" y="236166"/>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产出</a:t>
            </a: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63AFFFEC-07C4-A542-A26F-B619D9BA4012}"/>
              </a:ext>
            </a:extLst>
          </p:cNvPr>
          <p:cNvSpPr/>
          <p:nvPr/>
        </p:nvSpPr>
        <p:spPr bwMode="auto">
          <a:xfrm>
            <a:off x="5779521" y="677971"/>
            <a:ext cx="5482645" cy="137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zh-CN" sz="1400">
                <a:solidFill>
                  <a:srgbClr val="000000"/>
                </a:solidFill>
              </a:rPr>
              <a:t>每周成员的工作量报告</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en-US" altLang="zh-CN" sz="1400">
                <a:solidFill>
                  <a:srgbClr val="000000"/>
                </a:solidFill>
              </a:rPr>
              <a:t>《</a:t>
            </a:r>
            <a:r>
              <a:rPr lang="zh-CN" altLang="en-US" sz="1400">
                <a:solidFill>
                  <a:srgbClr val="000000"/>
                </a:solidFill>
              </a:rPr>
              <a:t>工作量统计与分析报告</a:t>
            </a:r>
            <a:r>
              <a:rPr lang="en-US" altLang="zh-CN" sz="1400">
                <a:solidFill>
                  <a:srgbClr val="000000"/>
                </a:solidFill>
              </a:rPr>
              <a:t>》</a:t>
            </a:r>
            <a:r>
              <a:rPr lang="zh-CN" altLang="en-US" sz="1400">
                <a:solidFill>
                  <a:srgbClr val="000000"/>
                </a:solidFill>
              </a:rPr>
              <a:t>（</a:t>
            </a:r>
            <a:r>
              <a:rPr lang="zh-CN" altLang="zh-CN" sz="1400">
                <a:solidFill>
                  <a:srgbClr val="000000"/>
                </a:solidFill>
              </a:rPr>
              <a:t>包括实验目标、各个阶段工作量统计，各个成员工作量统计、最后的各项汇总以及统计图，共</a:t>
            </a:r>
            <a:r>
              <a:rPr lang="en-US" altLang="zh-CN" sz="1400">
                <a:solidFill>
                  <a:srgbClr val="000000"/>
                </a:solidFill>
              </a:rPr>
              <a:t>7723</a:t>
            </a:r>
            <a:r>
              <a:rPr lang="zh-CN" altLang="zh-CN" sz="1400">
                <a:solidFill>
                  <a:srgbClr val="000000"/>
                </a:solidFill>
              </a:rPr>
              <a:t>字，</a:t>
            </a:r>
            <a:r>
              <a:rPr lang="en-US" altLang="zh-CN" sz="1400">
                <a:solidFill>
                  <a:srgbClr val="000000"/>
                </a:solidFill>
              </a:rPr>
              <a:t>21</a:t>
            </a:r>
            <a:r>
              <a:rPr lang="zh-CN" altLang="zh-CN" sz="1400">
                <a:solidFill>
                  <a:srgbClr val="000000"/>
                </a:solidFill>
              </a:rPr>
              <a:t>个表格，</a:t>
            </a:r>
            <a:r>
              <a:rPr lang="en-US" altLang="zh-CN" sz="1400">
                <a:solidFill>
                  <a:srgbClr val="000000"/>
                </a:solidFill>
              </a:rPr>
              <a:t>2</a:t>
            </a:r>
            <a:r>
              <a:rPr lang="zh-CN" altLang="zh-CN" sz="1400">
                <a:solidFill>
                  <a:srgbClr val="000000"/>
                </a:solidFill>
              </a:rPr>
              <a:t>个统计图</a:t>
            </a:r>
            <a:r>
              <a:rPr lang="zh-CN" altLang="en-US" sz="1400">
                <a:solidFill>
                  <a:srgbClr val="000000"/>
                </a:solidFill>
              </a:rPr>
              <a:t>，具体内容在上周和报告中体现）</a:t>
            </a:r>
            <a:endParaRPr lang="en-US" altLang="zh-CN" sz="1400">
              <a:solidFill>
                <a:srgbClr val="000000"/>
              </a:solidFill>
            </a:endParaRPr>
          </a:p>
        </p:txBody>
      </p:sp>
      <p:pic>
        <p:nvPicPr>
          <p:cNvPr id="22" name="图片 21">
            <a:extLst>
              <a:ext uri="{FF2B5EF4-FFF2-40B4-BE49-F238E27FC236}">
                <a16:creationId xmlns:a16="http://schemas.microsoft.com/office/drawing/2014/main" id="{873BAD2E-9D18-4141-9E86-0E8CBF7F916D}"/>
              </a:ext>
            </a:extLst>
          </p:cNvPr>
          <p:cNvPicPr/>
          <p:nvPr/>
        </p:nvPicPr>
        <p:blipFill>
          <a:blip r:embed="rId2"/>
          <a:stretch>
            <a:fillRect/>
          </a:stretch>
        </p:blipFill>
        <p:spPr>
          <a:xfrm>
            <a:off x="6650598" y="2228576"/>
            <a:ext cx="3933825" cy="2545080"/>
          </a:xfrm>
          <a:prstGeom prst="rect">
            <a:avLst/>
          </a:prstGeom>
        </p:spPr>
      </p:pic>
      <p:graphicFrame>
        <p:nvGraphicFramePr>
          <p:cNvPr id="2" name="表格 1">
            <a:extLst>
              <a:ext uri="{FF2B5EF4-FFF2-40B4-BE49-F238E27FC236}">
                <a16:creationId xmlns:a16="http://schemas.microsoft.com/office/drawing/2014/main" id="{8722A307-DD4A-A94F-BE3F-A1CADBBDA172}"/>
              </a:ext>
            </a:extLst>
          </p:cNvPr>
          <p:cNvGraphicFramePr>
            <a:graphicFrameLocks noGrp="1"/>
          </p:cNvGraphicFramePr>
          <p:nvPr/>
        </p:nvGraphicFramePr>
        <p:xfrm>
          <a:off x="362501" y="4807946"/>
          <a:ext cx="5417020" cy="1823085"/>
        </p:xfrm>
        <a:graphic>
          <a:graphicData uri="http://schemas.openxmlformats.org/drawingml/2006/table">
            <a:tbl>
              <a:tblPr>
                <a:tableStyleId>{5C22544A-7EE6-4342-B048-85BDC9FD1C3A}</a:tableStyleId>
              </a:tblPr>
              <a:tblGrid>
                <a:gridCol w="541702">
                  <a:extLst>
                    <a:ext uri="{9D8B030D-6E8A-4147-A177-3AD203B41FA5}">
                      <a16:colId xmlns:a16="http://schemas.microsoft.com/office/drawing/2014/main" val="452840138"/>
                    </a:ext>
                  </a:extLst>
                </a:gridCol>
                <a:gridCol w="541702">
                  <a:extLst>
                    <a:ext uri="{9D8B030D-6E8A-4147-A177-3AD203B41FA5}">
                      <a16:colId xmlns:a16="http://schemas.microsoft.com/office/drawing/2014/main" val="2773939194"/>
                    </a:ext>
                  </a:extLst>
                </a:gridCol>
                <a:gridCol w="541702">
                  <a:extLst>
                    <a:ext uri="{9D8B030D-6E8A-4147-A177-3AD203B41FA5}">
                      <a16:colId xmlns:a16="http://schemas.microsoft.com/office/drawing/2014/main" val="2875809484"/>
                    </a:ext>
                  </a:extLst>
                </a:gridCol>
                <a:gridCol w="541702">
                  <a:extLst>
                    <a:ext uri="{9D8B030D-6E8A-4147-A177-3AD203B41FA5}">
                      <a16:colId xmlns:a16="http://schemas.microsoft.com/office/drawing/2014/main" val="147477447"/>
                    </a:ext>
                  </a:extLst>
                </a:gridCol>
                <a:gridCol w="541702">
                  <a:extLst>
                    <a:ext uri="{9D8B030D-6E8A-4147-A177-3AD203B41FA5}">
                      <a16:colId xmlns:a16="http://schemas.microsoft.com/office/drawing/2014/main" val="2570594918"/>
                    </a:ext>
                  </a:extLst>
                </a:gridCol>
                <a:gridCol w="541702">
                  <a:extLst>
                    <a:ext uri="{9D8B030D-6E8A-4147-A177-3AD203B41FA5}">
                      <a16:colId xmlns:a16="http://schemas.microsoft.com/office/drawing/2014/main" val="1140484092"/>
                    </a:ext>
                  </a:extLst>
                </a:gridCol>
                <a:gridCol w="541702">
                  <a:extLst>
                    <a:ext uri="{9D8B030D-6E8A-4147-A177-3AD203B41FA5}">
                      <a16:colId xmlns:a16="http://schemas.microsoft.com/office/drawing/2014/main" val="1340674622"/>
                    </a:ext>
                  </a:extLst>
                </a:gridCol>
                <a:gridCol w="541702">
                  <a:extLst>
                    <a:ext uri="{9D8B030D-6E8A-4147-A177-3AD203B41FA5}">
                      <a16:colId xmlns:a16="http://schemas.microsoft.com/office/drawing/2014/main" val="2710822982"/>
                    </a:ext>
                  </a:extLst>
                </a:gridCol>
                <a:gridCol w="541702">
                  <a:extLst>
                    <a:ext uri="{9D8B030D-6E8A-4147-A177-3AD203B41FA5}">
                      <a16:colId xmlns:a16="http://schemas.microsoft.com/office/drawing/2014/main" val="1813702634"/>
                    </a:ext>
                  </a:extLst>
                </a:gridCol>
                <a:gridCol w="541702">
                  <a:extLst>
                    <a:ext uri="{9D8B030D-6E8A-4147-A177-3AD203B41FA5}">
                      <a16:colId xmlns:a16="http://schemas.microsoft.com/office/drawing/2014/main" val="71080923"/>
                    </a:ext>
                  </a:extLst>
                </a:gridCol>
              </a:tblGrid>
              <a:tr h="251502">
                <a:tc>
                  <a:txBody>
                    <a:bodyPr/>
                    <a:lstStyle/>
                    <a:p>
                      <a:pPr algn="ctr" fontAlgn="ctr"/>
                      <a:endParaRPr lang="zh-CN" altLang="en-US" sz="18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1</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2</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3</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4</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5</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6</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7</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实验</a:t>
                      </a:r>
                      <a:r>
                        <a:rPr lang="en-US" altLang="zh-CN" sz="1200" u="none" strike="noStrike">
                          <a:effectLst/>
                        </a:rPr>
                        <a:t>8</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总计</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4118223876"/>
                  </a:ext>
                </a:extLst>
              </a:tr>
              <a:tr h="173583">
                <a:tc>
                  <a:txBody>
                    <a:bodyPr/>
                    <a:lstStyle/>
                    <a:p>
                      <a:pPr algn="ctr" rtl="0" fontAlgn="ctr"/>
                      <a:r>
                        <a:rPr lang="zh-CN" altLang="en-US" sz="1200" u="none" strike="noStrike">
                          <a:effectLst/>
                        </a:rPr>
                        <a:t>张崇智</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12.5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40.5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17.5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144.5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2073298407"/>
                  </a:ext>
                </a:extLst>
              </a:tr>
              <a:tr h="173583">
                <a:tc>
                  <a:txBody>
                    <a:bodyPr/>
                    <a:lstStyle/>
                    <a:p>
                      <a:pPr algn="ctr" rtl="0" fontAlgn="ctr"/>
                      <a:r>
                        <a:rPr lang="zh-CN" altLang="en-US" sz="1200" u="none" strike="noStrike">
                          <a:effectLst/>
                        </a:rPr>
                        <a:t>吴振赫</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19.5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116</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1960163831"/>
                  </a:ext>
                </a:extLst>
              </a:tr>
              <a:tr h="173583">
                <a:tc>
                  <a:txBody>
                    <a:bodyPr/>
                    <a:lstStyle/>
                    <a:p>
                      <a:pPr algn="ctr" rtl="0" fontAlgn="ctr"/>
                      <a:r>
                        <a:rPr lang="zh-CN" altLang="en-US" sz="1200" u="none" strike="noStrike">
                          <a:effectLst/>
                        </a:rPr>
                        <a:t>秦浩桐</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7.5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19.5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43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113.7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1699095909"/>
                  </a:ext>
                </a:extLst>
              </a:tr>
              <a:tr h="173583">
                <a:tc>
                  <a:txBody>
                    <a:bodyPr/>
                    <a:lstStyle/>
                    <a:p>
                      <a:pPr algn="ctr" rtl="0" fontAlgn="ctr"/>
                      <a:r>
                        <a:rPr lang="zh-CN" altLang="en-US" sz="1200" u="none" strike="noStrike">
                          <a:effectLst/>
                        </a:rPr>
                        <a:t>黄涵</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1492087820"/>
                  </a:ext>
                </a:extLst>
              </a:tr>
              <a:tr h="173583">
                <a:tc>
                  <a:txBody>
                    <a:bodyPr/>
                    <a:lstStyle/>
                    <a:p>
                      <a:pPr algn="ctr" rtl="0" fontAlgn="ctr"/>
                      <a:r>
                        <a:rPr lang="zh-CN" altLang="en-US" sz="1200" u="none" strike="noStrike">
                          <a:effectLst/>
                        </a:rPr>
                        <a:t>高明骏</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5.5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119.5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719082986"/>
                  </a:ext>
                </a:extLst>
              </a:tr>
              <a:tr h="173583">
                <a:tc>
                  <a:txBody>
                    <a:bodyPr/>
                    <a:lstStyle/>
                    <a:p>
                      <a:pPr algn="ctr" rtl="0" fontAlgn="ctr"/>
                      <a:r>
                        <a:rPr lang="zh-CN" altLang="en-US" sz="1200" u="none" strike="noStrike">
                          <a:effectLst/>
                        </a:rPr>
                        <a:t>王茵迪</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3101782701"/>
                  </a:ext>
                </a:extLst>
              </a:tr>
              <a:tr h="173583">
                <a:tc>
                  <a:txBody>
                    <a:bodyPr/>
                    <a:lstStyle/>
                    <a:p>
                      <a:pPr algn="ctr" rtl="0" fontAlgn="ctr"/>
                      <a:r>
                        <a:rPr lang="zh-CN" altLang="en-US" sz="1200" u="none" strike="noStrike">
                          <a:effectLst/>
                        </a:rPr>
                        <a:t>赵永驰</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10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23.5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37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28</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19.5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122.5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1006094963"/>
                  </a:ext>
                </a:extLst>
              </a:tr>
              <a:tr h="173583">
                <a:tc>
                  <a:txBody>
                    <a:bodyPr/>
                    <a:lstStyle/>
                    <a:p>
                      <a:pPr algn="ctr" rtl="0" fontAlgn="ctr"/>
                      <a:r>
                        <a:rPr lang="zh-CN" altLang="en-US" sz="1200" u="none" strike="noStrike">
                          <a:effectLst/>
                        </a:rPr>
                        <a:t>总计</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en-US" altLang="zh-CN" sz="1200" u="none" strike="noStrike">
                          <a:effectLst/>
                        </a:rPr>
                        <a:t>62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139.5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248.5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167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116.5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44.2</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25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44</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846.7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2477948427"/>
                  </a:ext>
                </a:extLst>
              </a:tr>
            </a:tbl>
          </a:graphicData>
        </a:graphic>
      </p:graphicFrame>
      <p:graphicFrame>
        <p:nvGraphicFramePr>
          <p:cNvPr id="5" name="表格 4">
            <a:extLst>
              <a:ext uri="{FF2B5EF4-FFF2-40B4-BE49-F238E27FC236}">
                <a16:creationId xmlns:a16="http://schemas.microsoft.com/office/drawing/2014/main" id="{C0185640-A749-BA45-8275-4EFDAC11D3F9}"/>
              </a:ext>
            </a:extLst>
          </p:cNvPr>
          <p:cNvGraphicFramePr>
            <a:graphicFrameLocks noGrp="1"/>
          </p:cNvGraphicFramePr>
          <p:nvPr/>
        </p:nvGraphicFramePr>
        <p:xfrm>
          <a:off x="6521505" y="5507496"/>
          <a:ext cx="5083352" cy="384810"/>
        </p:xfrm>
        <a:graphic>
          <a:graphicData uri="http://schemas.openxmlformats.org/drawingml/2006/table">
            <a:tbl>
              <a:tblPr>
                <a:tableStyleId>{5C22544A-7EE6-4342-B048-85BDC9FD1C3A}</a:tableStyleId>
              </a:tblPr>
              <a:tblGrid>
                <a:gridCol w="635419">
                  <a:extLst>
                    <a:ext uri="{9D8B030D-6E8A-4147-A177-3AD203B41FA5}">
                      <a16:colId xmlns:a16="http://schemas.microsoft.com/office/drawing/2014/main" val="4211723909"/>
                    </a:ext>
                  </a:extLst>
                </a:gridCol>
                <a:gridCol w="635419">
                  <a:extLst>
                    <a:ext uri="{9D8B030D-6E8A-4147-A177-3AD203B41FA5}">
                      <a16:colId xmlns:a16="http://schemas.microsoft.com/office/drawing/2014/main" val="297292656"/>
                    </a:ext>
                  </a:extLst>
                </a:gridCol>
                <a:gridCol w="635419">
                  <a:extLst>
                    <a:ext uri="{9D8B030D-6E8A-4147-A177-3AD203B41FA5}">
                      <a16:colId xmlns:a16="http://schemas.microsoft.com/office/drawing/2014/main" val="705708373"/>
                    </a:ext>
                  </a:extLst>
                </a:gridCol>
                <a:gridCol w="635419">
                  <a:extLst>
                    <a:ext uri="{9D8B030D-6E8A-4147-A177-3AD203B41FA5}">
                      <a16:colId xmlns:a16="http://schemas.microsoft.com/office/drawing/2014/main" val="1504118936"/>
                    </a:ext>
                  </a:extLst>
                </a:gridCol>
                <a:gridCol w="635419">
                  <a:extLst>
                    <a:ext uri="{9D8B030D-6E8A-4147-A177-3AD203B41FA5}">
                      <a16:colId xmlns:a16="http://schemas.microsoft.com/office/drawing/2014/main" val="840260934"/>
                    </a:ext>
                  </a:extLst>
                </a:gridCol>
                <a:gridCol w="635419">
                  <a:extLst>
                    <a:ext uri="{9D8B030D-6E8A-4147-A177-3AD203B41FA5}">
                      <a16:colId xmlns:a16="http://schemas.microsoft.com/office/drawing/2014/main" val="558691239"/>
                    </a:ext>
                  </a:extLst>
                </a:gridCol>
                <a:gridCol w="635419">
                  <a:extLst>
                    <a:ext uri="{9D8B030D-6E8A-4147-A177-3AD203B41FA5}">
                      <a16:colId xmlns:a16="http://schemas.microsoft.com/office/drawing/2014/main" val="1200604839"/>
                    </a:ext>
                  </a:extLst>
                </a:gridCol>
                <a:gridCol w="635419">
                  <a:extLst>
                    <a:ext uri="{9D8B030D-6E8A-4147-A177-3AD203B41FA5}">
                      <a16:colId xmlns:a16="http://schemas.microsoft.com/office/drawing/2014/main" val="2672609049"/>
                    </a:ext>
                  </a:extLst>
                </a:gridCol>
              </a:tblGrid>
              <a:tr h="120714">
                <a:tc>
                  <a:txBody>
                    <a:bodyPr/>
                    <a:lstStyle/>
                    <a:p>
                      <a:pPr algn="ctr" fontAlgn="ctr"/>
                      <a:r>
                        <a:rPr lang="zh-CN" altLang="en-US" sz="1200" u="none" strike="noStrike">
                          <a:effectLst/>
                        </a:rPr>
                        <a:t>成员</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zh-CN" altLang="en-US" sz="1200" u="none" strike="noStrike">
                          <a:effectLst/>
                        </a:rPr>
                        <a:t>张崇智</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赵永驰</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高明骏</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王茵迪</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吴振赫</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秦浩桐</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200" u="none" strike="noStrike">
                          <a:effectLst/>
                        </a:rPr>
                        <a:t>黄涵</a:t>
                      </a:r>
                      <a:endParaRPr lang="zh-CN" altLang="en-US" sz="12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703301585"/>
                  </a:ext>
                </a:extLst>
              </a:tr>
              <a:tr h="101654">
                <a:tc>
                  <a:txBody>
                    <a:bodyPr/>
                    <a:lstStyle/>
                    <a:p>
                      <a:pPr algn="ctr" fontAlgn="ctr"/>
                      <a:r>
                        <a:rPr lang="zh-CN" altLang="en-US" sz="1200" u="none" strike="noStrike">
                          <a:effectLst/>
                        </a:rPr>
                        <a:t>贡献度</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0.145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0.141</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0.139</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0.137</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0.135</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tc>
                  <a:txBody>
                    <a:bodyPr/>
                    <a:lstStyle/>
                    <a:p>
                      <a:pPr algn="ctr" rtl="0" fontAlgn="ctr"/>
                      <a:r>
                        <a:rPr lang="en-US" altLang="zh-CN" sz="1200" u="none" strike="noStrike">
                          <a:effectLst/>
                        </a:rPr>
                        <a:t>0.133</a:t>
                      </a:r>
                      <a:endParaRPr lang="en-US" altLang="zh-CN"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tc>
                <a:extLst>
                  <a:ext uri="{0D108BD9-81ED-4DB2-BD59-A6C34878D82A}">
                    <a16:rowId xmlns:a16="http://schemas.microsoft.com/office/drawing/2014/main" val="2926044139"/>
                  </a:ext>
                </a:extLst>
              </a:tr>
            </a:tbl>
          </a:graphicData>
        </a:graphic>
      </p:graphicFrame>
      <p:cxnSp>
        <p:nvCxnSpPr>
          <p:cNvPr id="8" name="直线箭头连接符 7">
            <a:extLst>
              <a:ext uri="{FF2B5EF4-FFF2-40B4-BE49-F238E27FC236}">
                <a16:creationId xmlns:a16="http://schemas.microsoft.com/office/drawing/2014/main" id="{89A3BE9E-0410-EF4B-A18A-CFB7FECCAD44}"/>
              </a:ext>
            </a:extLst>
          </p:cNvPr>
          <p:cNvCxnSpPr/>
          <p:nvPr/>
        </p:nvCxnSpPr>
        <p:spPr>
          <a:xfrm>
            <a:off x="5933387" y="5741952"/>
            <a:ext cx="48861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786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45072325-55F4-0641-BD36-F6888B0CA65B}"/>
              </a:ext>
            </a:extLst>
          </p:cNvPr>
          <p:cNvSpPr>
            <a:spLocks noGrp="1"/>
          </p:cNvSpPr>
          <p:nvPr>
            <p:ph type="title"/>
          </p:nvPr>
        </p:nvSpPr>
        <p:spPr>
          <a:xfrm>
            <a:off x="214923" y="-343466"/>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实验八总结</a:t>
            </a:r>
            <a:r>
              <a:rPr lang="en-US" altLang="zh-CN" sz="2000" dirty="0"/>
              <a:t>——</a:t>
            </a:r>
            <a:r>
              <a:rPr lang="zh-CN" altLang="en-US" sz="2000" dirty="0"/>
              <a:t>总结与经验</a:t>
            </a:r>
          </a:p>
        </p:txBody>
      </p:sp>
      <p:sp>
        <p:nvSpPr>
          <p:cNvPr id="8" name="文本框 7">
            <a:extLst>
              <a:ext uri="{FF2B5EF4-FFF2-40B4-BE49-F238E27FC236}">
                <a16:creationId xmlns:a16="http://schemas.microsoft.com/office/drawing/2014/main" id="{E504278C-D0ED-EC4F-BEA2-49074EE9BD7C}"/>
              </a:ext>
            </a:extLst>
          </p:cNvPr>
          <p:cNvSpPr txBox="1"/>
          <p:nvPr/>
        </p:nvSpPr>
        <p:spPr bwMode="auto">
          <a:xfrm>
            <a:off x="1524791" y="1402827"/>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4" name="文本框 13">
            <a:extLst>
              <a:ext uri="{FF2B5EF4-FFF2-40B4-BE49-F238E27FC236}">
                <a16:creationId xmlns:a16="http://schemas.microsoft.com/office/drawing/2014/main" id="{5FD29518-3AAE-1E4E-80CE-0B4E740145D4}"/>
              </a:ext>
            </a:extLst>
          </p:cNvPr>
          <p:cNvSpPr txBox="1"/>
          <p:nvPr/>
        </p:nvSpPr>
        <p:spPr bwMode="auto">
          <a:xfrm>
            <a:off x="608462" y="286189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5" name="文本框 14">
            <a:extLst>
              <a:ext uri="{FF2B5EF4-FFF2-40B4-BE49-F238E27FC236}">
                <a16:creationId xmlns:a16="http://schemas.microsoft.com/office/drawing/2014/main" id="{3F471E40-4BAA-4742-BA31-91E801FA7FEE}"/>
              </a:ext>
            </a:extLst>
          </p:cNvPr>
          <p:cNvSpPr txBox="1"/>
          <p:nvPr/>
        </p:nvSpPr>
        <p:spPr bwMode="auto">
          <a:xfrm>
            <a:off x="760862" y="3313783"/>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lang="en-US" altLang="zh-CN" sz="2000" b="1" dirty="0">
              <a:solidFill>
                <a:srgbClr val="000000"/>
              </a:solidFill>
              <a:latin typeface="Arial"/>
              <a:ea typeface="微软雅黑"/>
            </a:endParaRPr>
          </a:p>
        </p:txBody>
      </p:sp>
      <p:sp>
        <p:nvSpPr>
          <p:cNvPr id="17" name="文本框 16">
            <a:extLst>
              <a:ext uri="{FF2B5EF4-FFF2-40B4-BE49-F238E27FC236}">
                <a16:creationId xmlns:a16="http://schemas.microsoft.com/office/drawing/2014/main" id="{9C21D018-FC1F-AF4F-BA26-3434F2B8DF2E}"/>
              </a:ext>
            </a:extLst>
          </p:cNvPr>
          <p:cNvSpPr txBox="1"/>
          <p:nvPr/>
        </p:nvSpPr>
        <p:spPr bwMode="auto">
          <a:xfrm>
            <a:off x="2009871" y="1436938"/>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lang="zh-CN" altLang="en-US" sz="2000" b="1" dirty="0">
                <a:solidFill>
                  <a:srgbClr val="000000"/>
                </a:solidFill>
                <a:latin typeface="Arial"/>
                <a:ea typeface="微软雅黑"/>
              </a:rPr>
              <a:t>总结与经验</a:t>
            </a:r>
            <a:endParaRPr lang="en-US" altLang="zh-CN" sz="2000" b="1" dirty="0">
              <a:solidFill>
                <a:srgbClr val="000000"/>
              </a:solidFill>
              <a:latin typeface="Arial"/>
              <a:ea typeface="微软雅黑"/>
            </a:endParaRPr>
          </a:p>
        </p:txBody>
      </p:sp>
      <p:sp>
        <p:nvSpPr>
          <p:cNvPr id="18" name="矩形 17">
            <a:extLst>
              <a:ext uri="{FF2B5EF4-FFF2-40B4-BE49-F238E27FC236}">
                <a16:creationId xmlns:a16="http://schemas.microsoft.com/office/drawing/2014/main" id="{BF8CE20A-DB7D-2E42-BA65-71FCD3F15217}"/>
              </a:ext>
            </a:extLst>
          </p:cNvPr>
          <p:cNvSpPr/>
          <p:nvPr/>
        </p:nvSpPr>
        <p:spPr bwMode="auto">
          <a:xfrm>
            <a:off x="1960771" y="1876585"/>
            <a:ext cx="6971288" cy="3758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lvl="0" indent="-171450">
              <a:lnSpc>
                <a:spcPct val="150000"/>
              </a:lnSpc>
              <a:buFont typeface="Arial" panose="020B0604020202020204" pitchFamily="34" charset="0"/>
              <a:buChar char="•"/>
              <a:defRPr/>
            </a:pPr>
            <a:r>
              <a:rPr lang="zh-CN" altLang="zh-CN" sz="1400">
                <a:solidFill>
                  <a:srgbClr val="000000"/>
                </a:solidFill>
              </a:rPr>
              <a:t>在每周统计工作量之前提前通过调研或查找往届报告等方式，大致记录当周实验需要统计哪些数据，这些数据之间的关联程度或者在工时方面的相对占比。</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zh-CN" sz="1400">
                <a:solidFill>
                  <a:srgbClr val="000000"/>
                </a:solidFill>
              </a:rPr>
              <a:t>每次阶段实验结束后，利用对实验的记忆，对实验中存在的问题进行记录，对成员执行任务的情况进行记录，并进行分析。如果在后期统一分析问题，容易丢失细节，且工作量较大。</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zh-CN" sz="1400">
                <a:solidFill>
                  <a:srgbClr val="000000"/>
                </a:solidFill>
              </a:rPr>
              <a:t>每周工作量数据统计应保持公开透明，在每位成员没有异议的情况下再提交至</a:t>
            </a:r>
            <a:r>
              <a:rPr lang="en-US" altLang="zh-CN" sz="1400">
                <a:solidFill>
                  <a:srgbClr val="000000"/>
                </a:solidFill>
              </a:rPr>
              <a:t>GitHub</a:t>
            </a:r>
            <a:r>
              <a:rPr lang="zh-CN" altLang="zh-CN" sz="1400">
                <a:solidFill>
                  <a:srgbClr val="000000"/>
                </a:solidFill>
              </a:rPr>
              <a:t>，保证在最后的整体排名出现后，成员不会存在疑问。</a:t>
            </a:r>
            <a:endParaRPr lang="en-US" altLang="zh-CN" sz="1400">
              <a:solidFill>
                <a:srgbClr val="000000"/>
              </a:solidFill>
            </a:endParaRPr>
          </a:p>
          <a:p>
            <a:pPr marL="171450" lvl="0" indent="-171450">
              <a:lnSpc>
                <a:spcPct val="150000"/>
              </a:lnSpc>
              <a:buFont typeface="Arial" panose="020B0604020202020204" pitchFamily="34" charset="0"/>
              <a:buChar char="•"/>
              <a:defRPr/>
            </a:pPr>
            <a:r>
              <a:rPr lang="zh-CN" altLang="zh-CN" sz="1400">
                <a:solidFill>
                  <a:srgbClr val="000000"/>
                </a:solidFill>
              </a:rPr>
              <a:t>为了保证数据的真实性，应和组长以及进度规划负责人进行沟通，统计结果保证和计划所用工时的一致性</a:t>
            </a:r>
            <a:r>
              <a:rPr lang="zh-CN" altLang="en-US" sz="1400">
                <a:solidFill>
                  <a:srgbClr val="000000"/>
                </a:solidFill>
              </a:rPr>
              <a:t>。</a:t>
            </a:r>
            <a:endParaRPr lang="en-US" altLang="zh-CN" sz="1400">
              <a:solidFill>
                <a:srgbClr val="000000"/>
              </a:solidFill>
            </a:endParaRPr>
          </a:p>
          <a:p>
            <a:pPr marL="171450" lvl="0" indent="-171450">
              <a:lnSpc>
                <a:spcPct val="150000"/>
              </a:lnSpc>
              <a:buFont typeface="Arial" panose="020B0604020202020204" pitchFamily="34" charset="0"/>
              <a:buChar char="•"/>
              <a:defRPr/>
            </a:pPr>
            <a:endParaRPr lang="en-US" altLang="zh-CN" sz="1400">
              <a:solidFill>
                <a:srgbClr val="000000"/>
              </a:solidFill>
            </a:endParaRPr>
          </a:p>
        </p:txBody>
      </p:sp>
    </p:spTree>
    <p:extLst>
      <p:ext uri="{BB962C8B-B14F-4D97-AF65-F5344CB8AC3E}">
        <p14:creationId xmlns:p14="http://schemas.microsoft.com/office/powerpoint/2010/main" val="344427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9C21D018-FC1F-AF4F-BA26-3434F2B8DF2E}"/>
              </a:ext>
            </a:extLst>
          </p:cNvPr>
          <p:cNvSpPr txBox="1"/>
          <p:nvPr/>
        </p:nvSpPr>
        <p:spPr bwMode="auto">
          <a:xfrm>
            <a:off x="3931665" y="1977177"/>
            <a:ext cx="432867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377" rtl="0" eaLnBrk="1" fontAlgn="auto" latinLnBrk="0" hangingPunct="1">
              <a:lnSpc>
                <a:spcPct val="100000"/>
              </a:lnSpc>
              <a:spcBef>
                <a:spcPct val="0"/>
              </a:spcBef>
              <a:spcAft>
                <a:spcPts val="0"/>
              </a:spcAft>
              <a:buClrTx/>
              <a:buSzTx/>
              <a:buFontTx/>
              <a:buNone/>
              <a:tabLst/>
              <a:defRPr/>
            </a:pPr>
            <a:r>
              <a:rPr lang="zh-CN" altLang="en-US" sz="3200" b="1" dirty="0">
                <a:solidFill>
                  <a:srgbClr val="000000"/>
                </a:solidFill>
                <a:latin typeface="Arial"/>
                <a:ea typeface="微软雅黑"/>
              </a:rPr>
              <a:t>致谢</a:t>
            </a:r>
            <a:endParaRPr lang="en-US" altLang="zh-CN" sz="3200" b="1" dirty="0">
              <a:solidFill>
                <a:srgbClr val="000000"/>
              </a:solidFill>
              <a:latin typeface="Arial"/>
              <a:ea typeface="微软雅黑"/>
            </a:endParaRPr>
          </a:p>
        </p:txBody>
      </p:sp>
      <p:sp>
        <p:nvSpPr>
          <p:cNvPr id="18" name="矩形 17">
            <a:extLst>
              <a:ext uri="{FF2B5EF4-FFF2-40B4-BE49-F238E27FC236}">
                <a16:creationId xmlns:a16="http://schemas.microsoft.com/office/drawing/2014/main" id="{BF8CE20A-DB7D-2E42-BA65-71FCD3F15217}"/>
              </a:ext>
            </a:extLst>
          </p:cNvPr>
          <p:cNvSpPr/>
          <p:nvPr/>
        </p:nvSpPr>
        <p:spPr bwMode="auto">
          <a:xfrm>
            <a:off x="2610356" y="2699132"/>
            <a:ext cx="6971288" cy="1459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lnSpc>
                <a:spcPct val="150000"/>
              </a:lnSpc>
              <a:defRPr/>
            </a:pPr>
            <a:r>
              <a:rPr lang="zh-CN" altLang="en-US" dirty="0">
                <a:solidFill>
                  <a:srgbClr val="000000"/>
                </a:solidFill>
              </a:rPr>
              <a:t>感谢</a:t>
            </a:r>
            <a:r>
              <a:rPr lang="en-US" altLang="zh-CN" dirty="0">
                <a:solidFill>
                  <a:srgbClr val="000000"/>
                </a:solidFill>
              </a:rPr>
              <a:t>A</a:t>
            </a:r>
            <a:r>
              <a:rPr lang="zh-CN" altLang="en-US" dirty="0">
                <a:solidFill>
                  <a:srgbClr val="000000"/>
                </a:solidFill>
              </a:rPr>
              <a:t>组的所有成员，在这一学期的实验过程中，我们一起发现问题、解决问题，逐渐配合熟练，还要感谢其他组的每位同学以及任老师，认真耐心的给我们提出问题，评审交流。</a:t>
            </a:r>
            <a:endParaRPr lang="en-US" altLang="zh-CN" dirty="0">
              <a:solidFill>
                <a:srgbClr val="000000"/>
              </a:solidFill>
            </a:endParaRPr>
          </a:p>
        </p:txBody>
      </p:sp>
    </p:spTree>
    <p:extLst>
      <p:ext uri="{BB962C8B-B14F-4D97-AF65-F5344CB8AC3E}">
        <p14:creationId xmlns:p14="http://schemas.microsoft.com/office/powerpoint/2010/main" val="24714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568171" y="1766656"/>
            <a:ext cx="5220070" cy="37824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软件需求分析分为两部分的内容。首先是撰写软件需求规格说明书。文档内容包括引言、软件总体概述、具体需求和环境需求，具体结构如图所示。</a:t>
            </a:r>
            <a:endParaRPr lang="en-US" altLang="zh-CN" dirty="0"/>
          </a:p>
          <a:p>
            <a:pPr marL="285750" indent="-285750">
              <a:lnSpc>
                <a:spcPct val="150000"/>
              </a:lnSpc>
              <a:buFont typeface="Arial" panose="020B0604020202020204" pitchFamily="34" charset="0"/>
              <a:buChar char="•"/>
            </a:pPr>
            <a:r>
              <a:rPr lang="zh-CN" altLang="zh-CN" dirty="0"/>
              <a:t>实验的第二部分是在收到老师在课堂上对本组进展和软件需求规格说明书的评审意见后，对每条意见进行检查和讨论，完成反馈，同时根据意见和相关的反馈，对于本组的软件需求规格说明书进行迭代修改，更新版本号。</a:t>
            </a:r>
          </a:p>
        </p:txBody>
      </p:sp>
      <p:pic>
        <p:nvPicPr>
          <p:cNvPr id="10" name="图片 9">
            <a:extLst>
              <a:ext uri="{FF2B5EF4-FFF2-40B4-BE49-F238E27FC236}">
                <a16:creationId xmlns:a16="http://schemas.microsoft.com/office/drawing/2014/main" id="{A6A81097-51E8-4E9B-88E3-ABA4D4274F61}"/>
              </a:ext>
            </a:extLst>
          </p:cNvPr>
          <p:cNvPicPr/>
          <p:nvPr/>
        </p:nvPicPr>
        <p:blipFill>
          <a:blip r:embed="rId2"/>
          <a:stretch>
            <a:fillRect/>
          </a:stretch>
        </p:blipFill>
        <p:spPr>
          <a:xfrm>
            <a:off x="7862939" y="395056"/>
            <a:ext cx="2110777" cy="3106018"/>
          </a:xfrm>
          <a:prstGeom prst="rect">
            <a:avLst/>
          </a:prstGeom>
        </p:spPr>
      </p:pic>
      <p:pic>
        <p:nvPicPr>
          <p:cNvPr id="11" name="图片 10">
            <a:extLst>
              <a:ext uri="{FF2B5EF4-FFF2-40B4-BE49-F238E27FC236}">
                <a16:creationId xmlns:a16="http://schemas.microsoft.com/office/drawing/2014/main" id="{60CDF0F1-52E1-41B1-9D88-518837FE2440}"/>
              </a:ext>
            </a:extLst>
          </p:cNvPr>
          <p:cNvPicPr/>
          <p:nvPr/>
        </p:nvPicPr>
        <p:blipFill>
          <a:blip r:embed="rId3"/>
          <a:stretch>
            <a:fillRect/>
          </a:stretch>
        </p:blipFill>
        <p:spPr>
          <a:xfrm>
            <a:off x="5644655" y="3762931"/>
            <a:ext cx="6547343" cy="2457225"/>
          </a:xfrm>
          <a:prstGeom prst="rect">
            <a:avLst/>
          </a:prstGeom>
        </p:spPr>
      </p:pic>
      <p:sp>
        <p:nvSpPr>
          <p:cNvPr id="8" name="标题 1">
            <a:extLst>
              <a:ext uri="{FF2B5EF4-FFF2-40B4-BE49-F238E27FC236}">
                <a16:creationId xmlns:a16="http://schemas.microsoft.com/office/drawing/2014/main" id="{5F55E06C-E3EE-4CB8-BAE7-82CA73860C32}"/>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实验一总结</a:t>
            </a:r>
            <a:endParaRPr lang="zh-CN" altLang="en-US" sz="2000" dirty="0"/>
          </a:p>
        </p:txBody>
      </p:sp>
    </p:spTree>
    <p:extLst>
      <p:ext uri="{BB962C8B-B14F-4D97-AF65-F5344CB8AC3E}">
        <p14:creationId xmlns:p14="http://schemas.microsoft.com/office/powerpoint/2010/main" val="47010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1225119" y="1589103"/>
            <a:ext cx="7270812" cy="2628284"/>
          </a:xfrm>
          <a:prstGeom prst="rect">
            <a:avLst/>
          </a:prstGeom>
          <a:noFill/>
        </p:spPr>
        <p:txBody>
          <a:bodyPr wrap="square" rtlCol="0">
            <a:spAutoFit/>
          </a:bodyPr>
          <a:lstStyle/>
          <a:p>
            <a:pPr>
              <a:lnSpc>
                <a:spcPct val="150000"/>
              </a:lnSpc>
              <a:spcBef>
                <a:spcPts val="1800"/>
              </a:spcBef>
            </a:pPr>
            <a:r>
              <a:rPr lang="zh-CN" altLang="en-US" sz="2000" b="1" dirty="0"/>
              <a:t>总结与经验</a:t>
            </a:r>
            <a:endParaRPr lang="en-US" altLang="zh-CN" sz="2000" b="1" dirty="0"/>
          </a:p>
          <a:p>
            <a:pPr indent="-285750">
              <a:lnSpc>
                <a:spcPct val="150000"/>
              </a:lnSpc>
              <a:spcBef>
                <a:spcPts val="1800"/>
              </a:spcBef>
              <a:buFont typeface="Arial" panose="020B0604020202020204" pitchFamily="34" charset="0"/>
              <a:buChar char="•"/>
            </a:pPr>
            <a:r>
              <a:rPr lang="en-US" altLang="zh-CN" dirty="0"/>
              <a:t>1.  </a:t>
            </a:r>
            <a:r>
              <a:rPr lang="zh-CN" altLang="en-US" dirty="0"/>
              <a:t>总结：由于项目初期阶段，项目的远程协作带来了比较大的挑战，为此在前期我们进行了多次会议来分配、统一项目进度；</a:t>
            </a:r>
          </a:p>
          <a:p>
            <a:pPr indent="-285750">
              <a:lnSpc>
                <a:spcPct val="150000"/>
              </a:lnSpc>
              <a:spcBef>
                <a:spcPts val="1800"/>
              </a:spcBef>
              <a:buFont typeface="Arial" panose="020B0604020202020204" pitchFamily="34" charset="0"/>
              <a:buChar char="•"/>
            </a:pPr>
            <a:r>
              <a:rPr lang="en-US" altLang="zh-CN" dirty="0"/>
              <a:t>2.  </a:t>
            </a:r>
            <a:r>
              <a:rPr lang="zh-CN" altLang="en-US" dirty="0"/>
              <a:t>经验：根据意见的反馈和会议的集中讨论进行多次迭代可以比较好的消除文档的错误和整体逻辑的不协调。 </a:t>
            </a:r>
            <a:endParaRPr lang="en-US" altLang="zh-CN" dirty="0"/>
          </a:p>
        </p:txBody>
      </p:sp>
      <p:sp>
        <p:nvSpPr>
          <p:cNvPr id="6" name="标题 1">
            <a:extLst>
              <a:ext uri="{FF2B5EF4-FFF2-40B4-BE49-F238E27FC236}">
                <a16:creationId xmlns:a16="http://schemas.microsoft.com/office/drawing/2014/main" id="{547AF95A-0D5F-47DB-8794-029B841C8573}"/>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实验一总结</a:t>
            </a:r>
            <a:endParaRPr lang="zh-CN" altLang="en-US" sz="2000" dirty="0"/>
          </a:p>
        </p:txBody>
      </p:sp>
    </p:spTree>
    <p:extLst>
      <p:ext uri="{BB962C8B-B14F-4D97-AF65-F5344CB8AC3E}">
        <p14:creationId xmlns:p14="http://schemas.microsoft.com/office/powerpoint/2010/main" val="378127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662764" y="914529"/>
            <a:ext cx="5220070" cy="50289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软件需求评审分为三部分的内容。首先是制作评审检查单，为后续评审其他组提供标准和依据。</a:t>
            </a:r>
            <a:endParaRPr lang="en-US" altLang="zh-CN" dirty="0"/>
          </a:p>
          <a:p>
            <a:pPr marL="285750" indent="-285750">
              <a:lnSpc>
                <a:spcPct val="150000"/>
              </a:lnSpc>
              <a:buFont typeface="Arial" panose="020B0604020202020204" pitchFamily="34" charset="0"/>
              <a:buChar char="•"/>
            </a:pPr>
            <a:r>
              <a:rPr lang="zh-CN" altLang="zh-CN" dirty="0"/>
              <a:t>实验的第二部分是依据评审检查单对</a:t>
            </a:r>
            <a:r>
              <a:rPr lang="en-US" altLang="zh-CN" dirty="0"/>
              <a:t>H</a:t>
            </a:r>
            <a:r>
              <a:rPr lang="zh-CN" altLang="zh-CN" dirty="0"/>
              <a:t>、</a:t>
            </a:r>
            <a:r>
              <a:rPr lang="en-US" altLang="zh-CN" dirty="0"/>
              <a:t>I</a:t>
            </a:r>
            <a:r>
              <a:rPr lang="zh-CN" altLang="zh-CN" dirty="0"/>
              <a:t>、</a:t>
            </a:r>
            <a:r>
              <a:rPr lang="en-US" altLang="zh-CN" dirty="0"/>
              <a:t>B</a:t>
            </a:r>
            <a:r>
              <a:rPr lang="zh-CN" altLang="zh-CN" dirty="0"/>
              <a:t>、</a:t>
            </a:r>
            <a:r>
              <a:rPr lang="en-US" altLang="zh-CN" dirty="0"/>
              <a:t>C</a:t>
            </a:r>
            <a:r>
              <a:rPr lang="zh-CN" altLang="zh-CN" dirty="0"/>
              <a:t>四个组的软件需求规格说明书进行评审。在评审结束后，每个小组还负责与被评审组的沟通与协调。</a:t>
            </a:r>
          </a:p>
          <a:p>
            <a:pPr marL="285750" indent="-285750">
              <a:lnSpc>
                <a:spcPct val="150000"/>
              </a:lnSpc>
              <a:buFont typeface="Arial" panose="020B0604020202020204" pitchFamily="34" charset="0"/>
              <a:buChar char="•"/>
            </a:pPr>
            <a:r>
              <a:rPr lang="zh-CN" altLang="zh-CN" dirty="0"/>
              <a:t>实验的第三部分是在收到其他组对本组软件需求规格说明书的评审意见后，对每条评审意见进行检查，完成评审反馈，同时根据评审意见和相关的反馈，对于本组的软件需求规格说明书进行迭代修改，更新版本号</a:t>
            </a:r>
          </a:p>
        </p:txBody>
      </p:sp>
      <p:sp>
        <p:nvSpPr>
          <p:cNvPr id="8" name="标题 1">
            <a:extLst>
              <a:ext uri="{FF2B5EF4-FFF2-40B4-BE49-F238E27FC236}">
                <a16:creationId xmlns:a16="http://schemas.microsoft.com/office/drawing/2014/main" id="{5F55E06C-E3EE-4CB8-BAE7-82CA73860C32}"/>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实验二总结</a:t>
            </a:r>
            <a:endParaRPr lang="zh-CN" altLang="en-US" sz="2000" dirty="0"/>
          </a:p>
        </p:txBody>
      </p:sp>
      <p:pic>
        <p:nvPicPr>
          <p:cNvPr id="6" name="图片 5">
            <a:extLst>
              <a:ext uri="{FF2B5EF4-FFF2-40B4-BE49-F238E27FC236}">
                <a16:creationId xmlns:a16="http://schemas.microsoft.com/office/drawing/2014/main" id="{BE4A5D72-E1EC-144B-9AE5-F3A535AC515D}"/>
              </a:ext>
            </a:extLst>
          </p:cNvPr>
          <p:cNvPicPr/>
          <p:nvPr/>
        </p:nvPicPr>
        <p:blipFill>
          <a:blip r:embed="rId2"/>
          <a:stretch>
            <a:fillRect/>
          </a:stretch>
        </p:blipFill>
        <p:spPr>
          <a:xfrm>
            <a:off x="6453794" y="1260350"/>
            <a:ext cx="4209907" cy="4071641"/>
          </a:xfrm>
          <a:prstGeom prst="rect">
            <a:avLst/>
          </a:prstGeom>
        </p:spPr>
      </p:pic>
    </p:spTree>
    <p:extLst>
      <p:ext uri="{BB962C8B-B14F-4D97-AF65-F5344CB8AC3E}">
        <p14:creationId xmlns:p14="http://schemas.microsoft.com/office/powerpoint/2010/main" val="155482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1487877" y="960696"/>
            <a:ext cx="7270812" cy="4936608"/>
          </a:xfrm>
          <a:prstGeom prst="rect">
            <a:avLst/>
          </a:prstGeom>
          <a:noFill/>
        </p:spPr>
        <p:txBody>
          <a:bodyPr wrap="square" rtlCol="0">
            <a:spAutoFit/>
          </a:bodyPr>
          <a:lstStyle/>
          <a:p>
            <a:pPr>
              <a:lnSpc>
                <a:spcPct val="150000"/>
              </a:lnSpc>
              <a:spcBef>
                <a:spcPts val="1800"/>
              </a:spcBef>
            </a:pPr>
            <a:r>
              <a:rPr lang="zh-CN" altLang="en-US" sz="2000" b="1" dirty="0"/>
              <a:t>总结与经验</a:t>
            </a:r>
            <a:endParaRPr lang="en-US" altLang="zh-CN" sz="2000" b="1" dirty="0"/>
          </a:p>
          <a:p>
            <a:pPr indent="-285750">
              <a:lnSpc>
                <a:spcPct val="150000"/>
              </a:lnSpc>
              <a:spcBef>
                <a:spcPts val="1800"/>
              </a:spcBef>
              <a:buFont typeface="Arial" panose="020B0604020202020204" pitchFamily="34" charset="0"/>
              <a:buChar char="•"/>
            </a:pPr>
            <a:r>
              <a:rPr lang="zh-CN" altLang="en-US" dirty="0"/>
              <a:t>总结：由于项目初期阶段，项目组的大部分成员对</a:t>
            </a:r>
            <a:r>
              <a:rPr lang="en-US" altLang="zh-CN" dirty="0"/>
              <a:t>RUCM</a:t>
            </a:r>
            <a:r>
              <a:rPr lang="zh-CN" altLang="en-US" dirty="0"/>
              <a:t>不够了解，使用不够准确，导致初版的软件需求规格说明书中</a:t>
            </a:r>
            <a:r>
              <a:rPr lang="en-US" altLang="zh-CN" dirty="0"/>
              <a:t>RUCM</a:t>
            </a:r>
            <a:r>
              <a:rPr lang="zh-CN" altLang="en-US" dirty="0"/>
              <a:t>图的规范性被评审指出了较多问题，比如缺少进入</a:t>
            </a:r>
            <a:r>
              <a:rPr lang="en-US" altLang="zh-CN" dirty="0"/>
              <a:t>Alternative Flow</a:t>
            </a:r>
            <a:r>
              <a:rPr lang="zh-CN" altLang="en-US" dirty="0"/>
              <a:t>的判定条件等。</a:t>
            </a:r>
          </a:p>
          <a:p>
            <a:pPr indent="-285750">
              <a:lnSpc>
                <a:spcPct val="150000"/>
              </a:lnSpc>
              <a:spcBef>
                <a:spcPts val="1800"/>
              </a:spcBef>
              <a:buFont typeface="Arial" panose="020B0604020202020204" pitchFamily="34" charset="0"/>
              <a:buChar char="•"/>
            </a:pPr>
            <a:r>
              <a:rPr lang="zh-CN" altLang="en-US" dirty="0"/>
              <a:t>经验：对于不够熟悉的</a:t>
            </a:r>
            <a:r>
              <a:rPr lang="en-US" altLang="zh-CN" dirty="0"/>
              <a:t>RUCM</a:t>
            </a:r>
            <a:r>
              <a:rPr lang="zh-CN" altLang="en-US" dirty="0"/>
              <a:t>，组内各位同学应当先进行相关知识的讨论，由此加深对相关知识的理解，并且从一些</a:t>
            </a:r>
            <a:r>
              <a:rPr lang="en-US" altLang="zh-CN" dirty="0"/>
              <a:t>RUCM</a:t>
            </a:r>
            <a:r>
              <a:rPr lang="zh-CN" altLang="en-US" dirty="0"/>
              <a:t>的实例中学习规范的表达。在完成</a:t>
            </a:r>
            <a:r>
              <a:rPr lang="en-US" altLang="zh-CN" dirty="0"/>
              <a:t>RUCM</a:t>
            </a:r>
            <a:r>
              <a:rPr lang="zh-CN" altLang="en-US" dirty="0"/>
              <a:t>后，再进行互相检查来减少错误。</a:t>
            </a:r>
          </a:p>
          <a:p>
            <a:pPr indent="-285750">
              <a:lnSpc>
                <a:spcPct val="150000"/>
              </a:lnSpc>
              <a:spcBef>
                <a:spcPts val="1800"/>
              </a:spcBef>
              <a:buFont typeface="Arial" panose="020B0604020202020204" pitchFamily="34" charset="0"/>
              <a:buChar char="•"/>
            </a:pPr>
            <a:r>
              <a:rPr lang="zh-CN" altLang="en-US" dirty="0"/>
              <a:t>经验：由于不同模块的</a:t>
            </a:r>
            <a:r>
              <a:rPr lang="en-US" altLang="zh-CN" dirty="0"/>
              <a:t>RUCM</a:t>
            </a:r>
            <a:r>
              <a:rPr lang="zh-CN" altLang="en-US" dirty="0"/>
              <a:t>是由不同的同学负责实现，在汇总和根据评审意见</a:t>
            </a:r>
            <a:r>
              <a:rPr lang="en-US" altLang="zh-CN" dirty="0"/>
              <a:t>RUCM</a:t>
            </a:r>
            <a:r>
              <a:rPr lang="zh-CN" altLang="en-US" dirty="0"/>
              <a:t>后，需要统一</a:t>
            </a:r>
            <a:r>
              <a:rPr lang="en-US" altLang="zh-CN" dirty="0"/>
              <a:t>RUCM</a:t>
            </a:r>
            <a:r>
              <a:rPr lang="zh-CN" altLang="en-US" dirty="0"/>
              <a:t>的语言描述等内容风格，增强软件规格说明书的整体性。</a:t>
            </a:r>
          </a:p>
        </p:txBody>
      </p:sp>
      <p:sp>
        <p:nvSpPr>
          <p:cNvPr id="6" name="标题 1">
            <a:extLst>
              <a:ext uri="{FF2B5EF4-FFF2-40B4-BE49-F238E27FC236}">
                <a16:creationId xmlns:a16="http://schemas.microsoft.com/office/drawing/2014/main" id="{547AF95A-0D5F-47DB-8794-029B841C8573}"/>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实验二总结</a:t>
            </a:r>
            <a:endParaRPr lang="zh-CN" altLang="en-US" sz="2000" dirty="0"/>
          </a:p>
        </p:txBody>
      </p:sp>
    </p:spTree>
    <p:extLst>
      <p:ext uri="{BB962C8B-B14F-4D97-AF65-F5344CB8AC3E}">
        <p14:creationId xmlns:p14="http://schemas.microsoft.com/office/powerpoint/2010/main" val="293348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幻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标题 1">
            <a:extLst>
              <a:ext uri="{FF2B5EF4-FFF2-40B4-BE49-F238E27FC236}">
                <a16:creationId xmlns:a16="http://schemas.microsoft.com/office/drawing/2014/main" id="{444F17A4-28F1-4144-A574-9CF857BA8227}"/>
              </a:ext>
            </a:extLst>
          </p:cNvPr>
          <p:cNvSpPr txBox="1">
            <a:spLocks/>
          </p:cNvSpPr>
          <p:nvPr/>
        </p:nvSpPr>
        <p:spPr>
          <a:xfrm>
            <a:off x="214923" y="-424489"/>
            <a:ext cx="10801349" cy="1015999"/>
          </a:xfrm>
          <a:prstGeom prst="rect">
            <a:avLst/>
          </a:prstGeom>
        </p:spPr>
        <p:txBody>
          <a:bodyPr vert="horz" lIns="91440" tIns="45720" rIns="91440" bIns="45720" rtlCol="0" anchor="b">
            <a:normAutofit fontScale="90000" lnSpcReduction="100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br>
              <a:rPr lang="en-US" altLang="zh-CN" dirty="0"/>
            </a:br>
            <a:br>
              <a:rPr lang="en-US" altLang="zh-CN" dirty="0"/>
            </a:br>
            <a:r>
              <a:rPr lang="zh-CN" altLang="en-US" dirty="0"/>
              <a:t>实验三总结</a:t>
            </a:r>
            <a:endParaRPr lang="zh-CN" altLang="en-US" sz="2000" dirty="0"/>
          </a:p>
        </p:txBody>
      </p:sp>
      <p:sp>
        <p:nvSpPr>
          <p:cNvPr id="6" name="文本框 5">
            <a:extLst>
              <a:ext uri="{FF2B5EF4-FFF2-40B4-BE49-F238E27FC236}">
                <a16:creationId xmlns:a16="http://schemas.microsoft.com/office/drawing/2014/main" id="{B8EEDE83-FCA1-413E-BC5D-26496189644D}"/>
              </a:ext>
            </a:extLst>
          </p:cNvPr>
          <p:cNvSpPr txBox="1"/>
          <p:nvPr/>
        </p:nvSpPr>
        <p:spPr>
          <a:xfrm>
            <a:off x="662763" y="914529"/>
            <a:ext cx="6824965"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软件设计和实现阶段按照设计文档，每个成员负责开发一个算法模块。</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按照</a:t>
            </a:r>
            <a:r>
              <a:rPr lang="zh-CN" altLang="zh-CN" dirty="0"/>
              <a:t>交流好</a:t>
            </a:r>
            <a:r>
              <a:rPr lang="zh-CN" altLang="en-US" dirty="0"/>
              <a:t>的</a:t>
            </a:r>
            <a:r>
              <a:rPr lang="zh-CN" altLang="zh-CN" dirty="0"/>
              <a:t>编程语言、接口风格</a:t>
            </a:r>
            <a:r>
              <a:rPr lang="zh-CN" altLang="en-US" dirty="0"/>
              <a:t>进行开发</a:t>
            </a:r>
            <a:r>
              <a:rPr lang="zh-CN" altLang="zh-CN" dirty="0"/>
              <a:t>，并且对开发和整合的任务进行了到个人的任务划分，由</a:t>
            </a:r>
            <a:r>
              <a:rPr lang="en-US" altLang="zh-CN" dirty="0"/>
              <a:t>5</a:t>
            </a:r>
            <a:r>
              <a:rPr lang="zh-CN" altLang="en-US" dirty="0"/>
              <a:t>名同学</a:t>
            </a:r>
            <a:r>
              <a:rPr lang="zh-CN" altLang="zh-CN" dirty="0"/>
              <a:t>分别负责开发对抗样本生成、量化模型、阅读理解、目标检测、主动学习算法模块</a:t>
            </a:r>
            <a:r>
              <a:rPr lang="zh-CN" altLang="en-US" dirty="0"/>
              <a:t>，</a:t>
            </a:r>
            <a:r>
              <a:rPr lang="en-US" altLang="zh-CN" dirty="0"/>
              <a:t>1</a:t>
            </a:r>
            <a:r>
              <a:rPr lang="zh-CN" altLang="en-US" dirty="0"/>
              <a:t>名同学负责</a:t>
            </a:r>
            <a:r>
              <a:rPr lang="zh-CN" altLang="zh-CN" dirty="0"/>
              <a:t>整体打包测试的工作。 </a:t>
            </a: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endParaRPr lang="en-US" altLang="zh-CN" dirty="0"/>
          </a:p>
          <a:p>
            <a:pPr marL="285750" indent="-285750">
              <a:lnSpc>
                <a:spcPct val="150000"/>
              </a:lnSpc>
              <a:buFont typeface="Arial" panose="020B0604020202020204" pitchFamily="34" charset="0"/>
              <a:buChar char="•"/>
            </a:pPr>
            <a:r>
              <a:rPr lang="zh-CN" altLang="en-US" dirty="0"/>
              <a:t>编写了产品改进设计文档，文档主要介绍了核心功能的算法流程，输入输出项目，接口，测试要点。</a:t>
            </a:r>
            <a:endParaRPr lang="zh-CN" altLang="zh-CN"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671" y="1880559"/>
            <a:ext cx="3535003" cy="3267914"/>
          </a:xfrm>
          <a:prstGeom prst="rect">
            <a:avLst/>
          </a:prstGeom>
        </p:spPr>
      </p:pic>
    </p:spTree>
    <p:extLst>
      <p:ext uri="{BB962C8B-B14F-4D97-AF65-F5344CB8AC3E}">
        <p14:creationId xmlns:p14="http://schemas.microsoft.com/office/powerpoint/2010/main" val="143104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444F17A4-28F1-4144-A574-9CF857BA8227}"/>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实验三总结</a:t>
            </a:r>
            <a:endParaRPr lang="zh-CN" altLang="en-US" sz="2000" dirty="0"/>
          </a:p>
        </p:txBody>
      </p:sp>
      <p:sp>
        <p:nvSpPr>
          <p:cNvPr id="11" name="内容占位符 2">
            <a:extLst>
              <a:ext uri="{FF2B5EF4-FFF2-40B4-BE49-F238E27FC236}">
                <a16:creationId xmlns:a16="http://schemas.microsoft.com/office/drawing/2014/main" id="{13667905-A2F6-4F41-81FE-BABE769F20CD}"/>
              </a:ext>
            </a:extLst>
          </p:cNvPr>
          <p:cNvSpPr txBox="1">
            <a:spLocks/>
          </p:cNvSpPr>
          <p:nvPr/>
        </p:nvSpPr>
        <p:spPr>
          <a:xfrm>
            <a:off x="838200" y="1025612"/>
            <a:ext cx="5846805" cy="3534031"/>
          </a:xfrm>
          <a:prstGeom prst="rect">
            <a:avLst/>
          </a:prstGeom>
        </p:spPr>
        <p:txBody>
          <a:bodyPr>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sz="1800" dirty="0"/>
              <a:t>实验产出：软件</a:t>
            </a:r>
            <a:r>
              <a:rPr kumimoji="1" lang="zh-CN" altLang="en-US" sz="1800"/>
              <a:t>产品和改进设计书</a:t>
            </a:r>
            <a:endParaRPr kumimoji="1" lang="en-US" altLang="zh-CN" sz="1800" dirty="0"/>
          </a:p>
        </p:txBody>
      </p:sp>
      <p:pic>
        <p:nvPicPr>
          <p:cNvPr id="12" name="图片 11">
            <a:extLst>
              <a:ext uri="{FF2B5EF4-FFF2-40B4-BE49-F238E27FC236}">
                <a16:creationId xmlns:a16="http://schemas.microsoft.com/office/drawing/2014/main" id="{591C6664-D42C-4F1E-AC70-51D32E9184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75137" y="1442354"/>
            <a:ext cx="5274310" cy="2416810"/>
          </a:xfrm>
          <a:prstGeom prst="rect">
            <a:avLst/>
          </a:prstGeom>
          <a:noFill/>
          <a:ln>
            <a:noFill/>
          </a:ln>
        </p:spPr>
      </p:pic>
      <p:sp>
        <p:nvSpPr>
          <p:cNvPr id="14" name="内容占位符 2">
            <a:extLst>
              <a:ext uri="{FF2B5EF4-FFF2-40B4-BE49-F238E27FC236}">
                <a16:creationId xmlns:a16="http://schemas.microsoft.com/office/drawing/2014/main" id="{99CB4036-EF51-441F-95B0-7252B2DAD4B6}"/>
              </a:ext>
            </a:extLst>
          </p:cNvPr>
          <p:cNvSpPr txBox="1">
            <a:spLocks/>
          </p:cNvSpPr>
          <p:nvPr/>
        </p:nvSpPr>
        <p:spPr>
          <a:xfrm>
            <a:off x="975137" y="4102908"/>
            <a:ext cx="8020582" cy="232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kumimoji="1" lang="zh-CN" altLang="en-US" sz="1800" b="1" dirty="0"/>
              <a:t>经验总结</a:t>
            </a:r>
            <a:r>
              <a:rPr kumimoji="1" lang="zh-CN" altLang="en-US" sz="1800" dirty="0"/>
              <a:t>：开发过程出现了产品和需求文档不符的情况</a:t>
            </a:r>
            <a:endParaRPr kumimoji="1" lang="en-US" altLang="zh-CN" sz="1800" dirty="0"/>
          </a:p>
        </p:txBody>
      </p:sp>
      <p:sp>
        <p:nvSpPr>
          <p:cNvPr id="15" name="右箭头 5">
            <a:extLst>
              <a:ext uri="{FF2B5EF4-FFF2-40B4-BE49-F238E27FC236}">
                <a16:creationId xmlns:a16="http://schemas.microsoft.com/office/drawing/2014/main" id="{6A3F3DDF-D2F3-4936-A7DB-D3C29B28178A}"/>
              </a:ext>
            </a:extLst>
          </p:cNvPr>
          <p:cNvSpPr/>
          <p:nvPr/>
        </p:nvSpPr>
        <p:spPr>
          <a:xfrm>
            <a:off x="2158151" y="5149173"/>
            <a:ext cx="642551" cy="259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B97E7C40-57BA-42E4-B2A3-CABD4903427C}"/>
              </a:ext>
            </a:extLst>
          </p:cNvPr>
          <p:cNvSpPr txBox="1"/>
          <p:nvPr/>
        </p:nvSpPr>
        <p:spPr>
          <a:xfrm>
            <a:off x="1066133" y="5080386"/>
            <a:ext cx="989170" cy="307777"/>
          </a:xfrm>
          <a:prstGeom prst="rect">
            <a:avLst/>
          </a:prstGeom>
          <a:noFill/>
        </p:spPr>
        <p:txBody>
          <a:bodyPr wrap="square" rtlCol="0">
            <a:spAutoFit/>
          </a:bodyPr>
          <a:lstStyle/>
          <a:p>
            <a:r>
              <a:rPr kumimoji="1" lang="zh-CN" altLang="en-US" sz="1400" dirty="0"/>
              <a:t>分头开发</a:t>
            </a:r>
          </a:p>
        </p:txBody>
      </p:sp>
      <p:sp>
        <p:nvSpPr>
          <p:cNvPr id="17" name="文本框 16">
            <a:extLst>
              <a:ext uri="{FF2B5EF4-FFF2-40B4-BE49-F238E27FC236}">
                <a16:creationId xmlns:a16="http://schemas.microsoft.com/office/drawing/2014/main" id="{F124732E-08FD-4913-B57F-7A0F0AE7A584}"/>
              </a:ext>
            </a:extLst>
          </p:cNvPr>
          <p:cNvSpPr txBox="1"/>
          <p:nvPr/>
        </p:nvSpPr>
        <p:spPr>
          <a:xfrm>
            <a:off x="2903550" y="4941887"/>
            <a:ext cx="1805640" cy="523220"/>
          </a:xfrm>
          <a:prstGeom prst="rect">
            <a:avLst/>
          </a:prstGeom>
          <a:noFill/>
        </p:spPr>
        <p:txBody>
          <a:bodyPr wrap="square" rtlCol="0">
            <a:spAutoFit/>
          </a:bodyPr>
          <a:lstStyle/>
          <a:p>
            <a:r>
              <a:rPr kumimoji="1" lang="zh-CN" altLang="en-US" sz="1400" dirty="0"/>
              <a:t>发现产品缺少需求文档中的一个接口</a:t>
            </a:r>
          </a:p>
        </p:txBody>
      </p:sp>
      <p:sp>
        <p:nvSpPr>
          <p:cNvPr id="18" name="右箭头 8">
            <a:extLst>
              <a:ext uri="{FF2B5EF4-FFF2-40B4-BE49-F238E27FC236}">
                <a16:creationId xmlns:a16="http://schemas.microsoft.com/office/drawing/2014/main" id="{52886A18-EFC4-46AD-A746-C0C1BAA0D080}"/>
              </a:ext>
            </a:extLst>
          </p:cNvPr>
          <p:cNvSpPr/>
          <p:nvPr/>
        </p:nvSpPr>
        <p:spPr>
          <a:xfrm>
            <a:off x="4709189" y="5135306"/>
            <a:ext cx="642551" cy="259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A01CB59-BAEB-4BD4-A69B-3C9361C55913}"/>
              </a:ext>
            </a:extLst>
          </p:cNvPr>
          <p:cNvSpPr txBox="1"/>
          <p:nvPr/>
        </p:nvSpPr>
        <p:spPr>
          <a:xfrm>
            <a:off x="5414411" y="4817254"/>
            <a:ext cx="1805640" cy="738664"/>
          </a:xfrm>
          <a:prstGeom prst="rect">
            <a:avLst/>
          </a:prstGeom>
          <a:noFill/>
        </p:spPr>
        <p:txBody>
          <a:bodyPr wrap="square" rtlCol="0">
            <a:spAutoFit/>
          </a:bodyPr>
          <a:lstStyle/>
          <a:p>
            <a:r>
              <a:rPr kumimoji="1" lang="zh-CN" altLang="en-US" sz="1400" dirty="0"/>
              <a:t>添加接口</a:t>
            </a:r>
            <a:endParaRPr kumimoji="1" lang="en-US" altLang="zh-CN" sz="1400" dirty="0"/>
          </a:p>
          <a:p>
            <a:r>
              <a:rPr kumimoji="1" lang="zh-CN" altLang="en-US" sz="1400" dirty="0"/>
              <a:t>每位同学修改代码留出这个接口</a:t>
            </a:r>
          </a:p>
        </p:txBody>
      </p:sp>
      <p:sp>
        <p:nvSpPr>
          <p:cNvPr id="20" name="右箭头 10">
            <a:extLst>
              <a:ext uri="{FF2B5EF4-FFF2-40B4-BE49-F238E27FC236}">
                <a16:creationId xmlns:a16="http://schemas.microsoft.com/office/drawing/2014/main" id="{B2B3C1B6-9BE1-4F46-87E7-804C2DDE0014}"/>
              </a:ext>
            </a:extLst>
          </p:cNvPr>
          <p:cNvSpPr/>
          <p:nvPr/>
        </p:nvSpPr>
        <p:spPr>
          <a:xfrm>
            <a:off x="7321057" y="5150683"/>
            <a:ext cx="642551" cy="259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B16F3429-B786-4C37-A3A6-630B26842C78}"/>
              </a:ext>
            </a:extLst>
          </p:cNvPr>
          <p:cNvSpPr txBox="1"/>
          <p:nvPr/>
        </p:nvSpPr>
        <p:spPr>
          <a:xfrm>
            <a:off x="8000460" y="4864943"/>
            <a:ext cx="1132196" cy="738664"/>
          </a:xfrm>
          <a:prstGeom prst="rect">
            <a:avLst/>
          </a:prstGeom>
          <a:noFill/>
        </p:spPr>
        <p:txBody>
          <a:bodyPr wrap="square" rtlCol="0">
            <a:spAutoFit/>
          </a:bodyPr>
          <a:lstStyle/>
          <a:p>
            <a:r>
              <a:rPr kumimoji="1" lang="zh-CN" altLang="en-US" sz="1400" dirty="0"/>
              <a:t>需求文档、产品</a:t>
            </a:r>
            <a:r>
              <a:rPr kumimoji="1" lang="zh-CN" altLang="en-US" sz="1400"/>
              <a:t>、设计书统一</a:t>
            </a:r>
            <a:endParaRPr kumimoji="1" lang="zh-CN" altLang="en-US" sz="1400" dirty="0"/>
          </a:p>
        </p:txBody>
      </p:sp>
    </p:spTree>
    <p:extLst>
      <p:ext uri="{BB962C8B-B14F-4D97-AF65-F5344CB8AC3E}">
        <p14:creationId xmlns:p14="http://schemas.microsoft.com/office/powerpoint/2010/main" val="305206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568171" y="1766656"/>
            <a:ext cx="522007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dirty="0"/>
              <a:t>针对对抗样本生成模块、神经网络量化模块、目标检测模块、阅读理解模块和主动学习模块，设计测试样例，开发测试代码。</a:t>
            </a:r>
            <a:endParaRPr lang="en-US" altLang="zh-CN" dirty="0"/>
          </a:p>
          <a:p>
            <a:pPr marL="285750" indent="-285750">
              <a:lnSpc>
                <a:spcPct val="150000"/>
              </a:lnSpc>
              <a:buFont typeface="Arial" panose="020B0604020202020204" pitchFamily="34" charset="0"/>
              <a:buChar char="•"/>
            </a:pPr>
            <a:r>
              <a:rPr lang="zh-CN" altLang="en-US" dirty="0"/>
              <a:t>完成测试需求说明文档，</a:t>
            </a:r>
            <a:r>
              <a:rPr lang="zh-CN" altLang="zh-CN" dirty="0"/>
              <a:t>对所有的测试用例进行说明。</a:t>
            </a:r>
            <a:r>
              <a:rPr lang="zh-CN" altLang="en-US" dirty="0"/>
              <a:t>其中</a:t>
            </a:r>
            <a:r>
              <a:rPr lang="zh-CN" altLang="zh-CN" dirty="0"/>
              <a:t>测试用例覆盖需求分析中的功能性需求和非功能性需求</a:t>
            </a:r>
            <a:r>
              <a:rPr lang="zh-CN" altLang="en-US" dirty="0"/>
              <a:t>。</a:t>
            </a:r>
            <a:endParaRPr lang="en-US" altLang="zh-CN" dirty="0"/>
          </a:p>
          <a:p>
            <a:pPr marL="285750" indent="-285750">
              <a:lnSpc>
                <a:spcPct val="150000"/>
              </a:lnSpc>
              <a:buFont typeface="Arial" panose="020B0604020202020204" pitchFamily="34" charset="0"/>
              <a:buChar char="•"/>
            </a:pPr>
            <a:r>
              <a:rPr lang="zh-CN" altLang="zh-CN" dirty="0"/>
              <a:t>测试人员针对每个测试用例，运行测试代码，</a:t>
            </a:r>
            <a:r>
              <a:rPr lang="zh-CN" altLang="en-US" dirty="0"/>
              <a:t>完成测试报告。</a:t>
            </a:r>
            <a:endParaRPr lang="en-US" altLang="zh-CN" dirty="0"/>
          </a:p>
          <a:p>
            <a:pPr marL="285750" indent="-285750">
              <a:lnSpc>
                <a:spcPct val="150000"/>
              </a:lnSpc>
              <a:buFont typeface="Arial" panose="020B0604020202020204" pitchFamily="34" charset="0"/>
              <a:buChar char="•"/>
            </a:pPr>
            <a:r>
              <a:rPr lang="zh-CN" altLang="en-US" dirty="0"/>
              <a:t>根据评审意见，改进测试用例及对应的文档。</a:t>
            </a:r>
            <a:endParaRPr lang="zh-CN" altLang="zh-CN" dirty="0"/>
          </a:p>
          <a:p>
            <a:pPr marL="285750" indent="-285750">
              <a:buFont typeface="Arial" panose="020B0604020202020204" pitchFamily="34" charset="0"/>
              <a:buChar char="•"/>
            </a:pPr>
            <a:endParaRPr lang="zh-CN" altLang="en-US" dirty="0"/>
          </a:p>
        </p:txBody>
      </p:sp>
      <p:pic>
        <p:nvPicPr>
          <p:cNvPr id="8" name="图片 7">
            <a:extLst>
              <a:ext uri="{FF2B5EF4-FFF2-40B4-BE49-F238E27FC236}">
                <a16:creationId xmlns:a16="http://schemas.microsoft.com/office/drawing/2014/main" id="{81D947BB-BA8C-446E-A05E-3462AF9B16FD}"/>
              </a:ext>
            </a:extLst>
          </p:cNvPr>
          <p:cNvPicPr/>
          <p:nvPr/>
        </p:nvPicPr>
        <p:blipFill>
          <a:blip r:embed="rId2"/>
          <a:stretch>
            <a:fillRect/>
          </a:stretch>
        </p:blipFill>
        <p:spPr>
          <a:xfrm>
            <a:off x="5788241" y="915217"/>
            <a:ext cx="5948039" cy="1966422"/>
          </a:xfrm>
          <a:prstGeom prst="rect">
            <a:avLst/>
          </a:prstGeom>
        </p:spPr>
      </p:pic>
      <p:sp>
        <p:nvSpPr>
          <p:cNvPr id="3" name="文本框 2">
            <a:extLst>
              <a:ext uri="{FF2B5EF4-FFF2-40B4-BE49-F238E27FC236}">
                <a16:creationId xmlns:a16="http://schemas.microsoft.com/office/drawing/2014/main" id="{7D7599E0-435C-452A-A0A3-0C01A8285536}"/>
              </a:ext>
            </a:extLst>
          </p:cNvPr>
          <p:cNvSpPr txBox="1"/>
          <p:nvPr/>
        </p:nvSpPr>
        <p:spPr>
          <a:xfrm>
            <a:off x="8149701" y="2970653"/>
            <a:ext cx="1606858" cy="369332"/>
          </a:xfrm>
          <a:prstGeom prst="rect">
            <a:avLst/>
          </a:prstGeom>
          <a:noFill/>
        </p:spPr>
        <p:txBody>
          <a:bodyPr wrap="square" rtlCol="0">
            <a:spAutoFit/>
          </a:bodyPr>
          <a:lstStyle/>
          <a:p>
            <a:r>
              <a:rPr lang="zh-CN" altLang="en-US"/>
              <a:t>测试代码产出</a:t>
            </a:r>
          </a:p>
        </p:txBody>
      </p:sp>
      <p:pic>
        <p:nvPicPr>
          <p:cNvPr id="9" name="图片 8">
            <a:extLst>
              <a:ext uri="{FF2B5EF4-FFF2-40B4-BE49-F238E27FC236}">
                <a16:creationId xmlns:a16="http://schemas.microsoft.com/office/drawing/2014/main" id="{C9A8F425-BFF9-47D5-8B01-ACC18EF8020B}"/>
              </a:ext>
            </a:extLst>
          </p:cNvPr>
          <p:cNvPicPr/>
          <p:nvPr/>
        </p:nvPicPr>
        <p:blipFill>
          <a:blip r:embed="rId3"/>
          <a:stretch>
            <a:fillRect/>
          </a:stretch>
        </p:blipFill>
        <p:spPr>
          <a:xfrm>
            <a:off x="5788241" y="3429000"/>
            <a:ext cx="5948039" cy="2624502"/>
          </a:xfrm>
          <a:prstGeom prst="rect">
            <a:avLst/>
          </a:prstGeom>
        </p:spPr>
      </p:pic>
      <p:sp>
        <p:nvSpPr>
          <p:cNvPr id="4" name="矩形 3">
            <a:extLst>
              <a:ext uri="{FF2B5EF4-FFF2-40B4-BE49-F238E27FC236}">
                <a16:creationId xmlns:a16="http://schemas.microsoft.com/office/drawing/2014/main" id="{CEA9282F-BBBF-4B03-81ED-0D7394E5C04C}"/>
              </a:ext>
            </a:extLst>
          </p:cNvPr>
          <p:cNvSpPr/>
          <p:nvPr/>
        </p:nvSpPr>
        <p:spPr>
          <a:xfrm>
            <a:off x="8186899" y="6142517"/>
            <a:ext cx="1569660" cy="369332"/>
          </a:xfrm>
          <a:prstGeom prst="rect">
            <a:avLst/>
          </a:prstGeom>
        </p:spPr>
        <p:txBody>
          <a:bodyPr wrap="none">
            <a:spAutoFit/>
          </a:bodyPr>
          <a:lstStyle/>
          <a:p>
            <a:r>
              <a:rPr lang="zh-CN" altLang="en-US"/>
              <a:t>测试文档产出</a:t>
            </a:r>
          </a:p>
        </p:txBody>
      </p:sp>
      <p:sp>
        <p:nvSpPr>
          <p:cNvPr id="11" name="标题 1">
            <a:extLst>
              <a:ext uri="{FF2B5EF4-FFF2-40B4-BE49-F238E27FC236}">
                <a16:creationId xmlns:a16="http://schemas.microsoft.com/office/drawing/2014/main" id="{9417E3ED-5CC7-4554-8CA0-1EEDAF9EFD01}"/>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实验四总结</a:t>
            </a:r>
            <a:r>
              <a:rPr lang="en-US" altLang="zh-CN" sz="2000" dirty="0"/>
              <a:t>——</a:t>
            </a:r>
            <a:r>
              <a:rPr lang="zh-CN" altLang="en-US" sz="2000" dirty="0"/>
              <a:t>具体内容</a:t>
            </a:r>
          </a:p>
        </p:txBody>
      </p:sp>
    </p:spTree>
    <p:extLst>
      <p:ext uri="{BB962C8B-B14F-4D97-AF65-F5344CB8AC3E}">
        <p14:creationId xmlns:p14="http://schemas.microsoft.com/office/powerpoint/2010/main" val="35766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EEDE83-FCA1-413E-BC5D-26496189644D}"/>
              </a:ext>
            </a:extLst>
          </p:cNvPr>
          <p:cNvSpPr txBox="1"/>
          <p:nvPr/>
        </p:nvSpPr>
        <p:spPr>
          <a:xfrm>
            <a:off x="1340528" y="1686757"/>
            <a:ext cx="8797771"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实验过程分小组完成，每个小组内部负责不同的模块，小组组长与组长沟通，完成模块的合并工作。实验中每个组员都能够参与除项目管理之外的每个阶段。</a:t>
            </a:r>
            <a:endParaRPr lang="en-US" altLang="zh-CN" dirty="0"/>
          </a:p>
          <a:p>
            <a:pPr marL="285750" indent="-285750">
              <a:lnSpc>
                <a:spcPct val="150000"/>
              </a:lnSpc>
              <a:buFont typeface="Arial" panose="020B0604020202020204" pitchFamily="34" charset="0"/>
              <a:buChar char="•"/>
            </a:pPr>
            <a:r>
              <a:rPr lang="zh-CN" altLang="en-US" dirty="0"/>
              <a:t>因为每个小组负责的模块不同，测试过程分开进行，会导致测试环境不一致的问题。实验中，每个小组汇报环境需求给组长，组长发布两组的测试需求和所有的测试代码，然后通过共同测试的方式，解决环境不兼容问题。</a:t>
            </a:r>
            <a:endParaRPr lang="en-US" altLang="zh-CN" dirty="0"/>
          </a:p>
          <a:p>
            <a:pPr marL="285750" indent="-285750">
              <a:lnSpc>
                <a:spcPct val="150000"/>
              </a:lnSpc>
              <a:buFont typeface="Arial" panose="020B0604020202020204" pitchFamily="34" charset="0"/>
              <a:buChar char="•"/>
            </a:pPr>
            <a:r>
              <a:rPr lang="zh-CN" altLang="en-US" dirty="0"/>
              <a:t>对于相关文档，组员负责各个模块的写作，组长完成合并工作，并交付专人进行校准。</a:t>
            </a:r>
            <a:endParaRPr lang="en-US" altLang="zh-CN" dirty="0"/>
          </a:p>
          <a:p>
            <a:pPr marL="285750" indent="-285750">
              <a:lnSpc>
                <a:spcPct val="150000"/>
              </a:lnSpc>
              <a:buFont typeface="Arial" panose="020B0604020202020204" pitchFamily="34" charset="0"/>
              <a:buChar char="•"/>
            </a:pPr>
            <a:r>
              <a:rPr lang="zh-CN" altLang="en-US" dirty="0"/>
              <a:t>在评审改进阶段，模块的负责人与评审组接洽沟通，并将沟通结果汇报给组长。</a:t>
            </a:r>
            <a:endParaRPr lang="en-US" altLang="zh-CN" dirty="0"/>
          </a:p>
          <a:p>
            <a:pPr>
              <a:lnSpc>
                <a:spcPct val="150000"/>
              </a:lnSpc>
            </a:pPr>
            <a:endParaRPr lang="en-US" altLang="zh-CN" dirty="0"/>
          </a:p>
          <a:p>
            <a:pPr marL="285750" indent="-285750">
              <a:buFont typeface="Arial" panose="020B0604020202020204" pitchFamily="34" charset="0"/>
              <a:buChar char="•"/>
            </a:pPr>
            <a:endParaRPr lang="zh-CN" altLang="en-US" dirty="0"/>
          </a:p>
        </p:txBody>
      </p:sp>
      <p:sp>
        <p:nvSpPr>
          <p:cNvPr id="6" name="标题 1">
            <a:extLst>
              <a:ext uri="{FF2B5EF4-FFF2-40B4-BE49-F238E27FC236}">
                <a16:creationId xmlns:a16="http://schemas.microsoft.com/office/drawing/2014/main" id="{1FB28D85-1A15-48DC-9F3B-53DBE8857480}"/>
              </a:ext>
            </a:extLst>
          </p:cNvPr>
          <p:cNvSpPr>
            <a:spLocks noGrp="1"/>
          </p:cNvSpPr>
          <p:nvPr>
            <p:ph type="title"/>
          </p:nvPr>
        </p:nvSpPr>
        <p:spPr>
          <a:xfrm>
            <a:off x="214923" y="-424489"/>
            <a:ext cx="10801349" cy="1015999"/>
          </a:xfrm>
        </p:spPr>
        <p:txBody>
          <a:bodyPr>
            <a:normAutofit fontScale="90000"/>
          </a:bodyPr>
          <a:lstStyle/>
          <a:p>
            <a:br>
              <a:rPr lang="en-US" altLang="zh-CN" dirty="0"/>
            </a:br>
            <a:br>
              <a:rPr lang="en-US" altLang="zh-CN" dirty="0"/>
            </a:br>
            <a:br>
              <a:rPr lang="en-US" altLang="zh-CN" dirty="0"/>
            </a:br>
            <a:br>
              <a:rPr lang="en-US" altLang="zh-CN" dirty="0"/>
            </a:br>
            <a:r>
              <a:rPr lang="zh-CN" altLang="en-US" dirty="0"/>
              <a:t>实验四总结</a:t>
            </a:r>
            <a:r>
              <a:rPr lang="en-US" altLang="zh-CN" sz="2000" dirty="0"/>
              <a:t>——</a:t>
            </a:r>
            <a:r>
              <a:rPr lang="zh-CN" altLang="en-US" sz="2000" dirty="0"/>
              <a:t>总结与经验</a:t>
            </a:r>
          </a:p>
        </p:txBody>
      </p:sp>
    </p:spTree>
    <p:extLst>
      <p:ext uri="{BB962C8B-B14F-4D97-AF65-F5344CB8AC3E}">
        <p14:creationId xmlns:p14="http://schemas.microsoft.com/office/powerpoint/2010/main" val="3543656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PRING_RESOURCE_PATHS_HASH_PRESENTER" val="61edc35405d509c4ed9c9832b49b14b11d2314"/>
  <p:tag name="ISLIDE.THEME" val="73436fd3-0399-428e-adf6-53b7fd47cca9"/>
</p:tagLst>
</file>

<file path=ppt/theme/theme1.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2168</TotalTime>
  <Words>2461</Words>
  <Application>Microsoft Office PowerPoint</Application>
  <PresentationFormat>宽屏</PresentationFormat>
  <Paragraphs>220</Paragraphs>
  <Slides>19</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Microsoft YaHei</vt:lpstr>
      <vt:lpstr>Microsoft YaHei</vt:lpstr>
      <vt:lpstr>Arial</vt:lpstr>
      <vt:lpstr>Calibri</vt:lpstr>
      <vt:lpstr>Segoe UI Light</vt:lpstr>
      <vt:lpstr>毕业主题1</vt:lpstr>
      <vt:lpstr>OfficePLUS</vt:lpstr>
      <vt:lpstr>PowerPoint 演示文稿</vt:lpstr>
      <vt:lpstr>    实验一总结</vt:lpstr>
      <vt:lpstr>    实验一总结</vt:lpstr>
      <vt:lpstr>    实验二总结</vt:lpstr>
      <vt:lpstr>    实验二总结</vt:lpstr>
      <vt:lpstr>PowerPoint 演示文稿</vt:lpstr>
      <vt:lpstr>    实验三总结</vt:lpstr>
      <vt:lpstr>    实验四总结——具体内容</vt:lpstr>
      <vt:lpstr>    实验四总结——总结与经验</vt:lpstr>
      <vt:lpstr>    实验五总结——过程与产出</vt:lpstr>
      <vt:lpstr>    实验五总结——总结与经验</vt:lpstr>
      <vt:lpstr>    实验六总结——过程与产出</vt:lpstr>
      <vt:lpstr>    实验六总结——产出</vt:lpstr>
      <vt:lpstr>    实验六总结——工具与总结</vt:lpstr>
      <vt:lpstr>    实验七总结</vt:lpstr>
      <vt:lpstr>    实验八总结 ——过程与产出</vt:lpstr>
      <vt:lpstr>    实验八总结——总结与经验</vt:lpstr>
      <vt:lpstr>PowerPoint 演示文稿</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崇智 张</cp:lastModifiedBy>
  <cp:revision>157</cp:revision>
  <cp:lastPrinted>2017-09-28T16:00:00Z</cp:lastPrinted>
  <dcterms:created xsi:type="dcterms:W3CDTF">2017-09-28T16:00:00Z</dcterms:created>
  <dcterms:modified xsi:type="dcterms:W3CDTF">2020-06-12T08:47:30Z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73436fd3-0399-428e-adf6-53b7fd47cca9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2019-01-03T07:40:53.5655075Z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