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74" r:id="rId3"/>
    <p:sldId id="318" r:id="rId4"/>
    <p:sldId id="319" r:id="rId5"/>
    <p:sldId id="284" r:id="rId6"/>
    <p:sldId id="320" r:id="rId7"/>
    <p:sldId id="315" r:id="rId8"/>
    <p:sldId id="323" r:id="rId9"/>
    <p:sldId id="303" r:id="rId10"/>
    <p:sldId id="288" r:id="rId11"/>
    <p:sldId id="297" r:id="rId12"/>
    <p:sldId id="324" r:id="rId13"/>
    <p:sldId id="322" r:id="rId14"/>
    <p:sldId id="301" r:id="rId15"/>
    <p:sldId id="321" r:id="rId16"/>
    <p:sldId id="275" r:id="rId17"/>
    <p:sldId id="276" r:id="rId18"/>
    <p:sldId id="277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&#30740;&#31350;&#29983;&#35838;&#31243;\&#36719;&#24037;&#23454;&#39564;&#35838;\&#23454;&#39564;8&#65306;&#24037;&#20316;&#37327;&#20272;&#35745;&#19982;&#32479;&#35745;&#20998;&#26512;\&#24471;&#20998;&#36208;&#21183;&#2227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项目准备阶段实际工时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9-404C-ABF6-796A8A58C2F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9-404C-ABF6-796A8A58C2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9-404C-ABF6-796A8A58C2F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9-404C-ABF6-796A8A58C2F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9-404C-ABF6-796A8A58C2F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9-404C-ABF6-796A8A58C2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18.5</c:v>
              </c:pt>
              <c:pt idx="1">
                <c:v>9.5</c:v>
              </c:pt>
              <c:pt idx="2">
                <c:v>16.5</c:v>
              </c:pt>
              <c:pt idx="3">
                <c:v>16.5</c:v>
              </c:pt>
              <c:pt idx="4">
                <c:v>10.5</c:v>
              </c:pt>
              <c:pt idx="5">
                <c:v>20.5</c:v>
              </c:pt>
            </c:numLit>
          </c:val>
          <c:extLst>
            <c:ext xmlns:c16="http://schemas.microsoft.com/office/drawing/2014/chart" uri="{C3380CC4-5D6E-409C-BE32-E72D297353CC}">
              <c16:uniqueId val="{0000000C-F859-404C-ABF6-796A8A58C2FB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F859-404C-ABF6-796A8A58C2F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F859-404C-ABF6-796A8A58C2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F859-404C-ABF6-796A8A58C2F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F859-404C-ABF6-796A8A58C2F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F859-404C-ABF6-796A8A58C2F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F859-404C-ABF6-796A8A58C2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F859-404C-ABF6-796A8A58C2FB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F859-404C-ABF6-796A8A58C2F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F859-404C-ABF6-796A8A58C2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F859-404C-ABF6-796A8A58C2F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F859-404C-ABF6-796A8A58C2F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F859-404C-ABF6-796A8A58C2F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F859-404C-ABF6-796A8A58C2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F859-404C-ABF6-796A8A58C2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需求评审实际工时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9-4ECE-9270-312F1B5101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9-4ECE-9270-312F1B5101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9-4ECE-9270-312F1B5101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9-4ECE-9270-312F1B5101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9-4ECE-9270-312F1B5101B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9-4ECE-9270-312F1B5101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21.5</c:v>
              </c:pt>
              <c:pt idx="1">
                <c:v>21.5</c:v>
              </c:pt>
              <c:pt idx="2">
                <c:v>22.5</c:v>
              </c:pt>
              <c:pt idx="3">
                <c:v>20.5</c:v>
              </c:pt>
              <c:pt idx="4">
                <c:v>23.5</c:v>
              </c:pt>
              <c:pt idx="5">
                <c:v>21.5</c:v>
              </c:pt>
            </c:numLit>
          </c:val>
          <c:extLst>
            <c:ext xmlns:c16="http://schemas.microsoft.com/office/drawing/2014/chart" uri="{C3380CC4-5D6E-409C-BE32-E72D297353CC}">
              <c16:uniqueId val="{0000000C-9EA9-4ECE-9270-312F1B5101B4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9EA9-4ECE-9270-312F1B5101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9EA9-4ECE-9270-312F1B5101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9EA9-4ECE-9270-312F1B5101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9EA9-4ECE-9270-312F1B5101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9EA9-4ECE-9270-312F1B5101B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9EA9-4ECE-9270-312F1B5101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9EA9-4ECE-9270-312F1B5101B4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9EA9-4ECE-9270-312F1B5101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9EA9-4ECE-9270-312F1B5101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9EA9-4ECE-9270-312F1B5101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9EA9-4ECE-9270-312F1B5101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9EA9-4ECE-9270-312F1B5101B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9EA9-4ECE-9270-312F1B5101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9EA9-4ECE-9270-312F1B5101B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测试实际工时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0-4798-ABC9-CDF90837F6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D0-4798-ABC9-CDF90837F6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D0-4798-ABC9-CDF90837F6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D0-4798-ABC9-CDF90837F61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8D0-4798-ABC9-CDF90837F61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8D0-4798-ABC9-CDF90837F6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11</c:v>
              </c:pt>
              <c:pt idx="1">
                <c:v>12</c:v>
              </c:pt>
              <c:pt idx="2">
                <c:v>14</c:v>
              </c:pt>
              <c:pt idx="3">
                <c:v>11</c:v>
              </c:pt>
              <c:pt idx="4">
                <c:v>8</c:v>
              </c:pt>
              <c:pt idx="5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C-B8D0-4798-ABC9-CDF90837F61C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B8D0-4798-ABC9-CDF90837F6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B8D0-4798-ABC9-CDF90837F6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B8D0-4798-ABC9-CDF90837F6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B8D0-4798-ABC9-CDF90837F61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B8D0-4798-ABC9-CDF90837F61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B8D0-4798-ABC9-CDF90837F6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B8D0-4798-ABC9-CDF90837F61C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B8D0-4798-ABC9-CDF90837F6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B8D0-4798-ABC9-CDF90837F6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B8D0-4798-ABC9-CDF90837F6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B8D0-4798-ABC9-CDF90837F61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B8D0-4798-ABC9-CDF90837F61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B8D0-4798-ABC9-CDF90837F6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B8D0-4798-ABC9-CDF90837F61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软件需求实际工时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A4-4A97-A246-BE496152891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A4-4A97-A246-BE496152891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A4-4A97-A246-BE496152891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CA4-4A97-A246-BE496152891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CA4-4A97-A246-BE496152891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CA4-4A97-A246-BE4961528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27</c:v>
              </c:pt>
              <c:pt idx="1">
                <c:v>29</c:v>
              </c:pt>
              <c:pt idx="2">
                <c:v>34</c:v>
              </c:pt>
              <c:pt idx="3">
                <c:v>23</c:v>
              </c:pt>
              <c:pt idx="4">
                <c:v>25</c:v>
              </c:pt>
              <c:pt idx="5">
                <c:v>29</c:v>
              </c:pt>
            </c:numLit>
          </c:val>
          <c:extLst>
            <c:ext xmlns:c16="http://schemas.microsoft.com/office/drawing/2014/chart" uri="{C3380CC4-5D6E-409C-BE32-E72D297353CC}">
              <c16:uniqueId val="{0000000C-ACA4-4A97-A246-BE4961528917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ACA4-4A97-A246-BE496152891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ACA4-4A97-A246-BE496152891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ACA4-4A97-A246-BE496152891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ACA4-4A97-A246-BE496152891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ACA4-4A97-A246-BE496152891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ACA4-4A97-A246-BE4961528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ACA4-4A97-A246-BE4961528917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ACA4-4A97-A246-BE496152891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ACA4-4A97-A246-BE496152891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ACA4-4A97-A246-BE496152891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ACA4-4A97-A246-BE496152891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ACA4-4A97-A246-BE496152891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ACA4-4A97-A246-BE4961528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ACA4-4A97-A246-BE4961528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测试评审实际工时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9-496B-A9BC-3D325327CB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9-496B-A9BC-3D325327CB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9-496B-A9BC-3D325327CB6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9-496B-A9BC-3D325327CB6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B89-496B-A9BC-3D325327CB6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B89-496B-A9BC-3D325327CB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13</c:v>
              </c:pt>
              <c:pt idx="1">
                <c:v>13</c:v>
              </c:pt>
              <c:pt idx="2">
                <c:v>13</c:v>
              </c:pt>
              <c:pt idx="3">
                <c:v>15</c:v>
              </c:pt>
              <c:pt idx="4">
                <c:v>13</c:v>
              </c:pt>
              <c:pt idx="5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C-0B89-496B-A9BC-3D325327CB61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0B89-496B-A9BC-3D325327CB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0B89-496B-A9BC-3D325327CB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0B89-496B-A9BC-3D325327CB6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0B89-496B-A9BC-3D325327CB6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0B89-496B-A9BC-3D325327CB6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0B89-496B-A9BC-3D325327CB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0B89-496B-A9BC-3D325327CB61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0B89-496B-A9BC-3D325327CB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0B89-496B-A9BC-3D325327CB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0B89-496B-A9BC-3D325327CB6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0B89-496B-A9BC-3D325327CB6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0B89-496B-A9BC-3D325327CB6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0B89-496B-A9BC-3D325327CB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0B89-496B-A9BC-3D325327CB6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软件实现实际工时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实际工时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7C-4DFE-B6A6-1B0AF78813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7C-4DFE-B6A6-1B0AF78813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7C-4DFE-B6A6-1B0AF78813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7C-4DFE-B6A6-1B0AF78813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7C-4DFE-B6A6-1B0AF78813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97C-4DFE-B6A6-1B0AF7881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29.5</c:v>
              </c:pt>
              <c:pt idx="1">
                <c:v>29</c:v>
              </c:pt>
              <c:pt idx="2">
                <c:v>33.5</c:v>
              </c:pt>
              <c:pt idx="3">
                <c:v>23.5</c:v>
              </c:pt>
              <c:pt idx="4">
                <c:v>24.5</c:v>
              </c:pt>
              <c:pt idx="5">
                <c:v>23.5</c:v>
              </c:pt>
            </c:numLit>
          </c:val>
          <c:extLst>
            <c:ext xmlns:c16="http://schemas.microsoft.com/office/drawing/2014/chart" uri="{C3380CC4-5D6E-409C-BE32-E72D297353CC}">
              <c16:uniqueId val="{0000000C-A97C-4DFE-B6A6-1B0AF7881376}"/>
            </c:ext>
          </c:extLst>
        </c:ser>
        <c:ser>
          <c:idx val="1"/>
          <c:order val="1"/>
          <c:tx>
            <c:v>剩余工时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A97C-4DFE-B6A6-1B0AF78813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A97C-4DFE-B6A6-1B0AF78813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A97C-4DFE-B6A6-1B0AF78813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A97C-4DFE-B6A6-1B0AF78813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A97C-4DFE-B6A6-1B0AF78813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A97C-4DFE-B6A6-1B0AF7881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A97C-4DFE-B6A6-1B0AF7881376}"/>
            </c:ext>
          </c:extLst>
        </c:ser>
        <c:ser>
          <c:idx val="2"/>
          <c:order val="2"/>
          <c:tx>
            <c:v>基线 10 工时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57000"/>
                      <a:satMod val="101000"/>
                    </a:schemeClr>
                  </a:gs>
                  <a:gs pos="50000">
                    <a:schemeClr val="accent1">
                      <a:lumMod val="137000"/>
                      <a:satMod val="103000"/>
                    </a:schemeClr>
                  </a:gs>
                  <a:gs pos="100000">
                    <a:schemeClr val="accent1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A97C-4DFE-B6A6-1B0AF78813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57000"/>
                      <a:satMod val="101000"/>
                    </a:schemeClr>
                  </a:gs>
                  <a:gs pos="50000">
                    <a:schemeClr val="accent2">
                      <a:lumMod val="137000"/>
                      <a:satMod val="103000"/>
                    </a:schemeClr>
                  </a:gs>
                  <a:gs pos="100000">
                    <a:schemeClr val="accent2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A97C-4DFE-B6A6-1B0AF78813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57000"/>
                      <a:satMod val="101000"/>
                    </a:schemeClr>
                  </a:gs>
                  <a:gs pos="50000">
                    <a:schemeClr val="accent3">
                      <a:lumMod val="137000"/>
                      <a:satMod val="103000"/>
                    </a:schemeClr>
                  </a:gs>
                  <a:gs pos="100000">
                    <a:schemeClr val="accent3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A97C-4DFE-B6A6-1B0AF78813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57000"/>
                      <a:satMod val="101000"/>
                    </a:schemeClr>
                  </a:gs>
                  <a:gs pos="50000">
                    <a:schemeClr val="accent4">
                      <a:lumMod val="137000"/>
                      <a:satMod val="103000"/>
                    </a:schemeClr>
                  </a:gs>
                  <a:gs pos="100000">
                    <a:schemeClr val="accent4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A97C-4DFE-B6A6-1B0AF78813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57000"/>
                      <a:satMod val="101000"/>
                    </a:schemeClr>
                  </a:gs>
                  <a:gs pos="50000">
                    <a:schemeClr val="accent5">
                      <a:lumMod val="137000"/>
                      <a:satMod val="103000"/>
                    </a:schemeClr>
                  </a:gs>
                  <a:gs pos="100000">
                    <a:schemeClr val="accent5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A97C-4DFE-B6A6-1B0AF78813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57000"/>
                      <a:satMod val="101000"/>
                    </a:schemeClr>
                  </a:gs>
                  <a:gs pos="50000">
                    <a:schemeClr val="accent6">
                      <a:lumMod val="137000"/>
                      <a:satMod val="103000"/>
                    </a:schemeClr>
                  </a:gs>
                  <a:gs pos="100000">
                    <a:schemeClr val="accent6">
                      <a:lumMod val="115000"/>
                      <a:satMod val="109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A97C-4DFE-B6A6-1B0AF7881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6"/>
              <c:pt idx="0">
                <c:v>汪凌风</c:v>
              </c:pt>
              <c:pt idx="1">
                <c:v>邵志钧</c:v>
              </c:pt>
              <c:pt idx="2">
                <c:v>明昊</c:v>
              </c:pt>
              <c:pt idx="3">
                <c:v>汪丽萍</c:v>
              </c:pt>
              <c:pt idx="4">
                <c:v>闫奕涛</c:v>
              </c:pt>
              <c:pt idx="5">
                <c:v>郑泽西</c:v>
              </c:pt>
            </c:strLit>
          </c:cat>
          <c:val>
            <c:numLit>
              <c:formatCode>#,##0_ "工时"</c:formatCode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A97C-4DFE-B6A6-1B0AF788137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剩余实际任务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Lit>
              <c:ptCount val="103"/>
              <c:pt idx="0">
                <c:v>2020/3/9</c:v>
              </c:pt>
              <c:pt idx="1">
                <c:v>2020/3/10</c:v>
              </c:pt>
              <c:pt idx="2">
                <c:v>2020/3/11</c:v>
              </c:pt>
              <c:pt idx="3">
                <c:v>2020/3/12</c:v>
              </c:pt>
              <c:pt idx="4">
                <c:v>2020/3/13</c:v>
              </c:pt>
              <c:pt idx="5">
                <c:v>2020/3/14</c:v>
              </c:pt>
              <c:pt idx="6">
                <c:v>2020/3/15</c:v>
              </c:pt>
              <c:pt idx="7">
                <c:v>2020/3/16</c:v>
              </c:pt>
              <c:pt idx="8">
                <c:v>2020/3/17</c:v>
              </c:pt>
              <c:pt idx="9">
                <c:v>2020/3/18</c:v>
              </c:pt>
              <c:pt idx="10">
                <c:v>2020/3/19</c:v>
              </c:pt>
              <c:pt idx="11">
                <c:v>2020/3/20</c:v>
              </c:pt>
              <c:pt idx="12">
                <c:v>2020/3/21</c:v>
              </c:pt>
              <c:pt idx="13">
                <c:v>2020/3/22</c:v>
              </c:pt>
              <c:pt idx="14">
                <c:v>2020/3/23</c:v>
              </c:pt>
              <c:pt idx="15">
                <c:v>2020/3/24</c:v>
              </c:pt>
              <c:pt idx="16">
                <c:v>2020/3/25</c:v>
              </c:pt>
              <c:pt idx="17">
                <c:v>2020/3/26</c:v>
              </c:pt>
              <c:pt idx="18">
                <c:v>2020/3/27</c:v>
              </c:pt>
              <c:pt idx="19">
                <c:v>2020/3/28</c:v>
              </c:pt>
              <c:pt idx="20">
                <c:v>2020/3/29</c:v>
              </c:pt>
              <c:pt idx="21">
                <c:v>2020/3/30</c:v>
              </c:pt>
              <c:pt idx="22">
                <c:v>2020/3/31</c:v>
              </c:pt>
              <c:pt idx="23">
                <c:v>2020/4/1</c:v>
              </c:pt>
              <c:pt idx="24">
                <c:v>2020/4/2</c:v>
              </c:pt>
              <c:pt idx="25">
                <c:v>2020/4/3</c:v>
              </c:pt>
              <c:pt idx="26">
                <c:v>2020/4/4</c:v>
              </c:pt>
              <c:pt idx="27">
                <c:v>2020/4/5</c:v>
              </c:pt>
              <c:pt idx="28">
                <c:v>2020/4/6</c:v>
              </c:pt>
              <c:pt idx="29">
                <c:v>2020/4/7</c:v>
              </c:pt>
              <c:pt idx="30">
                <c:v>2020/4/8</c:v>
              </c:pt>
              <c:pt idx="31">
                <c:v>2020/4/9</c:v>
              </c:pt>
              <c:pt idx="32">
                <c:v>2020/4/10</c:v>
              </c:pt>
              <c:pt idx="33">
                <c:v>2020/4/11</c:v>
              </c:pt>
              <c:pt idx="34">
                <c:v>2020/4/12</c:v>
              </c:pt>
              <c:pt idx="35">
                <c:v>2020/4/13</c:v>
              </c:pt>
              <c:pt idx="36">
                <c:v>2020/4/14</c:v>
              </c:pt>
              <c:pt idx="37">
                <c:v>2020/4/15</c:v>
              </c:pt>
              <c:pt idx="38">
                <c:v>2020/4/16</c:v>
              </c:pt>
              <c:pt idx="39">
                <c:v>2020/4/17</c:v>
              </c:pt>
              <c:pt idx="40">
                <c:v>2020/4/18</c:v>
              </c:pt>
              <c:pt idx="41">
                <c:v>2020/4/19</c:v>
              </c:pt>
              <c:pt idx="42">
                <c:v>2020/4/20</c:v>
              </c:pt>
              <c:pt idx="43">
                <c:v>2020/4/21</c:v>
              </c:pt>
              <c:pt idx="44">
                <c:v>2020/4/22</c:v>
              </c:pt>
              <c:pt idx="45">
                <c:v>2020/4/23</c:v>
              </c:pt>
              <c:pt idx="46">
                <c:v>2020/4/24</c:v>
              </c:pt>
              <c:pt idx="47">
                <c:v>2020/4/25</c:v>
              </c:pt>
              <c:pt idx="48">
                <c:v>2020/4/26</c:v>
              </c:pt>
              <c:pt idx="49">
                <c:v>2020/4/27</c:v>
              </c:pt>
              <c:pt idx="50">
                <c:v>2020/4/28</c:v>
              </c:pt>
              <c:pt idx="51">
                <c:v>2020/4/29</c:v>
              </c:pt>
              <c:pt idx="52">
                <c:v>2020/4/30</c:v>
              </c:pt>
              <c:pt idx="53">
                <c:v>2020/5/1</c:v>
              </c:pt>
              <c:pt idx="54">
                <c:v>2020/5/2</c:v>
              </c:pt>
              <c:pt idx="55">
                <c:v>2020/5/3</c:v>
              </c:pt>
              <c:pt idx="56">
                <c:v>2020/5/4</c:v>
              </c:pt>
              <c:pt idx="57">
                <c:v>2020/5/5</c:v>
              </c:pt>
              <c:pt idx="58">
                <c:v>2020/5/6</c:v>
              </c:pt>
              <c:pt idx="59">
                <c:v>2020/5/7</c:v>
              </c:pt>
              <c:pt idx="60">
                <c:v>2020/5/8</c:v>
              </c:pt>
              <c:pt idx="61">
                <c:v>2020/5/9</c:v>
              </c:pt>
              <c:pt idx="62">
                <c:v>2020/5/10</c:v>
              </c:pt>
              <c:pt idx="63">
                <c:v>2020/5/11</c:v>
              </c:pt>
              <c:pt idx="64">
                <c:v>2020/5/12</c:v>
              </c:pt>
              <c:pt idx="65">
                <c:v>2020/5/13</c:v>
              </c:pt>
              <c:pt idx="66">
                <c:v>2020/5/14</c:v>
              </c:pt>
              <c:pt idx="67">
                <c:v>2020/5/15</c:v>
              </c:pt>
              <c:pt idx="68">
                <c:v>2020/5/16</c:v>
              </c:pt>
              <c:pt idx="69">
                <c:v>2020/5/17</c:v>
              </c:pt>
              <c:pt idx="70">
                <c:v>2020/5/18</c:v>
              </c:pt>
              <c:pt idx="71">
                <c:v>2020/5/19</c:v>
              </c:pt>
              <c:pt idx="72">
                <c:v>2020/5/20</c:v>
              </c:pt>
              <c:pt idx="73">
                <c:v>2020/5/21</c:v>
              </c:pt>
              <c:pt idx="74">
                <c:v>2020/5/22</c:v>
              </c:pt>
              <c:pt idx="75">
                <c:v>2020/5/23</c:v>
              </c:pt>
              <c:pt idx="76">
                <c:v>2020/5/24</c:v>
              </c:pt>
              <c:pt idx="77">
                <c:v>2020/5/25</c:v>
              </c:pt>
              <c:pt idx="78">
                <c:v>2020/5/26</c:v>
              </c:pt>
              <c:pt idx="79">
                <c:v>2020/5/27</c:v>
              </c:pt>
              <c:pt idx="80">
                <c:v>2020/5/28</c:v>
              </c:pt>
              <c:pt idx="81">
                <c:v>2020/5/29</c:v>
              </c:pt>
              <c:pt idx="82">
                <c:v>2020/5/30</c:v>
              </c:pt>
              <c:pt idx="83">
                <c:v>2020/5/31</c:v>
              </c:pt>
              <c:pt idx="84">
                <c:v>2020/6/1</c:v>
              </c:pt>
              <c:pt idx="85">
                <c:v>2020/6/2</c:v>
              </c:pt>
              <c:pt idx="86">
                <c:v>2020/6/3</c:v>
              </c:pt>
              <c:pt idx="87">
                <c:v>2020/6/4</c:v>
              </c:pt>
              <c:pt idx="88">
                <c:v>2020/6/5</c:v>
              </c:pt>
              <c:pt idx="89">
                <c:v>2020/6/6</c:v>
              </c:pt>
              <c:pt idx="90">
                <c:v>2020/6/7</c:v>
              </c:pt>
              <c:pt idx="91">
                <c:v>2020/6/8</c:v>
              </c:pt>
              <c:pt idx="92">
                <c:v>2020/6/9</c:v>
              </c:pt>
              <c:pt idx="93">
                <c:v>2020/6/10</c:v>
              </c:pt>
              <c:pt idx="94">
                <c:v>2020/6/11</c:v>
              </c:pt>
              <c:pt idx="95">
                <c:v>2020/6/12</c:v>
              </c:pt>
              <c:pt idx="96">
                <c:v>2020/6/13</c:v>
              </c:pt>
              <c:pt idx="97">
                <c:v>2020/6/14</c:v>
              </c:pt>
              <c:pt idx="98">
                <c:v>2020/6/15</c:v>
              </c:pt>
              <c:pt idx="99">
                <c:v>2020/6/16</c:v>
              </c:pt>
              <c:pt idx="100">
                <c:v>2020/6/17</c:v>
              </c:pt>
              <c:pt idx="101">
                <c:v>2020/6/18</c:v>
              </c:pt>
              <c:pt idx="102">
                <c:v>2020/6/19</c:v>
              </c:pt>
            </c:strLit>
          </c:cat>
          <c:val>
            <c:numLit>
              <c:formatCode>General</c:formatCode>
              <c:ptCount val="103"/>
              <c:pt idx="0">
                <c:v>131</c:v>
              </c:pt>
              <c:pt idx="1">
                <c:v>127</c:v>
              </c:pt>
              <c:pt idx="2">
                <c:v>126</c:v>
              </c:pt>
              <c:pt idx="3">
                <c:v>125</c:v>
              </c:pt>
              <c:pt idx="4">
                <c:v>125</c:v>
              </c:pt>
              <c:pt idx="5">
                <c:v>125</c:v>
              </c:pt>
              <c:pt idx="6">
                <c:v>123</c:v>
              </c:pt>
              <c:pt idx="7">
                <c:v>123</c:v>
              </c:pt>
              <c:pt idx="8">
                <c:v>119</c:v>
              </c:pt>
              <c:pt idx="9">
                <c:v>118</c:v>
              </c:pt>
              <c:pt idx="10">
                <c:v>117</c:v>
              </c:pt>
              <c:pt idx="11">
                <c:v>117</c:v>
              </c:pt>
              <c:pt idx="12">
                <c:v>115</c:v>
              </c:pt>
              <c:pt idx="13">
                <c:v>115</c:v>
              </c:pt>
              <c:pt idx="14">
                <c:v>115</c:v>
              </c:pt>
              <c:pt idx="15">
                <c:v>109</c:v>
              </c:pt>
              <c:pt idx="16">
                <c:v>108</c:v>
              </c:pt>
              <c:pt idx="17">
                <c:v>107</c:v>
              </c:pt>
              <c:pt idx="18">
                <c:v>107</c:v>
              </c:pt>
              <c:pt idx="19">
                <c:v>105</c:v>
              </c:pt>
              <c:pt idx="20">
                <c:v>105</c:v>
              </c:pt>
              <c:pt idx="21">
                <c:v>104</c:v>
              </c:pt>
              <c:pt idx="22">
                <c:v>100</c:v>
              </c:pt>
              <c:pt idx="23">
                <c:v>99</c:v>
              </c:pt>
              <c:pt idx="24">
                <c:v>98</c:v>
              </c:pt>
              <c:pt idx="25">
                <c:v>98</c:v>
              </c:pt>
              <c:pt idx="26">
                <c:v>97</c:v>
              </c:pt>
              <c:pt idx="27">
                <c:v>94</c:v>
              </c:pt>
              <c:pt idx="28">
                <c:v>93</c:v>
              </c:pt>
              <c:pt idx="29">
                <c:v>92</c:v>
              </c:pt>
              <c:pt idx="30">
                <c:v>90</c:v>
              </c:pt>
              <c:pt idx="31">
                <c:v>89</c:v>
              </c:pt>
              <c:pt idx="32">
                <c:v>89</c:v>
              </c:pt>
              <c:pt idx="33">
                <c:v>88</c:v>
              </c:pt>
              <c:pt idx="34">
                <c:v>87</c:v>
              </c:pt>
              <c:pt idx="35">
                <c:v>87</c:v>
              </c:pt>
              <c:pt idx="36">
                <c:v>86</c:v>
              </c:pt>
              <c:pt idx="37">
                <c:v>84</c:v>
              </c:pt>
              <c:pt idx="38">
                <c:v>82</c:v>
              </c:pt>
              <c:pt idx="39">
                <c:v>82</c:v>
              </c:pt>
              <c:pt idx="40">
                <c:v>81</c:v>
              </c:pt>
              <c:pt idx="41">
                <c:v>81</c:v>
              </c:pt>
              <c:pt idx="42">
                <c:v>80</c:v>
              </c:pt>
              <c:pt idx="43">
                <c:v>79</c:v>
              </c:pt>
              <c:pt idx="44">
                <c:v>78</c:v>
              </c:pt>
              <c:pt idx="45">
                <c:v>75</c:v>
              </c:pt>
              <c:pt idx="46">
                <c:v>74</c:v>
              </c:pt>
              <c:pt idx="47">
                <c:v>72</c:v>
              </c:pt>
              <c:pt idx="48">
                <c:v>72</c:v>
              </c:pt>
              <c:pt idx="49">
                <c:v>72</c:v>
              </c:pt>
              <c:pt idx="50">
                <c:v>72</c:v>
              </c:pt>
              <c:pt idx="51">
                <c:v>71</c:v>
              </c:pt>
              <c:pt idx="52">
                <c:v>70</c:v>
              </c:pt>
              <c:pt idx="53">
                <c:v>65</c:v>
              </c:pt>
              <c:pt idx="54">
                <c:v>65</c:v>
              </c:pt>
              <c:pt idx="55">
                <c:v>63</c:v>
              </c:pt>
              <c:pt idx="56">
                <c:v>62</c:v>
              </c:pt>
              <c:pt idx="57">
                <c:v>62</c:v>
              </c:pt>
              <c:pt idx="58">
                <c:v>55</c:v>
              </c:pt>
              <c:pt idx="59">
                <c:v>54</c:v>
              </c:pt>
              <c:pt idx="60">
                <c:v>53</c:v>
              </c:pt>
              <c:pt idx="61">
                <c:v>52</c:v>
              </c:pt>
              <c:pt idx="62">
                <c:v>52</c:v>
              </c:pt>
              <c:pt idx="63">
                <c:v>52</c:v>
              </c:pt>
              <c:pt idx="64">
                <c:v>47</c:v>
              </c:pt>
              <c:pt idx="65">
                <c:v>40</c:v>
              </c:pt>
              <c:pt idx="66">
                <c:v>39</c:v>
              </c:pt>
              <c:pt idx="67">
                <c:v>38</c:v>
              </c:pt>
              <c:pt idx="68">
                <c:v>37</c:v>
              </c:pt>
              <c:pt idx="69">
                <c:v>33</c:v>
              </c:pt>
              <c:pt idx="70">
                <c:v>32</c:v>
              </c:pt>
              <c:pt idx="71">
                <c:v>30</c:v>
              </c:pt>
              <c:pt idx="72">
                <c:v>29</c:v>
              </c:pt>
              <c:pt idx="73">
                <c:v>24</c:v>
              </c:pt>
              <c:pt idx="74">
                <c:v>23</c:v>
              </c:pt>
              <c:pt idx="75">
                <c:v>22</c:v>
              </c:pt>
              <c:pt idx="76">
                <c:v>21</c:v>
              </c:pt>
              <c:pt idx="77">
                <c:v>19</c:v>
              </c:pt>
              <c:pt idx="78">
                <c:v>18</c:v>
              </c:pt>
              <c:pt idx="79">
                <c:v>17</c:v>
              </c:pt>
              <c:pt idx="80">
                <c:v>12</c:v>
              </c:pt>
              <c:pt idx="81">
                <c:v>11</c:v>
              </c:pt>
              <c:pt idx="82">
                <c:v>10</c:v>
              </c:pt>
              <c:pt idx="83">
                <c:v>9</c:v>
              </c:pt>
              <c:pt idx="84">
                <c:v>8</c:v>
              </c:pt>
              <c:pt idx="85">
                <c:v>7</c:v>
              </c:pt>
              <c:pt idx="86">
                <c:v>6</c:v>
              </c:pt>
              <c:pt idx="87">
                <c:v>3</c:v>
              </c:pt>
              <c:pt idx="88">
                <c:v>2</c:v>
              </c:pt>
              <c:pt idx="89">
                <c:v>2</c:v>
              </c:pt>
              <c:pt idx="90">
                <c:v>2</c:v>
              </c:pt>
              <c:pt idx="91">
                <c:v>2</c:v>
              </c:pt>
              <c:pt idx="92">
                <c:v>2</c:v>
              </c:pt>
              <c:pt idx="93">
                <c:v>2</c:v>
              </c:pt>
              <c:pt idx="94">
                <c:v>2</c:v>
              </c:pt>
              <c:pt idx="95">
                <c:v>2</c:v>
              </c:pt>
              <c:pt idx="96">
                <c:v>2</c:v>
              </c:pt>
              <c:pt idx="97">
                <c:v>2</c:v>
              </c:pt>
              <c:pt idx="98">
                <c:v>2</c:v>
              </c:pt>
              <c:pt idx="99">
                <c:v>2</c:v>
              </c:pt>
              <c:pt idx="100">
                <c:v>2</c:v>
              </c:pt>
              <c:pt idx="101">
                <c:v>2</c:v>
              </c:pt>
              <c:pt idx="102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5287-4F4B-B651-99CAE600B66D}"/>
            </c:ext>
          </c:extLst>
        </c:ser>
        <c:ser>
          <c:idx val="1"/>
          <c:order val="1"/>
          <c:tx>
            <c:v>基线剩余任务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03"/>
              <c:pt idx="0">
                <c:v>2020/3/9</c:v>
              </c:pt>
              <c:pt idx="1">
                <c:v>2020/3/10</c:v>
              </c:pt>
              <c:pt idx="2">
                <c:v>2020/3/11</c:v>
              </c:pt>
              <c:pt idx="3">
                <c:v>2020/3/12</c:v>
              </c:pt>
              <c:pt idx="4">
                <c:v>2020/3/13</c:v>
              </c:pt>
              <c:pt idx="5">
                <c:v>2020/3/14</c:v>
              </c:pt>
              <c:pt idx="6">
                <c:v>2020/3/15</c:v>
              </c:pt>
              <c:pt idx="7">
                <c:v>2020/3/16</c:v>
              </c:pt>
              <c:pt idx="8">
                <c:v>2020/3/17</c:v>
              </c:pt>
              <c:pt idx="9">
                <c:v>2020/3/18</c:v>
              </c:pt>
              <c:pt idx="10">
                <c:v>2020/3/19</c:v>
              </c:pt>
              <c:pt idx="11">
                <c:v>2020/3/20</c:v>
              </c:pt>
              <c:pt idx="12">
                <c:v>2020/3/21</c:v>
              </c:pt>
              <c:pt idx="13">
                <c:v>2020/3/22</c:v>
              </c:pt>
              <c:pt idx="14">
                <c:v>2020/3/23</c:v>
              </c:pt>
              <c:pt idx="15">
                <c:v>2020/3/24</c:v>
              </c:pt>
              <c:pt idx="16">
                <c:v>2020/3/25</c:v>
              </c:pt>
              <c:pt idx="17">
                <c:v>2020/3/26</c:v>
              </c:pt>
              <c:pt idx="18">
                <c:v>2020/3/27</c:v>
              </c:pt>
              <c:pt idx="19">
                <c:v>2020/3/28</c:v>
              </c:pt>
              <c:pt idx="20">
                <c:v>2020/3/29</c:v>
              </c:pt>
              <c:pt idx="21">
                <c:v>2020/3/30</c:v>
              </c:pt>
              <c:pt idx="22">
                <c:v>2020/3/31</c:v>
              </c:pt>
              <c:pt idx="23">
                <c:v>2020/4/1</c:v>
              </c:pt>
              <c:pt idx="24">
                <c:v>2020/4/2</c:v>
              </c:pt>
              <c:pt idx="25">
                <c:v>2020/4/3</c:v>
              </c:pt>
              <c:pt idx="26">
                <c:v>2020/4/4</c:v>
              </c:pt>
              <c:pt idx="27">
                <c:v>2020/4/5</c:v>
              </c:pt>
              <c:pt idx="28">
                <c:v>2020/4/6</c:v>
              </c:pt>
              <c:pt idx="29">
                <c:v>2020/4/7</c:v>
              </c:pt>
              <c:pt idx="30">
                <c:v>2020/4/8</c:v>
              </c:pt>
              <c:pt idx="31">
                <c:v>2020/4/9</c:v>
              </c:pt>
              <c:pt idx="32">
                <c:v>2020/4/10</c:v>
              </c:pt>
              <c:pt idx="33">
                <c:v>2020/4/11</c:v>
              </c:pt>
              <c:pt idx="34">
                <c:v>2020/4/12</c:v>
              </c:pt>
              <c:pt idx="35">
                <c:v>2020/4/13</c:v>
              </c:pt>
              <c:pt idx="36">
                <c:v>2020/4/14</c:v>
              </c:pt>
              <c:pt idx="37">
                <c:v>2020/4/15</c:v>
              </c:pt>
              <c:pt idx="38">
                <c:v>2020/4/16</c:v>
              </c:pt>
              <c:pt idx="39">
                <c:v>2020/4/17</c:v>
              </c:pt>
              <c:pt idx="40">
                <c:v>2020/4/18</c:v>
              </c:pt>
              <c:pt idx="41">
                <c:v>2020/4/19</c:v>
              </c:pt>
              <c:pt idx="42">
                <c:v>2020/4/20</c:v>
              </c:pt>
              <c:pt idx="43">
                <c:v>2020/4/21</c:v>
              </c:pt>
              <c:pt idx="44">
                <c:v>2020/4/22</c:v>
              </c:pt>
              <c:pt idx="45">
                <c:v>2020/4/23</c:v>
              </c:pt>
              <c:pt idx="46">
                <c:v>2020/4/24</c:v>
              </c:pt>
              <c:pt idx="47">
                <c:v>2020/4/25</c:v>
              </c:pt>
              <c:pt idx="48">
                <c:v>2020/4/26</c:v>
              </c:pt>
              <c:pt idx="49">
                <c:v>2020/4/27</c:v>
              </c:pt>
              <c:pt idx="50">
                <c:v>2020/4/28</c:v>
              </c:pt>
              <c:pt idx="51">
                <c:v>2020/4/29</c:v>
              </c:pt>
              <c:pt idx="52">
                <c:v>2020/4/30</c:v>
              </c:pt>
              <c:pt idx="53">
                <c:v>2020/5/1</c:v>
              </c:pt>
              <c:pt idx="54">
                <c:v>2020/5/2</c:v>
              </c:pt>
              <c:pt idx="55">
                <c:v>2020/5/3</c:v>
              </c:pt>
              <c:pt idx="56">
                <c:v>2020/5/4</c:v>
              </c:pt>
              <c:pt idx="57">
                <c:v>2020/5/5</c:v>
              </c:pt>
              <c:pt idx="58">
                <c:v>2020/5/6</c:v>
              </c:pt>
              <c:pt idx="59">
                <c:v>2020/5/7</c:v>
              </c:pt>
              <c:pt idx="60">
                <c:v>2020/5/8</c:v>
              </c:pt>
              <c:pt idx="61">
                <c:v>2020/5/9</c:v>
              </c:pt>
              <c:pt idx="62">
                <c:v>2020/5/10</c:v>
              </c:pt>
              <c:pt idx="63">
                <c:v>2020/5/11</c:v>
              </c:pt>
              <c:pt idx="64">
                <c:v>2020/5/12</c:v>
              </c:pt>
              <c:pt idx="65">
                <c:v>2020/5/13</c:v>
              </c:pt>
              <c:pt idx="66">
                <c:v>2020/5/14</c:v>
              </c:pt>
              <c:pt idx="67">
                <c:v>2020/5/15</c:v>
              </c:pt>
              <c:pt idx="68">
                <c:v>2020/5/16</c:v>
              </c:pt>
              <c:pt idx="69">
                <c:v>2020/5/17</c:v>
              </c:pt>
              <c:pt idx="70">
                <c:v>2020/5/18</c:v>
              </c:pt>
              <c:pt idx="71">
                <c:v>2020/5/19</c:v>
              </c:pt>
              <c:pt idx="72">
                <c:v>2020/5/20</c:v>
              </c:pt>
              <c:pt idx="73">
                <c:v>2020/5/21</c:v>
              </c:pt>
              <c:pt idx="74">
                <c:v>2020/5/22</c:v>
              </c:pt>
              <c:pt idx="75">
                <c:v>2020/5/23</c:v>
              </c:pt>
              <c:pt idx="76">
                <c:v>2020/5/24</c:v>
              </c:pt>
              <c:pt idx="77">
                <c:v>2020/5/25</c:v>
              </c:pt>
              <c:pt idx="78">
                <c:v>2020/5/26</c:v>
              </c:pt>
              <c:pt idx="79">
                <c:v>2020/5/27</c:v>
              </c:pt>
              <c:pt idx="80">
                <c:v>2020/5/28</c:v>
              </c:pt>
              <c:pt idx="81">
                <c:v>2020/5/29</c:v>
              </c:pt>
              <c:pt idx="82">
                <c:v>2020/5/30</c:v>
              </c:pt>
              <c:pt idx="83">
                <c:v>2020/5/31</c:v>
              </c:pt>
              <c:pt idx="84">
                <c:v>2020/6/1</c:v>
              </c:pt>
              <c:pt idx="85">
                <c:v>2020/6/2</c:v>
              </c:pt>
              <c:pt idx="86">
                <c:v>2020/6/3</c:v>
              </c:pt>
              <c:pt idx="87">
                <c:v>2020/6/4</c:v>
              </c:pt>
              <c:pt idx="88">
                <c:v>2020/6/5</c:v>
              </c:pt>
              <c:pt idx="89">
                <c:v>2020/6/6</c:v>
              </c:pt>
              <c:pt idx="90">
                <c:v>2020/6/7</c:v>
              </c:pt>
              <c:pt idx="91">
                <c:v>2020/6/8</c:v>
              </c:pt>
              <c:pt idx="92">
                <c:v>2020/6/9</c:v>
              </c:pt>
              <c:pt idx="93">
                <c:v>2020/6/10</c:v>
              </c:pt>
              <c:pt idx="94">
                <c:v>2020/6/11</c:v>
              </c:pt>
              <c:pt idx="95">
                <c:v>2020/6/12</c:v>
              </c:pt>
              <c:pt idx="96">
                <c:v>2020/6/13</c:v>
              </c:pt>
              <c:pt idx="97">
                <c:v>2020/6/14</c:v>
              </c:pt>
              <c:pt idx="98">
                <c:v>2020/6/15</c:v>
              </c:pt>
              <c:pt idx="99">
                <c:v>2020/6/16</c:v>
              </c:pt>
              <c:pt idx="100">
                <c:v>2020/6/17</c:v>
              </c:pt>
              <c:pt idx="101">
                <c:v>2020/6/18</c:v>
              </c:pt>
              <c:pt idx="102">
                <c:v>2020/6/19</c:v>
              </c:pt>
            </c:strLit>
          </c:cat>
          <c:val>
            <c:numLit>
              <c:formatCode>General</c:formatCode>
              <c:ptCount val="103"/>
              <c:pt idx="0">
                <c:v>131</c:v>
              </c:pt>
              <c:pt idx="1">
                <c:v>127</c:v>
              </c:pt>
              <c:pt idx="2">
                <c:v>126</c:v>
              </c:pt>
              <c:pt idx="3">
                <c:v>125</c:v>
              </c:pt>
              <c:pt idx="4">
                <c:v>125</c:v>
              </c:pt>
              <c:pt idx="5">
                <c:v>125</c:v>
              </c:pt>
              <c:pt idx="6">
                <c:v>123</c:v>
              </c:pt>
              <c:pt idx="7">
                <c:v>123</c:v>
              </c:pt>
              <c:pt idx="8">
                <c:v>119</c:v>
              </c:pt>
              <c:pt idx="9">
                <c:v>118</c:v>
              </c:pt>
              <c:pt idx="10">
                <c:v>117</c:v>
              </c:pt>
              <c:pt idx="11">
                <c:v>117</c:v>
              </c:pt>
              <c:pt idx="12">
                <c:v>115</c:v>
              </c:pt>
              <c:pt idx="13">
                <c:v>115</c:v>
              </c:pt>
              <c:pt idx="14">
                <c:v>115</c:v>
              </c:pt>
              <c:pt idx="15">
                <c:v>109</c:v>
              </c:pt>
              <c:pt idx="16">
                <c:v>108</c:v>
              </c:pt>
              <c:pt idx="17">
                <c:v>107</c:v>
              </c:pt>
              <c:pt idx="18">
                <c:v>107</c:v>
              </c:pt>
              <c:pt idx="19">
                <c:v>105</c:v>
              </c:pt>
              <c:pt idx="20">
                <c:v>105</c:v>
              </c:pt>
              <c:pt idx="21">
                <c:v>102</c:v>
              </c:pt>
              <c:pt idx="22">
                <c:v>100</c:v>
              </c:pt>
              <c:pt idx="23">
                <c:v>99</c:v>
              </c:pt>
              <c:pt idx="24">
                <c:v>98</c:v>
              </c:pt>
              <c:pt idx="25">
                <c:v>98</c:v>
              </c:pt>
              <c:pt idx="26">
                <c:v>97</c:v>
              </c:pt>
              <c:pt idx="27">
                <c:v>94</c:v>
              </c:pt>
              <c:pt idx="28">
                <c:v>93</c:v>
              </c:pt>
              <c:pt idx="29">
                <c:v>92</c:v>
              </c:pt>
              <c:pt idx="30">
                <c:v>90</c:v>
              </c:pt>
              <c:pt idx="31">
                <c:v>89</c:v>
              </c:pt>
              <c:pt idx="32">
                <c:v>89</c:v>
              </c:pt>
              <c:pt idx="33">
                <c:v>88</c:v>
              </c:pt>
              <c:pt idx="34">
                <c:v>87</c:v>
              </c:pt>
              <c:pt idx="35">
                <c:v>87</c:v>
              </c:pt>
              <c:pt idx="36">
                <c:v>86</c:v>
              </c:pt>
              <c:pt idx="37">
                <c:v>84</c:v>
              </c:pt>
              <c:pt idx="38">
                <c:v>82</c:v>
              </c:pt>
              <c:pt idx="39">
                <c:v>82</c:v>
              </c:pt>
              <c:pt idx="40">
                <c:v>81</c:v>
              </c:pt>
              <c:pt idx="41">
                <c:v>81</c:v>
              </c:pt>
              <c:pt idx="42">
                <c:v>80</c:v>
              </c:pt>
              <c:pt idx="43">
                <c:v>79</c:v>
              </c:pt>
              <c:pt idx="44">
                <c:v>78</c:v>
              </c:pt>
              <c:pt idx="45">
                <c:v>75</c:v>
              </c:pt>
              <c:pt idx="46">
                <c:v>74</c:v>
              </c:pt>
              <c:pt idx="47">
                <c:v>72</c:v>
              </c:pt>
              <c:pt idx="48">
                <c:v>72</c:v>
              </c:pt>
              <c:pt idx="49">
                <c:v>72</c:v>
              </c:pt>
              <c:pt idx="50">
                <c:v>66</c:v>
              </c:pt>
              <c:pt idx="51">
                <c:v>65</c:v>
              </c:pt>
              <c:pt idx="52">
                <c:v>65</c:v>
              </c:pt>
              <c:pt idx="53">
                <c:v>65</c:v>
              </c:pt>
              <c:pt idx="54">
                <c:v>63</c:v>
              </c:pt>
              <c:pt idx="55">
                <c:v>62</c:v>
              </c:pt>
              <c:pt idx="56">
                <c:v>62</c:v>
              </c:pt>
              <c:pt idx="57">
                <c:v>56</c:v>
              </c:pt>
              <c:pt idx="58">
                <c:v>55</c:v>
              </c:pt>
              <c:pt idx="59">
                <c:v>54</c:v>
              </c:pt>
              <c:pt idx="60">
                <c:v>53</c:v>
              </c:pt>
              <c:pt idx="61">
                <c:v>52</c:v>
              </c:pt>
              <c:pt idx="62">
                <c:v>52</c:v>
              </c:pt>
              <c:pt idx="63">
                <c:v>52</c:v>
              </c:pt>
              <c:pt idx="64">
                <c:v>47</c:v>
              </c:pt>
              <c:pt idx="65">
                <c:v>40</c:v>
              </c:pt>
              <c:pt idx="66">
                <c:v>39</c:v>
              </c:pt>
              <c:pt idx="67">
                <c:v>38</c:v>
              </c:pt>
              <c:pt idx="68">
                <c:v>37</c:v>
              </c:pt>
              <c:pt idx="69">
                <c:v>33</c:v>
              </c:pt>
              <c:pt idx="70">
                <c:v>32</c:v>
              </c:pt>
              <c:pt idx="71">
                <c:v>31</c:v>
              </c:pt>
              <c:pt idx="72">
                <c:v>29</c:v>
              </c:pt>
              <c:pt idx="73">
                <c:v>24</c:v>
              </c:pt>
              <c:pt idx="74">
                <c:v>23</c:v>
              </c:pt>
              <c:pt idx="75">
                <c:v>22</c:v>
              </c:pt>
              <c:pt idx="76">
                <c:v>21</c:v>
              </c:pt>
              <c:pt idx="77">
                <c:v>19</c:v>
              </c:pt>
              <c:pt idx="78">
                <c:v>18</c:v>
              </c:pt>
              <c:pt idx="79">
                <c:v>17</c:v>
              </c:pt>
              <c:pt idx="80">
                <c:v>12</c:v>
              </c:pt>
              <c:pt idx="81">
                <c:v>11</c:v>
              </c:pt>
              <c:pt idx="82">
                <c:v>10</c:v>
              </c:pt>
              <c:pt idx="83">
                <c:v>9</c:v>
              </c:pt>
              <c:pt idx="84">
                <c:v>8</c:v>
              </c:pt>
              <c:pt idx="85">
                <c:v>7</c:v>
              </c:pt>
              <c:pt idx="86">
                <c:v>6</c:v>
              </c:pt>
              <c:pt idx="87">
                <c:v>3</c:v>
              </c:pt>
              <c:pt idx="88">
                <c:v>2</c:v>
              </c:pt>
              <c:pt idx="89">
                <c:v>2</c:v>
              </c:pt>
              <c:pt idx="90">
                <c:v>2</c:v>
              </c:pt>
              <c:pt idx="91">
                <c:v>2</c:v>
              </c:pt>
              <c:pt idx="92">
                <c:v>2</c:v>
              </c:pt>
              <c:pt idx="93">
                <c:v>2</c:v>
              </c:pt>
              <c:pt idx="94">
                <c:v>2</c:v>
              </c:pt>
              <c:pt idx="95">
                <c:v>1</c:v>
              </c:pt>
              <c:pt idx="96">
                <c:v>1</c:v>
              </c:pt>
              <c:pt idx="97">
                <c:v>1</c:v>
              </c:pt>
              <c:pt idx="98">
                <c:v>1</c:v>
              </c:pt>
              <c:pt idx="99">
                <c:v>1</c:v>
              </c:pt>
              <c:pt idx="100">
                <c:v>1</c:v>
              </c:pt>
              <c:pt idx="101">
                <c:v>1</c:v>
              </c:pt>
              <c:pt idx="10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5287-4F4B-B651-99CAE600B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112576"/>
        <c:axId val="169908944"/>
      </c:lineChart>
      <c:catAx>
        <c:axId val="320112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908944"/>
        <c:crosses val="autoZero"/>
        <c:auto val="1"/>
        <c:lblAlgn val="ctr"/>
        <c:lblOffset val="100"/>
        <c:noMultiLvlLbl val="0"/>
      </c:catAx>
      <c:valAx>
        <c:axId val="1699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112576"/>
        <c:crosses val="autoZero"/>
        <c:crossBetween val="between"/>
        <c:majorUnit val="10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基线剩余累计工时</c:v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20/3/9</c:v>
              </c:pt>
              <c:pt idx="1">
                <c:v>20/3/16</c:v>
              </c:pt>
              <c:pt idx="2">
                <c:v>20/3/23</c:v>
              </c:pt>
              <c:pt idx="3">
                <c:v>20/3/30</c:v>
              </c:pt>
              <c:pt idx="4">
                <c:v>20/4/6</c:v>
              </c:pt>
              <c:pt idx="5">
                <c:v>20/4/13</c:v>
              </c:pt>
              <c:pt idx="6">
                <c:v>20/4/20</c:v>
              </c:pt>
              <c:pt idx="7">
                <c:v>20/4/27</c:v>
              </c:pt>
              <c:pt idx="8">
                <c:v>20/5/4</c:v>
              </c:pt>
              <c:pt idx="9">
                <c:v>20/5/11</c:v>
              </c:pt>
              <c:pt idx="10">
                <c:v>20/5/18</c:v>
              </c:pt>
              <c:pt idx="11">
                <c:v>20/5/25</c:v>
              </c:pt>
              <c:pt idx="12">
                <c:v>20/6/1</c:v>
              </c:pt>
              <c:pt idx="13">
                <c:v>20/6/8</c:v>
              </c:pt>
              <c:pt idx="14">
                <c:v>20/6/15</c:v>
              </c:pt>
            </c:strLit>
          </c:cat>
          <c:val>
            <c:numLit>
              <c:formatCode>#,##0_ "工时"</c:formatCode>
              <c:ptCount val="15"/>
              <c:pt idx="0">
                <c:v>726.7</c:v>
              </c:pt>
              <c:pt idx="1">
                <c:v>653.20000000000005</c:v>
              </c:pt>
              <c:pt idx="2">
                <c:v>568.70000000000005</c:v>
              </c:pt>
              <c:pt idx="3">
                <c:v>522.70000000000005</c:v>
              </c:pt>
              <c:pt idx="4">
                <c:v>449.7</c:v>
              </c:pt>
              <c:pt idx="5">
                <c:v>406.7</c:v>
              </c:pt>
              <c:pt idx="6">
                <c:v>384.2</c:v>
              </c:pt>
              <c:pt idx="7">
                <c:v>331.2</c:v>
              </c:pt>
              <c:pt idx="8">
                <c:v>265.2</c:v>
              </c:pt>
              <c:pt idx="9">
                <c:v>188.2</c:v>
              </c:pt>
              <c:pt idx="10">
                <c:v>142.19999999999999</c:v>
              </c:pt>
              <c:pt idx="11">
                <c:v>102.2</c:v>
              </c:pt>
              <c:pt idx="12">
                <c:v>57.6</c:v>
              </c:pt>
              <c:pt idx="13">
                <c:v>24</c:v>
              </c:pt>
              <c:pt idx="1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2AFB-4AA2-9E83-8D26D0DBE794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rgbClr val="F2650E"/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20/3/9</c:v>
              </c:pt>
              <c:pt idx="1">
                <c:v>20/3/16</c:v>
              </c:pt>
              <c:pt idx="2">
                <c:v>20/3/23</c:v>
              </c:pt>
              <c:pt idx="3">
                <c:v>20/3/30</c:v>
              </c:pt>
              <c:pt idx="4">
                <c:v>20/4/6</c:v>
              </c:pt>
              <c:pt idx="5">
                <c:v>20/4/13</c:v>
              </c:pt>
              <c:pt idx="6">
                <c:v>20/4/20</c:v>
              </c:pt>
              <c:pt idx="7">
                <c:v>20/4/27</c:v>
              </c:pt>
              <c:pt idx="8">
                <c:v>20/5/4</c:v>
              </c:pt>
              <c:pt idx="9">
                <c:v>20/5/11</c:v>
              </c:pt>
              <c:pt idx="10">
                <c:v>20/5/18</c:v>
              </c:pt>
              <c:pt idx="11">
                <c:v>20/5/25</c:v>
              </c:pt>
              <c:pt idx="12">
                <c:v>20/6/1</c:v>
              </c:pt>
              <c:pt idx="13">
                <c:v>20/6/8</c:v>
              </c:pt>
              <c:pt idx="14">
                <c:v>20/6/15</c:v>
              </c:pt>
            </c:strLit>
          </c:cat>
          <c:val>
            <c:numLit>
              <c:formatCode>#,##0_ "工时"</c:formatCode>
              <c:ptCount val="15"/>
              <c:pt idx="0">
                <c:v>759.7</c:v>
              </c:pt>
              <c:pt idx="1">
                <c:v>686.2</c:v>
              </c:pt>
              <c:pt idx="2">
                <c:v>598.70000000000005</c:v>
              </c:pt>
              <c:pt idx="3">
                <c:v>543.70000000000005</c:v>
              </c:pt>
              <c:pt idx="4">
                <c:v>473.7</c:v>
              </c:pt>
              <c:pt idx="5">
                <c:v>430.7</c:v>
              </c:pt>
              <c:pt idx="6">
                <c:v>408.2</c:v>
              </c:pt>
              <c:pt idx="7">
                <c:v>340.2</c:v>
              </c:pt>
              <c:pt idx="8">
                <c:v>268.2</c:v>
              </c:pt>
              <c:pt idx="9">
                <c:v>187.2</c:v>
              </c:pt>
              <c:pt idx="10">
                <c:v>140.19999999999999</c:v>
              </c:pt>
              <c:pt idx="11">
                <c:v>102.2</c:v>
              </c:pt>
              <c:pt idx="12">
                <c:v>67.2</c:v>
              </c:pt>
              <c:pt idx="13">
                <c:v>67.2</c:v>
              </c:pt>
              <c:pt idx="14">
                <c:v>67.2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2AFB-4AA2-9E83-8D26D0DBE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111856"/>
        <c:axId val="169911952"/>
      </c:lineChart>
      <c:catAx>
        <c:axId val="320111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911952"/>
        <c:crosses val="autoZero"/>
        <c:auto val="1"/>
        <c:lblAlgn val="ctr"/>
        <c:lblOffset val="100"/>
        <c:noMultiLvlLbl val="0"/>
      </c:catAx>
      <c:valAx>
        <c:axId val="16991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11185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汪凌风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106.8</c:v>
                </c:pt>
                <c:pt idx="1">
                  <c:v>119.93</c:v>
                </c:pt>
                <c:pt idx="2">
                  <c:v>87.09</c:v>
                </c:pt>
                <c:pt idx="3">
                  <c:v>106.48</c:v>
                </c:pt>
                <c:pt idx="4">
                  <c:v>84.14</c:v>
                </c:pt>
                <c:pt idx="5">
                  <c:v>97.5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F-4FA2-95DD-0D1018548B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邵志钧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92.3</c:v>
                </c:pt>
                <c:pt idx="1">
                  <c:v>87.27</c:v>
                </c:pt>
                <c:pt idx="2">
                  <c:v>114.84</c:v>
                </c:pt>
                <c:pt idx="3">
                  <c:v>104.65</c:v>
                </c:pt>
                <c:pt idx="4">
                  <c:v>121.31</c:v>
                </c:pt>
                <c:pt idx="5">
                  <c:v>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F-4FA2-95DD-0D1018548B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明昊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102</c:v>
                </c:pt>
                <c:pt idx="1">
                  <c:v>106.14</c:v>
                </c:pt>
                <c:pt idx="2">
                  <c:v>94.7</c:v>
                </c:pt>
                <c:pt idx="3">
                  <c:v>112.81</c:v>
                </c:pt>
                <c:pt idx="4">
                  <c:v>159.11000000000001</c:v>
                </c:pt>
                <c:pt idx="5">
                  <c:v>104.63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5F-4FA2-95DD-0D1018548B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汪丽萍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82.9</c:v>
                </c:pt>
                <c:pt idx="1">
                  <c:v>75.290000000000006</c:v>
                </c:pt>
                <c:pt idx="2">
                  <c:v>69.099999999999994</c:v>
                </c:pt>
                <c:pt idx="3">
                  <c:v>110.51</c:v>
                </c:pt>
                <c:pt idx="4">
                  <c:v>82.79</c:v>
                </c:pt>
                <c:pt idx="5">
                  <c:v>96.17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5F-4FA2-95DD-0D1018548B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郑泽西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128.18</c:v>
                </c:pt>
                <c:pt idx="1">
                  <c:v>96.19</c:v>
                </c:pt>
                <c:pt idx="2">
                  <c:v>89.92</c:v>
                </c:pt>
                <c:pt idx="3">
                  <c:v>88.9</c:v>
                </c:pt>
                <c:pt idx="4">
                  <c:v>83.22</c:v>
                </c:pt>
                <c:pt idx="5">
                  <c:v>115.98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5F-4FA2-95DD-0D1018548B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闫奕涛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项目准备</c:v>
                </c:pt>
                <c:pt idx="1">
                  <c:v>需求分析</c:v>
                </c:pt>
                <c:pt idx="2">
                  <c:v>需求评审</c:v>
                </c:pt>
                <c:pt idx="3">
                  <c:v>软件实现</c:v>
                </c:pt>
                <c:pt idx="4">
                  <c:v>软件测试</c:v>
                </c:pt>
                <c:pt idx="5">
                  <c:v>测试评审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73.5</c:v>
                </c:pt>
                <c:pt idx="1">
                  <c:v>100.17</c:v>
                </c:pt>
                <c:pt idx="2">
                  <c:v>121.6</c:v>
                </c:pt>
                <c:pt idx="3">
                  <c:v>91.52</c:v>
                </c:pt>
                <c:pt idx="4">
                  <c:v>84.3</c:v>
                </c:pt>
                <c:pt idx="5">
                  <c:v>101.09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5F-4FA2-95DD-0D1018548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6991631"/>
        <c:axId val="1299755055"/>
      </c:lineChart>
      <c:catAx>
        <c:axId val="129699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9755055"/>
        <c:crosses val="autoZero"/>
        <c:auto val="1"/>
        <c:lblAlgn val="ctr"/>
        <c:lblOffset val="100"/>
        <c:noMultiLvlLbl val="0"/>
      </c:catAx>
      <c:valAx>
        <c:axId val="129975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699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091" y="1984016"/>
            <a:ext cx="7565912" cy="1646302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2020-06-05</a:t>
            </a: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汪凌风  明   昊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汪丽萍  郑泽西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4"/>
    </mc:Choice>
    <mc:Fallback xmlns="">
      <p:transition spd="slow" advTm="114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总结</a:t>
            </a:r>
            <a:r>
              <a:rPr lang="en-US" altLang="zh-CN" dirty="0"/>
              <a:t>——Branch</a:t>
            </a:r>
            <a:r>
              <a:rPr lang="zh-CN" altLang="en-US" dirty="0"/>
              <a:t>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E9E3C7-40FE-2347-9534-605B730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60168" cy="5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总结</a:t>
            </a:r>
            <a:r>
              <a:rPr lang="en-US" altLang="zh-CN" dirty="0"/>
              <a:t>——Git</a:t>
            </a:r>
            <a:r>
              <a:rPr lang="zh-CN" altLang="en-US" dirty="0"/>
              <a:t>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165DF0-E37C-0E4D-BF5D-93A704C2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697554" cy="26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A880B0-FFC2-6F4A-BC4A-3CB4B835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40924"/>
            <a:ext cx="4778353" cy="24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总结</a:t>
            </a:r>
            <a:r>
              <a:rPr lang="en-US" altLang="zh-CN" dirty="0"/>
              <a:t>——Commit</a:t>
            </a:r>
            <a:r>
              <a:rPr lang="zh-CN" altLang="en-US" dirty="0"/>
              <a:t>统计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C4A9F-30EB-C549-9E84-77918FB6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60087"/>
            <a:ext cx="4515459" cy="4003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F78BD-D6DC-6A44-98BE-C7A96B43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94" y="1260088"/>
            <a:ext cx="4751156" cy="40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018D94-9D6C-4470-B4B2-CAB5744D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09667B-9080-46AA-9230-B3CD2291707B}"/>
              </a:ext>
            </a:extLst>
          </p:cNvPr>
          <p:cNvSpPr txBox="1"/>
          <p:nvPr/>
        </p:nvSpPr>
        <p:spPr>
          <a:xfrm>
            <a:off x="677334" y="1620282"/>
            <a:ext cx="43629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版本号</a:t>
            </a:r>
            <a:endParaRPr lang="en-US" altLang="zh-CN" sz="2000" dirty="0"/>
          </a:p>
          <a:p>
            <a:endParaRPr lang="en-US" altLang="zh-CN" dirty="0"/>
          </a:p>
          <a:p>
            <a:pPr algn="ctr"/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X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Z</a:t>
            </a:r>
            <a:endParaRPr lang="zh-CN" altLang="en-US" sz="48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76DB49-A62D-4591-87C1-CFE5E7C9C011}"/>
              </a:ext>
            </a:extLst>
          </p:cNvPr>
          <p:cNvSpPr txBox="1"/>
          <p:nvPr/>
        </p:nvSpPr>
        <p:spPr>
          <a:xfrm>
            <a:off x="1356600" y="305262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主版本号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BCBEB8-70E4-4AF8-84F1-AC241363E4B7}"/>
              </a:ext>
            </a:extLst>
          </p:cNvPr>
          <p:cNvSpPr txBox="1"/>
          <p:nvPr/>
        </p:nvSpPr>
        <p:spPr>
          <a:xfrm>
            <a:off x="2375502" y="305262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次版本号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7D7DD3-7F56-41FD-AA1D-91738B125D02}"/>
              </a:ext>
            </a:extLst>
          </p:cNvPr>
          <p:cNvSpPr txBox="1"/>
          <p:nvPr/>
        </p:nvSpPr>
        <p:spPr>
          <a:xfrm>
            <a:off x="3394404" y="305262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修订号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C9AE7F-7DB9-4E98-88AA-84DA9EDFBDD9}"/>
              </a:ext>
            </a:extLst>
          </p:cNvPr>
          <p:cNvSpPr txBox="1"/>
          <p:nvPr/>
        </p:nvSpPr>
        <p:spPr>
          <a:xfrm>
            <a:off x="677334" y="3814498"/>
            <a:ext cx="7016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主版本号：通过课堂展示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次版本号：通过小组讨论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修订号：个人修改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DE31C5-8782-9742-8A69-A00088A5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23" y="1317552"/>
            <a:ext cx="3903168" cy="49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5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7——</a:t>
            </a:r>
            <a:r>
              <a:rPr lang="zh-CN" altLang="en-US" dirty="0"/>
              <a:t>版本控制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C07E7B-0F8D-5947-9A2F-97FEA39E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950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BA0527-8A5A-45A5-87E3-53AFAD55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5380F2-3314-4A5A-966A-F39EF54E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36895"/>
              </p:ext>
            </p:extLst>
          </p:nvPr>
        </p:nvGraphicFramePr>
        <p:xfrm>
          <a:off x="677335" y="1536745"/>
          <a:ext cx="5418665" cy="597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826">
                  <a:extLst>
                    <a:ext uri="{9D8B030D-6E8A-4147-A177-3AD203B41FA5}">
                      <a16:colId xmlns:a16="http://schemas.microsoft.com/office/drawing/2014/main" val="148761995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4017897107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112633535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325811720"/>
                    </a:ext>
                  </a:extLst>
                </a:gridCol>
                <a:gridCol w="1488489">
                  <a:extLst>
                    <a:ext uri="{9D8B030D-6E8A-4147-A177-3AD203B41FA5}">
                      <a16:colId xmlns:a16="http://schemas.microsoft.com/office/drawing/2014/main" val="2761495460"/>
                    </a:ext>
                  </a:extLst>
                </a:gridCol>
              </a:tblGrid>
              <a:tr h="30981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项目计划书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需求规格说明书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测试规格说明书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测试结果分析报告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9698257"/>
                  </a:ext>
                </a:extLst>
              </a:tr>
              <a:tr h="287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版本数量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0513434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FDA74C-AB74-47DA-B059-70C51ECB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5797"/>
            <a:ext cx="894606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更新规则：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任何一名组员更新文档时，均需要交给一位固定的汇总组员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汇总组员在收集一段时间的更新文档后，统一进行修改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修改后的文档交给更新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的组员，该组员同时负责审核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67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AC50EAC-0F61-4C58-AB72-AA1BDF86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62DE8B-34F5-465B-AB44-6833ECC8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679"/>
              </p:ext>
            </p:extLst>
          </p:nvPr>
        </p:nvGraphicFramePr>
        <p:xfrm>
          <a:off x="502075" y="1503876"/>
          <a:ext cx="5593925" cy="1199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581">
                  <a:extLst>
                    <a:ext uri="{9D8B030D-6E8A-4147-A177-3AD203B41FA5}">
                      <a16:colId xmlns:a16="http://schemas.microsoft.com/office/drawing/2014/main" val="2042113956"/>
                    </a:ext>
                  </a:extLst>
                </a:gridCol>
                <a:gridCol w="634062">
                  <a:extLst>
                    <a:ext uri="{9D8B030D-6E8A-4147-A177-3AD203B41FA5}">
                      <a16:colId xmlns:a16="http://schemas.microsoft.com/office/drawing/2014/main" val="4255687672"/>
                    </a:ext>
                  </a:extLst>
                </a:gridCol>
                <a:gridCol w="785124">
                  <a:extLst>
                    <a:ext uri="{9D8B030D-6E8A-4147-A177-3AD203B41FA5}">
                      <a16:colId xmlns:a16="http://schemas.microsoft.com/office/drawing/2014/main" val="282881615"/>
                    </a:ext>
                  </a:extLst>
                </a:gridCol>
                <a:gridCol w="785124">
                  <a:extLst>
                    <a:ext uri="{9D8B030D-6E8A-4147-A177-3AD203B41FA5}">
                      <a16:colId xmlns:a16="http://schemas.microsoft.com/office/drawing/2014/main" val="1133223473"/>
                    </a:ext>
                  </a:extLst>
                </a:gridCol>
                <a:gridCol w="785124">
                  <a:extLst>
                    <a:ext uri="{9D8B030D-6E8A-4147-A177-3AD203B41FA5}">
                      <a16:colId xmlns:a16="http://schemas.microsoft.com/office/drawing/2014/main" val="900354095"/>
                    </a:ext>
                  </a:extLst>
                </a:gridCol>
                <a:gridCol w="785124">
                  <a:extLst>
                    <a:ext uri="{9D8B030D-6E8A-4147-A177-3AD203B41FA5}">
                      <a16:colId xmlns:a16="http://schemas.microsoft.com/office/drawing/2014/main" val="3803393472"/>
                    </a:ext>
                  </a:extLst>
                </a:gridCol>
                <a:gridCol w="785786">
                  <a:extLst>
                    <a:ext uri="{9D8B030D-6E8A-4147-A177-3AD203B41FA5}">
                      <a16:colId xmlns:a16="http://schemas.microsoft.com/office/drawing/2014/main" val="4216579719"/>
                    </a:ext>
                  </a:extLst>
                </a:gridCol>
              </a:tblGrid>
              <a:tr h="199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947189"/>
                  </a:ext>
                </a:extLst>
              </a:tr>
              <a:tr h="399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项目计划报告字数得分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69.7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220024"/>
                  </a:ext>
                </a:extLst>
              </a:tr>
              <a:tr h="199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559054"/>
                  </a:ext>
                </a:extLst>
              </a:tr>
              <a:tr h="199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469576"/>
                  </a:ext>
                </a:extLst>
              </a:tr>
              <a:tr h="199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最终得分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128.18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06706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798B50-B20A-4C2C-B039-68F0097AF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42672"/>
              </p:ext>
            </p:extLst>
          </p:nvPr>
        </p:nvGraphicFramePr>
        <p:xfrm>
          <a:off x="6405601" y="1503876"/>
          <a:ext cx="5361305" cy="136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741113613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8336330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23068902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2545646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63980208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0921201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549185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94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用例及扩展功能分析得分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5495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完成图表与需求报告得分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33.81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38.47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59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3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452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119.93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87.27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106.14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75.29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100.17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2847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58F58D-38ED-46E6-8ABF-02CE462D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39975"/>
              </p:ext>
            </p:extLst>
          </p:nvPr>
        </p:nvGraphicFramePr>
        <p:xfrm>
          <a:off x="502075" y="3137417"/>
          <a:ext cx="5284326" cy="1075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743">
                  <a:extLst>
                    <a:ext uri="{9D8B030D-6E8A-4147-A177-3AD203B41FA5}">
                      <a16:colId xmlns:a16="http://schemas.microsoft.com/office/drawing/2014/main" val="1616115350"/>
                    </a:ext>
                  </a:extLst>
                </a:gridCol>
                <a:gridCol w="586219">
                  <a:extLst>
                    <a:ext uri="{9D8B030D-6E8A-4147-A177-3AD203B41FA5}">
                      <a16:colId xmlns:a16="http://schemas.microsoft.com/office/drawing/2014/main" val="2072644904"/>
                    </a:ext>
                  </a:extLst>
                </a:gridCol>
                <a:gridCol w="647926">
                  <a:extLst>
                    <a:ext uri="{9D8B030D-6E8A-4147-A177-3AD203B41FA5}">
                      <a16:colId xmlns:a16="http://schemas.microsoft.com/office/drawing/2014/main" val="2438577646"/>
                    </a:ext>
                  </a:extLst>
                </a:gridCol>
                <a:gridCol w="761699">
                  <a:extLst>
                    <a:ext uri="{9D8B030D-6E8A-4147-A177-3AD203B41FA5}">
                      <a16:colId xmlns:a16="http://schemas.microsoft.com/office/drawing/2014/main" val="3156003463"/>
                    </a:ext>
                  </a:extLst>
                </a:gridCol>
                <a:gridCol w="761699">
                  <a:extLst>
                    <a:ext uri="{9D8B030D-6E8A-4147-A177-3AD203B41FA5}">
                      <a16:colId xmlns:a16="http://schemas.microsoft.com/office/drawing/2014/main" val="3031043558"/>
                    </a:ext>
                  </a:extLst>
                </a:gridCol>
                <a:gridCol w="761699">
                  <a:extLst>
                    <a:ext uri="{9D8B030D-6E8A-4147-A177-3AD203B41FA5}">
                      <a16:colId xmlns:a16="http://schemas.microsoft.com/office/drawing/2014/main" val="582492564"/>
                    </a:ext>
                  </a:extLst>
                </a:gridCol>
                <a:gridCol w="762341">
                  <a:extLst>
                    <a:ext uri="{9D8B030D-6E8A-4147-A177-3AD203B41FA5}">
                      <a16:colId xmlns:a16="http://schemas.microsoft.com/office/drawing/2014/main" val="1588372998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需求评审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593563"/>
                  </a:ext>
                </a:extLst>
              </a:tr>
              <a:tr h="179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提出意见得分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42.66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26.15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725220"/>
                  </a:ext>
                </a:extLst>
              </a:tr>
              <a:tr h="179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做出修改得分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57.93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401786"/>
                  </a:ext>
                </a:extLst>
              </a:tr>
              <a:tr h="179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26.5625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21.875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26.5625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376414"/>
                  </a:ext>
                </a:extLst>
              </a:tr>
              <a:tr h="179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互评得分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59651"/>
                  </a:ext>
                </a:extLst>
              </a:tr>
              <a:tr h="179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87.09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114.84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121.60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6531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B383A1-271F-4F07-94B4-F129E9D11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7049"/>
              </p:ext>
            </p:extLst>
          </p:nvPr>
        </p:nvGraphicFramePr>
        <p:xfrm>
          <a:off x="6405600" y="3252826"/>
          <a:ext cx="5361304" cy="1115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154">
                  <a:extLst>
                    <a:ext uri="{9D8B030D-6E8A-4147-A177-3AD203B41FA5}">
                      <a16:colId xmlns:a16="http://schemas.microsoft.com/office/drawing/2014/main" val="3331712424"/>
                    </a:ext>
                  </a:extLst>
                </a:gridCol>
                <a:gridCol w="618463">
                  <a:extLst>
                    <a:ext uri="{9D8B030D-6E8A-4147-A177-3AD203B41FA5}">
                      <a16:colId xmlns:a16="http://schemas.microsoft.com/office/drawing/2014/main" val="3547715810"/>
                    </a:ext>
                  </a:extLst>
                </a:gridCol>
                <a:gridCol w="765808">
                  <a:extLst>
                    <a:ext uri="{9D8B030D-6E8A-4147-A177-3AD203B41FA5}">
                      <a16:colId xmlns:a16="http://schemas.microsoft.com/office/drawing/2014/main" val="923872652"/>
                    </a:ext>
                  </a:extLst>
                </a:gridCol>
                <a:gridCol w="765808">
                  <a:extLst>
                    <a:ext uri="{9D8B030D-6E8A-4147-A177-3AD203B41FA5}">
                      <a16:colId xmlns:a16="http://schemas.microsoft.com/office/drawing/2014/main" val="1875445173"/>
                    </a:ext>
                  </a:extLst>
                </a:gridCol>
                <a:gridCol w="765808">
                  <a:extLst>
                    <a:ext uri="{9D8B030D-6E8A-4147-A177-3AD203B41FA5}">
                      <a16:colId xmlns:a16="http://schemas.microsoft.com/office/drawing/2014/main" val="2758040273"/>
                    </a:ext>
                  </a:extLst>
                </a:gridCol>
                <a:gridCol w="765808">
                  <a:extLst>
                    <a:ext uri="{9D8B030D-6E8A-4147-A177-3AD203B41FA5}">
                      <a16:colId xmlns:a16="http://schemas.microsoft.com/office/drawing/2014/main" val="470516453"/>
                    </a:ext>
                  </a:extLst>
                </a:gridCol>
                <a:gridCol w="766455">
                  <a:extLst>
                    <a:ext uri="{9D8B030D-6E8A-4147-A177-3AD203B41FA5}">
                      <a16:colId xmlns:a16="http://schemas.microsoft.com/office/drawing/2014/main" val="3102359367"/>
                    </a:ext>
                  </a:extLst>
                </a:gridCol>
              </a:tblGrid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软件实现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12673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实现用例数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323632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代码行数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465523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49.02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50.98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58.82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49.02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45.10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76673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27537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106.48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104.65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112.81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110.51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91.52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8155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4D2195-B890-4B40-BA52-6B8A670E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09229"/>
              </p:ext>
            </p:extLst>
          </p:nvPr>
        </p:nvGraphicFramePr>
        <p:xfrm>
          <a:off x="502074" y="4723793"/>
          <a:ext cx="5284327" cy="1552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790">
                  <a:extLst>
                    <a:ext uri="{9D8B030D-6E8A-4147-A177-3AD203B41FA5}">
                      <a16:colId xmlns:a16="http://schemas.microsoft.com/office/drawing/2014/main" val="1049481489"/>
                    </a:ext>
                  </a:extLst>
                </a:gridCol>
                <a:gridCol w="596892">
                  <a:extLst>
                    <a:ext uri="{9D8B030D-6E8A-4147-A177-3AD203B41FA5}">
                      <a16:colId xmlns:a16="http://schemas.microsoft.com/office/drawing/2014/main" val="3580537953"/>
                    </a:ext>
                  </a:extLst>
                </a:gridCol>
                <a:gridCol w="659723">
                  <a:extLst>
                    <a:ext uri="{9D8B030D-6E8A-4147-A177-3AD203B41FA5}">
                      <a16:colId xmlns:a16="http://schemas.microsoft.com/office/drawing/2014/main" val="2579039370"/>
                    </a:ext>
                  </a:extLst>
                </a:gridCol>
                <a:gridCol w="775567">
                  <a:extLst>
                    <a:ext uri="{9D8B030D-6E8A-4147-A177-3AD203B41FA5}">
                      <a16:colId xmlns:a16="http://schemas.microsoft.com/office/drawing/2014/main" val="49360416"/>
                    </a:ext>
                  </a:extLst>
                </a:gridCol>
                <a:gridCol w="775567">
                  <a:extLst>
                    <a:ext uri="{9D8B030D-6E8A-4147-A177-3AD203B41FA5}">
                      <a16:colId xmlns:a16="http://schemas.microsoft.com/office/drawing/2014/main" val="489288512"/>
                    </a:ext>
                  </a:extLst>
                </a:gridCol>
                <a:gridCol w="775567">
                  <a:extLst>
                    <a:ext uri="{9D8B030D-6E8A-4147-A177-3AD203B41FA5}">
                      <a16:colId xmlns:a16="http://schemas.microsoft.com/office/drawing/2014/main" val="3300937795"/>
                    </a:ext>
                  </a:extLst>
                </a:gridCol>
                <a:gridCol w="776221">
                  <a:extLst>
                    <a:ext uri="{9D8B030D-6E8A-4147-A177-3AD203B41FA5}">
                      <a16:colId xmlns:a16="http://schemas.microsoft.com/office/drawing/2014/main" val="3242024504"/>
                    </a:ext>
                  </a:extLst>
                </a:gridCol>
              </a:tblGrid>
              <a:tr h="172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230204"/>
                  </a:ext>
                </a:extLst>
              </a:tr>
              <a:tr h="172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测试用例数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429503"/>
                  </a:ext>
                </a:extLst>
              </a:tr>
              <a:tr h="345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测试代码行数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42.86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871159"/>
                  </a:ext>
                </a:extLst>
              </a:tr>
              <a:tr h="345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测试文档字数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59968"/>
                  </a:ext>
                </a:extLst>
              </a:tr>
              <a:tr h="172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36.92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39.23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41.54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39.23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41.54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41.54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36024"/>
                  </a:ext>
                </a:extLst>
              </a:tr>
              <a:tr h="172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776304"/>
                  </a:ext>
                </a:extLst>
              </a:tr>
              <a:tr h="1725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84.14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121.31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159.11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82.79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83.22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84.30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68478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E5E0D48-0253-4C51-9BD0-EECA1056E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46614"/>
              </p:ext>
            </p:extLst>
          </p:nvPr>
        </p:nvGraphicFramePr>
        <p:xfrm>
          <a:off x="6405601" y="4754610"/>
          <a:ext cx="5361304" cy="128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350">
                  <a:extLst>
                    <a:ext uri="{9D8B030D-6E8A-4147-A177-3AD203B41FA5}">
                      <a16:colId xmlns:a16="http://schemas.microsoft.com/office/drawing/2014/main" val="2777452599"/>
                    </a:ext>
                  </a:extLst>
                </a:gridCol>
                <a:gridCol w="594758">
                  <a:extLst>
                    <a:ext uri="{9D8B030D-6E8A-4147-A177-3AD203B41FA5}">
                      <a16:colId xmlns:a16="http://schemas.microsoft.com/office/drawing/2014/main" val="2719846881"/>
                    </a:ext>
                  </a:extLst>
                </a:gridCol>
                <a:gridCol w="657364">
                  <a:extLst>
                    <a:ext uri="{9D8B030D-6E8A-4147-A177-3AD203B41FA5}">
                      <a16:colId xmlns:a16="http://schemas.microsoft.com/office/drawing/2014/main" val="899222127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1837926763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3823612724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358138532"/>
                    </a:ext>
                  </a:extLst>
                </a:gridCol>
                <a:gridCol w="773447">
                  <a:extLst>
                    <a:ext uri="{9D8B030D-6E8A-4147-A177-3AD203B41FA5}">
                      <a16:colId xmlns:a16="http://schemas.microsoft.com/office/drawing/2014/main" val="2171078395"/>
                    </a:ext>
                  </a:extLst>
                </a:gridCol>
              </a:tblGrid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测试评审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155429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提出意见个数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6.82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81055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做出修改个数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728703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50.85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50.85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50.85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53.39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77726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互评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277241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104.63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96.17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115.98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101.09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45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9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C29BE0-A821-4757-A1A7-44D62B98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36658C-7C33-45EB-B453-11C382FD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8866"/>
              </p:ext>
            </p:extLst>
          </p:nvPr>
        </p:nvGraphicFramePr>
        <p:xfrm>
          <a:off x="677334" y="1395798"/>
          <a:ext cx="5288458" cy="2155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494">
                  <a:extLst>
                    <a:ext uri="{9D8B030D-6E8A-4147-A177-3AD203B41FA5}">
                      <a16:colId xmlns:a16="http://schemas.microsoft.com/office/drawing/2014/main" val="2940083839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3613464392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3253660008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38760477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1380557979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1659333904"/>
                    </a:ext>
                  </a:extLst>
                </a:gridCol>
                <a:gridCol w="755494">
                  <a:extLst>
                    <a:ext uri="{9D8B030D-6E8A-4147-A177-3AD203B41FA5}">
                      <a16:colId xmlns:a16="http://schemas.microsoft.com/office/drawing/2014/main" val="2067428884"/>
                    </a:ext>
                  </a:extLst>
                </a:gridCol>
              </a:tblGrid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973724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489861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201613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需求评审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683156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软件实现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0545519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0644518"/>
                  </a:ext>
                </a:extLst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测试评审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63732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4184AFD-65E9-4223-95CC-EF409CD1D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245904"/>
              </p:ext>
            </p:extLst>
          </p:nvPr>
        </p:nvGraphicFramePr>
        <p:xfrm>
          <a:off x="677334" y="3761729"/>
          <a:ext cx="5288456" cy="305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892E8D6-1BA7-46B7-9DD6-BBDBA5C8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1345"/>
              </p:ext>
            </p:extLst>
          </p:nvPr>
        </p:nvGraphicFramePr>
        <p:xfrm>
          <a:off x="6874772" y="1066589"/>
          <a:ext cx="4053335" cy="539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131">
                  <a:extLst>
                    <a:ext uri="{9D8B030D-6E8A-4147-A177-3AD203B41FA5}">
                      <a16:colId xmlns:a16="http://schemas.microsoft.com/office/drawing/2014/main" val="510965889"/>
                    </a:ext>
                  </a:extLst>
                </a:gridCol>
                <a:gridCol w="2384081">
                  <a:extLst>
                    <a:ext uri="{9D8B030D-6E8A-4147-A177-3AD203B41FA5}">
                      <a16:colId xmlns:a16="http://schemas.microsoft.com/office/drawing/2014/main" val="112223355"/>
                    </a:ext>
                  </a:extLst>
                </a:gridCol>
                <a:gridCol w="794123">
                  <a:extLst>
                    <a:ext uri="{9D8B030D-6E8A-4147-A177-3AD203B41FA5}">
                      <a16:colId xmlns:a16="http://schemas.microsoft.com/office/drawing/2014/main" val="1450149235"/>
                    </a:ext>
                  </a:extLst>
                </a:gridCol>
              </a:tblGrid>
              <a:tr h="2343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实验外工作量统计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6037881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实际用时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767573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347126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4251209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0016541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942822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所有文档合并、更新与整理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15h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07465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060171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3283904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实验贡献率统计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245827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0282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文档制品提交管理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410700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Rucm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3h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322089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文档工作量统计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449733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软件评审反馈单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699171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闫奕涛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36839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郑泽西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59823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组沟通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44278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第七次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397036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邵志钧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组沟通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01099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汪凌风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软件评审反馈单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79471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第十次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3509857"/>
                  </a:ext>
                </a:extLst>
              </a:tr>
              <a:tr h="23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汪丽萍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组沟通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463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4C84C0-3E12-42B9-A3A5-75F3247D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D125EE-83C0-4174-93C1-F0F4DEE9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948"/>
            <a:ext cx="9620764" cy="52606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每个实验根据其具体内容，评分的表头也有不同的内容，在客观上保证了能更加完善地描述工作量。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组内互评分数保证了主观印象分也有一席之地。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待解决：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的报告还未结束，评分相对低的组员基本都在负责实验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目前已统计完实验外的工作量，正在商讨如何加入具体的权重。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针对具体实验小分差距过大的问题，承认在表头的设计与统计上并不是毫无缺陷的，同时组内贡献的差异也是明显存在的，贡献低的同学也主动认领了后续的文档工作。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53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"/>
    </mc:Choice>
    <mc:Fallback xmlns="">
      <p:transition spd="slow" advTm="15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进行了两次会议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根据第二次评审意见修改了相应的文档与代码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审核并通过了被评审组的修改结果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基本完成统计实验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所需的信息与数据。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正在撰写实验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的最终报告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7"/>
    </mc:Choice>
    <mc:Fallback xmlns="">
      <p:transition spd="slow" advTm="374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89803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C7B6E9-94A1-475A-A631-68C731B1DEE1}"/>
              </a:ext>
            </a:extLst>
          </p:cNvPr>
          <p:cNvGraphicFramePr>
            <a:graphicFrameLocks noGrp="1"/>
          </p:cNvGraphicFramePr>
          <p:nvPr/>
        </p:nvGraphicFramePr>
        <p:xfrm>
          <a:off x="502573" y="1464688"/>
          <a:ext cx="81280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95530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9501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分解准则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文档撰写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主体部分：以功能模块作为划分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其他部分：由擅长撰写文档同学负责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文档汇总：由一位同学负责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文档修改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依据文档撰写任务的分解准则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7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将小组成员分为两组，每组负责一个被评审组制品的评审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前端与后端框架由一位同学负责，其余实现以功能模块作为划分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黑盒测试部分以系统实现的功能模块划分，集成测试，场景测试，以及单元测试分别由</a:t>
                      </a:r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位同学负责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制作与汇报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基本准则：小组成员以周为单位轮换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补充：与自己负责实验部分关联度较大时，由该成员制作并汇报相应内容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1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8D7BC5-45B1-4E87-A9F9-D26901892623}"/>
              </a:ext>
            </a:extLst>
          </p:cNvPr>
          <p:cNvGraphicFramePr>
            <a:graphicFrameLocks noGrp="1"/>
          </p:cNvGraphicFramePr>
          <p:nvPr/>
        </p:nvGraphicFramePr>
        <p:xfrm>
          <a:off x="502573" y="792480"/>
          <a:ext cx="5960141" cy="5892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74">
                  <a:extLst>
                    <a:ext uri="{9D8B030D-6E8A-4147-A177-3AD203B41FA5}">
                      <a16:colId xmlns:a16="http://schemas.microsoft.com/office/drawing/2014/main" val="2216854391"/>
                    </a:ext>
                  </a:extLst>
                </a:gridCol>
                <a:gridCol w="2853370">
                  <a:extLst>
                    <a:ext uri="{9D8B030D-6E8A-4147-A177-3AD203B41FA5}">
                      <a16:colId xmlns:a16="http://schemas.microsoft.com/office/drawing/2014/main" val="2201938132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791919736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223625155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38831880"/>
                    </a:ext>
                  </a:extLst>
                </a:gridCol>
              </a:tblGrid>
              <a:tr h="2033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人员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任务分配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工时估计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实际工时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进度及完成情况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426379901"/>
                  </a:ext>
                </a:extLst>
              </a:tr>
              <a:tr h="420486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汪凌风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设计文档组件类图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顺序图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需求追踪（完善版）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468703970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去重优化初步功能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302550193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个人工作总结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3497894983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第八次汇报</a:t>
                      </a:r>
                      <a:r>
                        <a:rPr lang="en-US" sz="1100" kern="100" dirty="0">
                          <a:effectLst/>
                        </a:rPr>
                        <a:t>ppt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3450965564"/>
                  </a:ext>
                </a:extLst>
              </a:tr>
              <a:tr h="42048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邵志钧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设计文档组件类图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顺序图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需求追踪（完善版）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62857076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选择优化初步功能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652787999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个人工作总结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3080164629"/>
                  </a:ext>
                </a:extLst>
              </a:tr>
              <a:tr h="42048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明昊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设计文档组件类图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顺序图</a:t>
                      </a:r>
                      <a:r>
                        <a:rPr lang="en-US" sz="1100" kern="100" dirty="0">
                          <a:effectLst/>
                        </a:rPr>
                        <a:t>+</a:t>
                      </a:r>
                      <a:r>
                        <a:rPr lang="zh-CN" sz="1100" kern="100" dirty="0">
                          <a:effectLst/>
                        </a:rPr>
                        <a:t>需求追踪（完善版）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039807343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脚本管理初步功能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230020629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个人工作总结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599423384"/>
                  </a:ext>
                </a:extLst>
              </a:tr>
              <a:tr h="42048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汪丽萍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设计文档组件类图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顺序图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需求追踪（完善版）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0.5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791323945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自动化生成初步功能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3853514849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个人工作总结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873469299"/>
                  </a:ext>
                </a:extLst>
              </a:tr>
              <a:tr h="420486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闫奕涛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设计文档组件类图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顺序图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需求追踪（完善版）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0.5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698998195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生成词云初步功能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已完成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792086097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设计文档初稿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已完成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718730065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个人工作总结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已完成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447412246"/>
                  </a:ext>
                </a:extLst>
              </a:tr>
              <a:tr h="42048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郑泽西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设计文档组件类图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顺序图</a:t>
                      </a:r>
                      <a:r>
                        <a:rPr lang="en-US" sz="1100" kern="100">
                          <a:effectLst/>
                        </a:rPr>
                        <a:t>+</a:t>
                      </a:r>
                      <a:r>
                        <a:rPr lang="zh-CN" sz="1100" kern="100">
                          <a:effectLst/>
                        </a:rPr>
                        <a:t>需求追踪（完善版）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0.5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已完成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1070469221"/>
                  </a:ext>
                </a:extLst>
              </a:tr>
              <a:tr h="203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编辑调试初步功能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已完成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64394166"/>
                  </a:ext>
                </a:extLst>
              </a:tr>
              <a:tr h="99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个人工作总结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</a:t>
                      </a:r>
                      <a:r>
                        <a:rPr lang="zh-CN" sz="1100" kern="100" dirty="0">
                          <a:effectLst/>
                        </a:rPr>
                        <a:t>工时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</a:t>
                      </a:r>
                      <a:r>
                        <a:rPr lang="zh-CN" sz="1100" kern="100">
                          <a:effectLst/>
                        </a:rPr>
                        <a:t>工时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已完成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385" marR="22385" marT="0" marB="0"/>
                </a:tc>
                <a:extLst>
                  <a:ext uri="{0D108BD9-81ED-4DB2-BD59-A6C34878D82A}">
                    <a16:rowId xmlns:a16="http://schemas.microsoft.com/office/drawing/2014/main" val="275107082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C95F93-3775-46A3-83C9-0DDC94F22BF0}"/>
              </a:ext>
            </a:extLst>
          </p:cNvPr>
          <p:cNvGraphicFramePr>
            <a:graphicFrameLocks noGrp="1"/>
          </p:cNvGraphicFramePr>
          <p:nvPr/>
        </p:nvGraphicFramePr>
        <p:xfrm>
          <a:off x="6757852" y="853441"/>
          <a:ext cx="4807131" cy="5568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566">
                  <a:extLst>
                    <a:ext uri="{9D8B030D-6E8A-4147-A177-3AD203B41FA5}">
                      <a16:colId xmlns:a16="http://schemas.microsoft.com/office/drawing/2014/main" val="3867949981"/>
                    </a:ext>
                  </a:extLst>
                </a:gridCol>
                <a:gridCol w="976566">
                  <a:extLst>
                    <a:ext uri="{9D8B030D-6E8A-4147-A177-3AD203B41FA5}">
                      <a16:colId xmlns:a16="http://schemas.microsoft.com/office/drawing/2014/main" val="3816016163"/>
                    </a:ext>
                  </a:extLst>
                </a:gridCol>
                <a:gridCol w="893849">
                  <a:extLst>
                    <a:ext uri="{9D8B030D-6E8A-4147-A177-3AD203B41FA5}">
                      <a16:colId xmlns:a16="http://schemas.microsoft.com/office/drawing/2014/main" val="2351106934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1354759521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3890117910"/>
                    </a:ext>
                  </a:extLst>
                </a:gridCol>
              </a:tblGrid>
              <a:tr h="4268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人员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任务分配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工时估计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实际工时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进度及完成情况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1436270418"/>
                  </a:ext>
                </a:extLst>
              </a:tr>
              <a:tr h="42685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汪凌风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开会确定本周的任务分工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1.5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1442102289"/>
                  </a:ext>
                </a:extLst>
              </a:tr>
              <a:tr h="20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选择优化初版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820130352"/>
                  </a:ext>
                </a:extLst>
              </a:tr>
              <a:tr h="42685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邵志钧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开会确定本周的任务分工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1.5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741899004"/>
                  </a:ext>
                </a:extLst>
              </a:tr>
              <a:tr h="20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选择优化初版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2515282276"/>
                  </a:ext>
                </a:extLst>
              </a:tr>
              <a:tr h="4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首次服务器部署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686003989"/>
                  </a:ext>
                </a:extLst>
              </a:tr>
              <a:tr h="42685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明昊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开会确定本周的任务分工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1.5 </a:t>
                      </a:r>
                      <a:r>
                        <a:rPr lang="zh-CN" sz="1000" kern="100" dirty="0">
                          <a:effectLst/>
                        </a:rPr>
                        <a:t>工时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开会确定本周的任务分工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850071755"/>
                  </a:ext>
                </a:extLst>
              </a:tr>
              <a:tr h="4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脚本管理模块初版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 </a:t>
                      </a:r>
                      <a:r>
                        <a:rPr lang="zh-CN" sz="1000" kern="100" dirty="0">
                          <a:effectLst/>
                        </a:rPr>
                        <a:t>工时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脚本管理模块初版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164047594"/>
                  </a:ext>
                </a:extLst>
              </a:tr>
              <a:tr h="4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首次服务器部署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 </a:t>
                      </a:r>
                      <a:r>
                        <a:rPr lang="zh-CN" sz="1000" kern="100" dirty="0">
                          <a:effectLst/>
                        </a:rPr>
                        <a:t>工时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首次服务器部署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330487949"/>
                  </a:ext>
                </a:extLst>
              </a:tr>
              <a:tr h="42685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汪丽萍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开会确定本周的任务分工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1.5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 </a:t>
                      </a:r>
                      <a:r>
                        <a:rPr lang="zh-CN" sz="1000" kern="100" dirty="0">
                          <a:effectLst/>
                        </a:rPr>
                        <a:t>工时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已完成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996857034"/>
                  </a:ext>
                </a:extLst>
              </a:tr>
              <a:tr h="4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自动化生成初版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 </a:t>
                      </a:r>
                      <a:r>
                        <a:rPr lang="zh-CN" sz="1000" kern="100" dirty="0">
                          <a:effectLst/>
                        </a:rPr>
                        <a:t>工时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已完成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3495881912"/>
                  </a:ext>
                </a:extLst>
              </a:tr>
              <a:tr h="42685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闫奕涛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开会确定本周的任务分工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1.5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开会确定本周的任务分工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2292284458"/>
                  </a:ext>
                </a:extLst>
              </a:tr>
              <a:tr h="20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词云生成初版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词云生成初版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982680065"/>
                  </a:ext>
                </a:extLst>
              </a:tr>
              <a:tr h="42685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郑泽西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开会确定本周的任务分工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1.5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开会确定本周的任务分工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2139790972"/>
                  </a:ext>
                </a:extLst>
              </a:tr>
              <a:tr h="20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编辑调试初版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 </a:t>
                      </a:r>
                      <a:r>
                        <a:rPr lang="zh-CN" sz="1000" kern="100">
                          <a:effectLst/>
                        </a:rPr>
                        <a:t>工时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编辑调试初版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263" marR="40263" marT="0" marB="0"/>
                </a:tc>
                <a:extLst>
                  <a:ext uri="{0D108BD9-81ED-4DB2-BD59-A6C34878D82A}">
                    <a16:rowId xmlns:a16="http://schemas.microsoft.com/office/drawing/2014/main" val="178411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0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D5A9E79F-1F09-4440-94B7-30EA7C522D16}"/>
              </a:ext>
            </a:extLst>
          </p:cNvPr>
          <p:cNvGraphicFramePr>
            <a:graphicFrameLocks/>
          </p:cNvGraphicFramePr>
          <p:nvPr/>
        </p:nvGraphicFramePr>
        <p:xfrm>
          <a:off x="119150" y="1199342"/>
          <a:ext cx="4353098" cy="255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4CD7EA03-CB38-40EF-8EA3-DAD308CCB226}"/>
              </a:ext>
            </a:extLst>
          </p:cNvPr>
          <p:cNvGraphicFramePr>
            <a:graphicFrameLocks/>
          </p:cNvGraphicFramePr>
          <p:nvPr/>
        </p:nvGraphicFramePr>
        <p:xfrm>
          <a:off x="7101056" y="1289886"/>
          <a:ext cx="3958832" cy="246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C5F7CA33-F475-4AB9-9FAF-CD78B6F1DD89}"/>
              </a:ext>
            </a:extLst>
          </p:cNvPr>
          <p:cNvGraphicFramePr>
            <a:graphicFrameLocks/>
          </p:cNvGraphicFramePr>
          <p:nvPr/>
        </p:nvGraphicFramePr>
        <p:xfrm>
          <a:off x="3909768" y="3989894"/>
          <a:ext cx="3405431" cy="246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EAB85F10-0733-4B0D-BE19-A0041B007955}"/>
              </a:ext>
            </a:extLst>
          </p:cNvPr>
          <p:cNvGraphicFramePr>
            <a:graphicFrameLocks/>
          </p:cNvGraphicFramePr>
          <p:nvPr/>
        </p:nvGraphicFramePr>
        <p:xfrm>
          <a:off x="3579223" y="1289885"/>
          <a:ext cx="3958832" cy="246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6ECFA16E-22BC-4068-8245-797CE343C2FB}"/>
              </a:ext>
            </a:extLst>
          </p:cNvPr>
          <p:cNvGraphicFramePr>
            <a:graphicFrameLocks/>
          </p:cNvGraphicFramePr>
          <p:nvPr/>
        </p:nvGraphicFramePr>
        <p:xfrm>
          <a:off x="7023464" y="3989894"/>
          <a:ext cx="4306390" cy="246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38DC0C87-1CF6-420A-B0E5-3874423C5684}"/>
              </a:ext>
            </a:extLst>
          </p:cNvPr>
          <p:cNvGraphicFramePr>
            <a:graphicFrameLocks/>
          </p:cNvGraphicFramePr>
          <p:nvPr/>
        </p:nvGraphicFramePr>
        <p:xfrm>
          <a:off x="-178526" y="3965945"/>
          <a:ext cx="4471851" cy="249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1CB59-3637-47AA-8BEE-12A2E1910EDB}"/>
              </a:ext>
            </a:extLst>
          </p:cNvPr>
          <p:cNvSpPr txBox="1"/>
          <p:nvPr/>
        </p:nvSpPr>
        <p:spPr>
          <a:xfrm>
            <a:off x="348343" y="1158240"/>
            <a:ext cx="8508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小组成员的任务分配总体上以平均分配为原则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由于成员的任务在初期按照系统功能模块划分，因此不同系统功能模块的复杂程度不同，而每个阶段的任务都与其负责模块相关，导致每个阶段成员实际工时有较大差异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考虑到该差异，负责较简单模块的同学会为其分配实验</a:t>
            </a:r>
            <a:r>
              <a:rPr lang="en-US" altLang="zh-CN" dirty="0"/>
              <a:t>6-8</a:t>
            </a:r>
            <a:r>
              <a:rPr lang="zh-CN" altLang="en-US" dirty="0"/>
              <a:t>的任务，以及文档整理汇总的任务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40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91428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  <p:graphicFrame>
        <p:nvGraphicFramePr>
          <p:cNvPr id="9" name="Chart 17">
            <a:extLst>
              <a:ext uri="{FF2B5EF4-FFF2-40B4-BE49-F238E27FC236}">
                <a16:creationId xmlns:a16="http://schemas.microsoft.com/office/drawing/2014/main" id="{D2FBE5C2-05A7-4765-8D2B-3927ADFF3945}"/>
              </a:ext>
            </a:extLst>
          </p:cNvPr>
          <p:cNvGraphicFramePr>
            <a:graphicFrameLocks/>
          </p:cNvGraphicFramePr>
          <p:nvPr/>
        </p:nvGraphicFramePr>
        <p:xfrm>
          <a:off x="502573" y="1559913"/>
          <a:ext cx="6105617" cy="485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27EFC597-E4CE-45D4-88F2-5AAB4EF0FD87}"/>
              </a:ext>
            </a:extLst>
          </p:cNvPr>
          <p:cNvGraphicFramePr>
            <a:graphicFrameLocks/>
          </p:cNvGraphicFramePr>
          <p:nvPr/>
        </p:nvGraphicFramePr>
        <p:xfrm>
          <a:off x="6919274" y="1690539"/>
          <a:ext cx="5022795" cy="4389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80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018D94-9D6C-4470-B4B2-CAB5744D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实验产物管理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C567FD-5213-3345-BC00-755E255E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850781" cy="45812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358902-4C71-124C-9A90-ADD294E1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15" y="1270000"/>
            <a:ext cx="5486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7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总结</a:t>
            </a:r>
            <a:r>
              <a:rPr lang="en-US" altLang="zh-CN" dirty="0"/>
              <a:t>——Git</a:t>
            </a:r>
            <a:r>
              <a:rPr lang="zh-CN" altLang="en-US" dirty="0"/>
              <a:t>目录管理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C945B3-A37D-5841-8D8C-4F1E8B30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37" y="1270000"/>
            <a:ext cx="4099164" cy="3909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5F06BE-1E16-9440-B083-76CB21FA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4497504" cy="39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04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1737</Words>
  <Application>Microsoft Macintosh PowerPoint</Application>
  <PresentationFormat>宽屏</PresentationFormat>
  <Paragraphs>619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方正姚体</vt:lpstr>
      <vt:lpstr>华文新魏</vt:lpstr>
      <vt:lpstr>宋体</vt:lpstr>
      <vt:lpstr>微软雅黑</vt:lpstr>
      <vt:lpstr>Arial</vt:lpstr>
      <vt:lpstr>Times New Roman</vt:lpstr>
      <vt:lpstr>Trebuchet MS</vt:lpstr>
      <vt:lpstr>Wingdings</vt:lpstr>
      <vt:lpstr>Wingdings 3</vt:lpstr>
      <vt:lpstr>平面</vt:lpstr>
      <vt:lpstr>基于Scrapy的WebUI ——需求评审</vt:lpstr>
      <vt:lpstr>本周的工作</vt:lpstr>
      <vt:lpstr>实验6</vt:lpstr>
      <vt:lpstr>实验6</vt:lpstr>
      <vt:lpstr>实验6</vt:lpstr>
      <vt:lpstr>实验6</vt:lpstr>
      <vt:lpstr>实验6</vt:lpstr>
      <vt:lpstr>实验7——实验产物管理</vt:lpstr>
      <vt:lpstr>实验7总结——Git目录管理</vt:lpstr>
      <vt:lpstr>实验7总结——Branch管理</vt:lpstr>
      <vt:lpstr>实验7总结——Git管理</vt:lpstr>
      <vt:lpstr>实验7总结——Commit统计</vt:lpstr>
      <vt:lpstr>实验7——版本控制</vt:lpstr>
      <vt:lpstr>实验7——版本控制</vt:lpstr>
      <vt:lpstr>实验7——版本控制</vt:lpstr>
      <vt:lpstr>实验8</vt:lpstr>
      <vt:lpstr>实验8</vt:lpstr>
      <vt:lpstr>实验8——小结</vt:lpstr>
      <vt:lpstr>谢  谢  聆  听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邵 志钧</cp:lastModifiedBy>
  <cp:revision>171</cp:revision>
  <dcterms:created xsi:type="dcterms:W3CDTF">2020-03-26T09:40:23Z</dcterms:created>
  <dcterms:modified xsi:type="dcterms:W3CDTF">2020-06-05T06:48:43Z</dcterms:modified>
</cp:coreProperties>
</file>