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284" r:id="rId4"/>
    <p:sldId id="315" r:id="rId5"/>
    <p:sldId id="318" r:id="rId6"/>
    <p:sldId id="320" r:id="rId7"/>
    <p:sldId id="321" r:id="rId8"/>
    <p:sldId id="319" r:id="rId9"/>
    <p:sldId id="312" r:id="rId10"/>
    <p:sldId id="313" r:id="rId11"/>
    <p:sldId id="314" r:id="rId12"/>
    <p:sldId id="293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p" initials="w" lastIdx="1" clrIdx="0">
    <p:extLst>
      <p:ext uri="{19B8F6BF-5375-455C-9EA6-DF929625EA0E}">
        <p15:presenceInfo xmlns:p15="http://schemas.microsoft.com/office/powerpoint/2012/main" userId="16dc22f12675b3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897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Scrapy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WebUI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测试复评审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/>
              <a:t>2020-05-29</a:t>
            </a:r>
            <a:endParaRPr kumimoji="1" lang="en-US" altLang="zh-CN" dirty="0"/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H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6C8345-13F9-4456-AC2B-A77C6CFD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75551"/>
              </p:ext>
            </p:extLst>
          </p:nvPr>
        </p:nvGraphicFramePr>
        <p:xfrm>
          <a:off x="892159" y="1842232"/>
          <a:ext cx="8386763" cy="1768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303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4406872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2795588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04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798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随机代理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IP”</a:t>
                      </a:r>
                      <a:r>
                        <a:rPr lang="zh-CN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优化选项</a:t>
                      </a:r>
                      <a:r>
                        <a:rPr lang="zh-CN" altLang="en-US" sz="1400" dirty="0"/>
                        <a:t>未能在结果日志中观测到使用了代理进行爬取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接受并做出相应修改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01468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选择“随机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User-Agent”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优化选项并点击生成脚本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运行脚本，有时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爬虫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崩溃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接受并做出相应修改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217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76262" y="1272189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软件问题</a:t>
            </a:r>
          </a:p>
        </p:txBody>
      </p:sp>
    </p:spTree>
    <p:extLst>
      <p:ext uri="{BB962C8B-B14F-4D97-AF65-F5344CB8AC3E}">
        <p14:creationId xmlns:p14="http://schemas.microsoft.com/office/powerpoint/2010/main" val="125801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H</a:t>
            </a:r>
            <a:r>
              <a:rPr kumimoji="1" lang="zh-CN" altLang="en-US" dirty="0"/>
              <a:t>组评审意见的解释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6C8345-13F9-4456-AC2B-A77C6CFD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07056"/>
              </p:ext>
            </p:extLst>
          </p:nvPr>
        </p:nvGraphicFramePr>
        <p:xfrm>
          <a:off x="652462" y="1794858"/>
          <a:ext cx="8386763" cy="1349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303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4406872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2795588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04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798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上传恶意脚本，</a:t>
                      </a:r>
                      <a:r>
                        <a:rPr lang="zh-CN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运行该脚本的权限受到限制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部分接受，设计的时候是给本地环境使用的，理论上不会有恶意脚本。但是问题真实存在，会尝试修改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0146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76262" y="1272189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软件问题</a:t>
            </a:r>
          </a:p>
        </p:txBody>
      </p:sp>
    </p:spTree>
    <p:extLst>
      <p:ext uri="{BB962C8B-B14F-4D97-AF65-F5344CB8AC3E}">
        <p14:creationId xmlns:p14="http://schemas.microsoft.com/office/powerpoint/2010/main" val="224453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820DB8A-05E2-4E01-9E01-41BFD9A6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255"/>
            <a:ext cx="8596668" cy="4485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对</a:t>
            </a:r>
            <a:r>
              <a:rPr kumimoji="1" lang="en-US" altLang="zh-CN" sz="2000" dirty="0"/>
              <a:t>E,F</a:t>
            </a:r>
            <a:r>
              <a:rPr kumimoji="1" lang="zh-CN" altLang="en-US" sz="2000" dirty="0"/>
              <a:t>组的测试规格说明书和被测软件的修改情况进行检查和验收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针对</a:t>
            </a:r>
            <a:r>
              <a:rPr kumimoji="1" lang="en-US" altLang="zh-CN" sz="2000" dirty="0"/>
              <a:t>G,H</a:t>
            </a:r>
            <a:r>
              <a:rPr kumimoji="1" lang="zh-CN" altLang="en-US" sz="2000" dirty="0"/>
              <a:t>组提出尚未修改的问题做出修改并接受验收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软件演示与测评的准备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420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聆  听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6"/>
            <a:ext cx="8596668" cy="37974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组间互评审</a:t>
            </a: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下周计划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组间互评审</a:t>
            </a:r>
          </a:p>
        </p:txBody>
      </p:sp>
      <p:graphicFrame>
        <p:nvGraphicFramePr>
          <p:cNvPr id="11" name="表格 9">
            <a:extLst>
              <a:ext uri="{FF2B5EF4-FFF2-40B4-BE49-F238E27FC236}">
                <a16:creationId xmlns:a16="http://schemas.microsoft.com/office/drawing/2014/main" id="{CBD1BE1F-5B92-46D7-BF49-60E3873F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01980"/>
              </p:ext>
            </p:extLst>
          </p:nvPr>
        </p:nvGraphicFramePr>
        <p:xfrm>
          <a:off x="778934" y="4421080"/>
          <a:ext cx="8127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331645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77638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37101625"/>
                    </a:ext>
                  </a:extLst>
                </a:gridCol>
              </a:tblGrid>
              <a:tr h="334714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评审内容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提出评审意见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9678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测试需求规格说明书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条轻微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179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软件问题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条中等，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条轻微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6476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测试需求规格说明书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条中等，</a:t>
                      </a:r>
                      <a:r>
                        <a:rPr lang="en-US" altLang="zh-CN" sz="1600" dirty="0"/>
                        <a:t>9</a:t>
                      </a:r>
                      <a:r>
                        <a:rPr lang="zh-CN" altLang="en-US" sz="1600" dirty="0"/>
                        <a:t>条轻微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8609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软件问题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条中等，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条轻微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2465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A6250AE-D2A6-41CA-BB30-2E5EFEEA9920}"/>
              </a:ext>
            </a:extLst>
          </p:cNvPr>
          <p:cNvSpPr txBox="1"/>
          <p:nvPr/>
        </p:nvSpPr>
        <p:spPr>
          <a:xfrm>
            <a:off x="677334" y="1288689"/>
            <a:ext cx="26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被别组评审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955DDE-002C-4820-8E33-DA154DBC45B2}"/>
              </a:ext>
            </a:extLst>
          </p:cNvPr>
          <p:cNvSpPr txBox="1"/>
          <p:nvPr/>
        </p:nvSpPr>
        <p:spPr>
          <a:xfrm>
            <a:off x="754988" y="3956943"/>
            <a:ext cx="26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对别组评审</a:t>
            </a:r>
          </a:p>
        </p:txBody>
      </p:sp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22656B4A-C2CC-4673-AB90-FACCE83B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57822"/>
              </p:ext>
            </p:extLst>
          </p:nvPr>
        </p:nvGraphicFramePr>
        <p:xfrm>
          <a:off x="754988" y="1637099"/>
          <a:ext cx="85966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334">
                  <a:extLst>
                    <a:ext uri="{9D8B030D-6E8A-4147-A177-3AD203B41FA5}">
                      <a16:colId xmlns:a16="http://schemas.microsoft.com/office/drawing/2014/main" val="2033164540"/>
                    </a:ext>
                  </a:extLst>
                </a:gridCol>
                <a:gridCol w="2292444">
                  <a:extLst>
                    <a:ext uri="{9D8B030D-6E8A-4147-A177-3AD203B41FA5}">
                      <a16:colId xmlns:a16="http://schemas.microsoft.com/office/drawing/2014/main" val="3307763801"/>
                    </a:ext>
                  </a:extLst>
                </a:gridCol>
                <a:gridCol w="1146223">
                  <a:extLst>
                    <a:ext uri="{9D8B030D-6E8A-4147-A177-3AD203B41FA5}">
                      <a16:colId xmlns:a16="http://schemas.microsoft.com/office/drawing/2014/main" val="2637101625"/>
                    </a:ext>
                  </a:extLst>
                </a:gridCol>
                <a:gridCol w="1118126">
                  <a:extLst>
                    <a:ext uri="{9D8B030D-6E8A-4147-A177-3AD203B41FA5}">
                      <a16:colId xmlns:a16="http://schemas.microsoft.com/office/drawing/2014/main" val="566123509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3672790789"/>
                    </a:ext>
                  </a:extLst>
                </a:gridCol>
                <a:gridCol w="1104302">
                  <a:extLst>
                    <a:ext uri="{9D8B030D-6E8A-4147-A177-3AD203B41FA5}">
                      <a16:colId xmlns:a16="http://schemas.microsoft.com/office/drawing/2014/main" val="298988648"/>
                    </a:ext>
                  </a:extLst>
                </a:gridCol>
              </a:tblGrid>
              <a:tr h="634061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被评审内容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获评审意见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拒绝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96780"/>
                  </a:ext>
                </a:extLst>
              </a:tr>
              <a:tr h="332127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测试需求规格说明书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17921"/>
                  </a:ext>
                </a:extLst>
              </a:tr>
              <a:tr h="332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软件问题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64764"/>
                  </a:ext>
                </a:extLst>
              </a:tr>
              <a:tr h="573675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测试需求规格说明书</a:t>
                      </a:r>
                      <a:endParaRPr lang="en-US" altLang="zh-CN" sz="1600" dirty="0"/>
                    </a:p>
                    <a:p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测试结果分析报告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86096"/>
                  </a:ext>
                </a:extLst>
              </a:tr>
              <a:tr h="332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软件问题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2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3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G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02573" y="914282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A66060-A6AE-45C6-ABB5-E11217D66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13703"/>
              </p:ext>
            </p:extLst>
          </p:nvPr>
        </p:nvGraphicFramePr>
        <p:xfrm>
          <a:off x="576262" y="1644905"/>
          <a:ext cx="9224686" cy="390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820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4190041">
                  <a:extLst>
                    <a:ext uri="{9D8B030D-6E8A-4147-A177-3AD203B41FA5}">
                      <a16:colId xmlns:a16="http://schemas.microsoft.com/office/drawing/2014/main" val="388324838"/>
                    </a:ext>
                  </a:extLst>
                </a:gridCol>
                <a:gridCol w="3267825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560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560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集成测试指的似乎是测试不同模块在其接口位置能否正常运行，而在用例中的内容则是网站的说明查看、脚本生成与运行、删除等。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属于文档格式、用词与规范性的问题，全部接受并修改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14034"/>
                  </a:ext>
                </a:extLst>
              </a:tr>
              <a:tr h="7207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测试报告和说明书中功能需求测试部分的条目不是一一对应的，说明书中没有“去重优化”和“集成测试”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42844"/>
                  </a:ext>
                </a:extLst>
              </a:tr>
              <a:tr h="560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，结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首页日期不是最新版本更改日期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85121"/>
                  </a:ext>
                </a:extLst>
              </a:tr>
              <a:tr h="560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，结</a:t>
                      </a:r>
                      <a:r>
                        <a:rPr lang="en-US" altLang="zh-CN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覆盖率结果放执行截图不规范，可设计表格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49438"/>
                  </a:ext>
                </a:extLst>
              </a:tr>
              <a:tr h="560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专有名词大小写统一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比如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Scrapy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正文中有些部分采用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scrapy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80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E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02573" y="898032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A66060-A6AE-45C6-ABB5-E11217D66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54536"/>
              </p:ext>
            </p:extLst>
          </p:nvPr>
        </p:nvGraphicFramePr>
        <p:xfrm>
          <a:off x="1117800" y="1657348"/>
          <a:ext cx="8159364" cy="188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77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3719610">
                  <a:extLst>
                    <a:ext uri="{9D8B030D-6E8A-4147-A177-3AD203B41FA5}">
                      <a16:colId xmlns:a16="http://schemas.microsoft.com/office/drawing/2014/main" val="388324838"/>
                    </a:ext>
                  </a:extLst>
                </a:gridCol>
                <a:gridCol w="2876977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8577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1027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在用例中可以考虑添加对于几个输入框（最下面的延迟会小于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）的边际情况进行测试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补充相应的编辑情况进行测试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3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3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E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6C8345-13F9-4456-AC2B-A77C6CFD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95601"/>
              </p:ext>
            </p:extLst>
          </p:nvPr>
        </p:nvGraphicFramePr>
        <p:xfrm>
          <a:off x="652462" y="1794858"/>
          <a:ext cx="8973452" cy="292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150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4715151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2991151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234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83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在“自动生成脚本”的创建新脚本过程中，“优化选项”的图标位置似乎有一点点偏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接受并做出相应优化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01468"/>
                  </a:ext>
                </a:extLst>
              </a:tr>
              <a:tr h="83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在“自动生成脚本”的创建新脚本过程中，在点击“</a:t>
                      </a:r>
                      <a:r>
                        <a:rPr lang="en-US" altLang="zh-CN" sz="1600" dirty="0" err="1"/>
                        <a:t>ipPool</a:t>
                      </a:r>
                      <a:r>
                        <a:rPr lang="en-US" altLang="zh-CN" sz="1600" dirty="0"/>
                        <a:t>”</a:t>
                      </a:r>
                      <a:r>
                        <a:rPr lang="zh-CN" altLang="en-US" sz="1600" dirty="0"/>
                        <a:t>选项后，延迟可以输入负数并生成脚本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接受并作出相应修改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23932"/>
                  </a:ext>
                </a:extLst>
              </a:tr>
              <a:tr h="83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自动生成脚本中的脚本似乎无法删除，可能会越积越多，而生成新脚本的按钮又在页面滚动最下方，可能会导致需要拖动很久才能够点击该按钮。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接受并做出相应修改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8845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576262" y="1272189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软件问题</a:t>
            </a:r>
          </a:p>
        </p:txBody>
      </p:sp>
    </p:spTree>
    <p:extLst>
      <p:ext uri="{BB962C8B-B14F-4D97-AF65-F5344CB8AC3E}">
        <p14:creationId xmlns:p14="http://schemas.microsoft.com/office/powerpoint/2010/main" val="39495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H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6C8345-13F9-4456-AC2B-A77C6CFD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35375"/>
              </p:ext>
            </p:extLst>
          </p:nvPr>
        </p:nvGraphicFramePr>
        <p:xfrm>
          <a:off x="652462" y="1942253"/>
          <a:ext cx="8386763" cy="369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303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4406872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2795588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04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79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需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Selectors, Scraper, Request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等术语未在该文档其他地方出现</a:t>
                      </a: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属于文档编写规范问题，全部接受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995"/>
                  </a:ext>
                </a:extLst>
              </a:tr>
              <a:tr h="79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需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序号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使用全角冒号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01468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需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封面底栏日期未更新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2172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需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页码未更新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55963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需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页码从封面开始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41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777C565-EEC7-4D5D-8DCB-41807D92DE7A}"/>
              </a:ext>
            </a:extLst>
          </p:cNvPr>
          <p:cNvSpPr txBox="1"/>
          <p:nvPr/>
        </p:nvSpPr>
        <p:spPr>
          <a:xfrm>
            <a:off x="652462" y="1128731"/>
            <a:ext cx="3052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  <a:endParaRPr lang="en-US" altLang="zh-CN" dirty="0"/>
          </a:p>
          <a:p>
            <a:r>
              <a:rPr lang="zh-CN" altLang="zh-CN" dirty="0">
                <a:solidFill>
                  <a:schemeClr val="dk1"/>
                </a:solidFill>
              </a:rPr>
              <a:t>测试结果分析报告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75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H</a:t>
            </a:r>
            <a:r>
              <a:rPr kumimoji="1" lang="zh-CN" altLang="en-US" dirty="0"/>
              <a:t>组评审意见的修改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96C8345-13F9-4456-AC2B-A77C6CFD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18229"/>
              </p:ext>
            </p:extLst>
          </p:nvPr>
        </p:nvGraphicFramePr>
        <p:xfrm>
          <a:off x="652462" y="1887027"/>
          <a:ext cx="10839322" cy="2358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31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6071221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3237470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404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需</a:t>
                      </a:r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输入数据的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test.json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未有解释，其错误情况也未能有效列举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添加相关说明，增加错误情况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2172"/>
                  </a:ext>
                </a:extLst>
              </a:tr>
              <a:tr h="392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需</a:t>
                      </a:r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选择优化功能产出的脚本的</a:t>
                      </a:r>
                      <a:r>
                        <a:rPr lang="zh-CN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运行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未能具体列出有效手段判断是否满足预期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修改测试用例增加相应的测试步骤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55963"/>
                  </a:ext>
                </a:extLst>
              </a:tr>
              <a:tr h="5653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结</a:t>
                      </a:r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词云给出实际结果为静态结果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提高词云的更新速度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5779"/>
                  </a:ext>
                </a:extLst>
              </a:tr>
              <a:tr h="2571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结</a:t>
                      </a:r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小时以内可以稳定运行无故障”描述模糊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添加使用时段的相关说明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512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1B034A-2F1D-4F01-9459-E7979CEC0B87}"/>
              </a:ext>
            </a:extLst>
          </p:cNvPr>
          <p:cNvSpPr txBox="1"/>
          <p:nvPr/>
        </p:nvSpPr>
        <p:spPr>
          <a:xfrm>
            <a:off x="652462" y="1128731"/>
            <a:ext cx="3052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  <a:endParaRPr lang="en-US" altLang="zh-CN" dirty="0"/>
          </a:p>
          <a:p>
            <a:r>
              <a:rPr lang="zh-CN" altLang="zh-CN" dirty="0">
                <a:solidFill>
                  <a:schemeClr val="dk1"/>
                </a:solidFill>
              </a:rPr>
              <a:t>测试结果分析报告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89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H</a:t>
            </a:r>
            <a:r>
              <a:rPr kumimoji="1" lang="zh-CN" altLang="en-US" dirty="0"/>
              <a:t>组评审意见的解释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06A5AF-AA46-4C1D-A5F6-C008BD6C5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75723"/>
              </p:ext>
            </p:extLst>
          </p:nvPr>
        </p:nvGraphicFramePr>
        <p:xfrm>
          <a:off x="664498" y="1837690"/>
          <a:ext cx="812799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763">
                  <a:extLst>
                    <a:ext uri="{9D8B030D-6E8A-4147-A177-3AD203B41FA5}">
                      <a16:colId xmlns:a16="http://schemas.microsoft.com/office/drawing/2014/main" val="2842486565"/>
                    </a:ext>
                  </a:extLst>
                </a:gridCol>
                <a:gridCol w="4270903">
                  <a:extLst>
                    <a:ext uri="{9D8B030D-6E8A-4147-A177-3AD203B41FA5}">
                      <a16:colId xmlns:a16="http://schemas.microsoft.com/office/drawing/2014/main" val="32408700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360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9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测试用例中出现的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实际输出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是否通过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覆盖率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显得多余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拒绝：虽然空着，但不是多余的，这是设计的测试表格，后续的测试结果报告是要填写这些的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96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</a:t>
                      </a: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缺少集成测试以及场景测试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部分接受：加一节集成测试；场景测试分散到每个功能模块了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0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白盒测试覆盖率过低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部分接受：对于覆盖率低于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的原因在测试表格的备注中有相应解释，但是后续也会尝试增加测试用例提高覆盖率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缺少“实际结果”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拒绝：对于通过的测试用例，预期结果就是实际结果，我们认为不需要添加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4217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248C8B6-85D5-45AC-8DF5-7C8335B3839D}"/>
              </a:ext>
            </a:extLst>
          </p:cNvPr>
          <p:cNvSpPr txBox="1"/>
          <p:nvPr/>
        </p:nvSpPr>
        <p:spPr>
          <a:xfrm>
            <a:off x="576262" y="1272189"/>
            <a:ext cx="3052763" cy="375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测试需求规格说明书</a:t>
            </a:r>
          </a:p>
        </p:txBody>
      </p:sp>
    </p:spTree>
    <p:extLst>
      <p:ext uri="{BB962C8B-B14F-4D97-AF65-F5344CB8AC3E}">
        <p14:creationId xmlns:p14="http://schemas.microsoft.com/office/powerpoint/2010/main" val="397799292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916</Words>
  <Application>Microsoft Office PowerPoint</Application>
  <PresentationFormat>宽屏</PresentationFormat>
  <Paragraphs>185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</vt:lpstr>
      <vt:lpstr>Arial</vt:lpstr>
      <vt:lpstr>Times New Roman</vt:lpstr>
      <vt:lpstr>Trebuchet MS</vt:lpstr>
      <vt:lpstr>Wingdings</vt:lpstr>
      <vt:lpstr>Wingdings 3</vt:lpstr>
      <vt:lpstr>平面</vt:lpstr>
      <vt:lpstr>基于Scrapy的WebUI——测试复评审</vt:lpstr>
      <vt:lpstr>目录</vt:lpstr>
      <vt:lpstr>组间互评审</vt:lpstr>
      <vt:lpstr>对G组评审意见的修改</vt:lpstr>
      <vt:lpstr>对E组评审意见的修改</vt:lpstr>
      <vt:lpstr>对E组评审意见的修改</vt:lpstr>
      <vt:lpstr>对H组评审意见的修改</vt:lpstr>
      <vt:lpstr>对H组评审意见的修改</vt:lpstr>
      <vt:lpstr>对H组评审意见的解释</vt:lpstr>
      <vt:lpstr>对H组评审意见的修改</vt:lpstr>
      <vt:lpstr>对H组评审意见的解释</vt:lpstr>
      <vt:lpstr>下周计划</vt:lpstr>
      <vt:lpstr>谢  谢  聆 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基于Scrapy的WebUI——需求分析</dc:title>
  <dc:creator>明 昊</dc:creator>
  <cp:lastModifiedBy>郑 泽西</cp:lastModifiedBy>
  <cp:revision>497</cp:revision>
  <dcterms:created xsi:type="dcterms:W3CDTF">2020-03-26T09:40:23Z</dcterms:created>
  <dcterms:modified xsi:type="dcterms:W3CDTF">2020-05-29T08:24:34Z</dcterms:modified>
</cp:coreProperties>
</file>