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74" r:id="rId4"/>
    <p:sldId id="284" r:id="rId5"/>
    <p:sldId id="276" r:id="rId6"/>
    <p:sldId id="277" r:id="rId7"/>
    <p:sldId id="285" r:id="rId8"/>
    <p:sldId id="275" r:id="rId9"/>
    <p:sldId id="283" r:id="rId10"/>
    <p:sldId id="282" r:id="rId11"/>
    <p:sldId id="286" r:id="rId12"/>
    <p:sldId id="281" r:id="rId13"/>
    <p:sldId id="287" r:id="rId14"/>
    <p:sldId id="265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2020-04-03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7——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版本管理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673754" y="2160589"/>
            <a:ext cx="3973943" cy="478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文档仓库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分支与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个从分支。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分支主要用来进行文档更新与合并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从分支用于组员提交资料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完成提交后向组长提交合并请求。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代码仓库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后续代码开发提交至此仓库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F120A-F48F-4E1B-9D5F-82CE468A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8" y="2019075"/>
            <a:ext cx="5851152" cy="3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7——</a:t>
            </a:r>
            <a:r>
              <a:rPr lang="zh-CN" altLang="en-US" dirty="0"/>
              <a:t>版本控制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8DE63-8C14-45F3-BEE9-209F27495621}"/>
              </a:ext>
            </a:extLst>
          </p:cNvPr>
          <p:cNvSpPr txBox="1"/>
          <p:nvPr/>
        </p:nvSpPr>
        <p:spPr>
          <a:xfrm>
            <a:off x="3355978" y="1771202"/>
            <a:ext cx="43629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版本号</a:t>
            </a:r>
            <a:endParaRPr lang="en-US" altLang="zh-CN" sz="2000" dirty="0"/>
          </a:p>
          <a:p>
            <a:endParaRPr lang="en-US" altLang="zh-CN" dirty="0"/>
          </a:p>
          <a:p>
            <a:pPr algn="ctr"/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X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Z</a:t>
            </a:r>
            <a:endParaRPr lang="zh-CN" altLang="en-US" sz="48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33E3F-4408-40D8-AAC0-441E3F6B1B88}"/>
              </a:ext>
            </a:extLst>
          </p:cNvPr>
          <p:cNvSpPr txBox="1"/>
          <p:nvPr/>
        </p:nvSpPr>
        <p:spPr>
          <a:xfrm>
            <a:off x="4035244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主版本号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094BBC-37E5-43C2-9AE8-AD33A21E3C67}"/>
              </a:ext>
            </a:extLst>
          </p:cNvPr>
          <p:cNvSpPr txBox="1"/>
          <p:nvPr/>
        </p:nvSpPr>
        <p:spPr>
          <a:xfrm>
            <a:off x="5054146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次版本号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E41D9-0DA2-4FDF-8C98-48E1507B8541}"/>
              </a:ext>
            </a:extLst>
          </p:cNvPr>
          <p:cNvSpPr txBox="1"/>
          <p:nvPr/>
        </p:nvSpPr>
        <p:spPr>
          <a:xfrm>
            <a:off x="6073048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修订号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E5E81-8A1E-4BBD-8F4F-C8568063D317}"/>
              </a:ext>
            </a:extLst>
          </p:cNvPr>
          <p:cNvSpPr txBox="1"/>
          <p:nvPr/>
        </p:nvSpPr>
        <p:spPr>
          <a:xfrm>
            <a:off x="3355978" y="3965418"/>
            <a:ext cx="7016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主版本号</a:t>
            </a:r>
            <a:r>
              <a:rPr lang="zh-CN" altLang="en-US"/>
              <a:t>：通过课堂展示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次版本号：通过小组讨论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修订号：个人修改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人员贡献率计算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830427" y="5145736"/>
            <a:ext cx="10058400" cy="171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客观得分与主观</a:t>
            </a:r>
            <a:r>
              <a:rPr lang="zh-CN" altLang="en-US" dirty="0"/>
              <a:t>互评得分</a:t>
            </a:r>
            <a:r>
              <a:rPr lang="zh-CN" altLang="zh-CN" dirty="0"/>
              <a:t>相结合的方式来计算人员贡献率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每个实验都设计有相应的得分点来计算客观得分，主观得分由小组成员互评来决定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实验外工作作为个人得分的一部分，按照实际工时得分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zh-CN" dirty="0"/>
              <a:t>每次实验结束后计算一次，在第八次实验结束之后计算小组成员的总贡献率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1E11B5-9BD5-4B4A-BF16-2F4ED01E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0668"/>
              </p:ext>
            </p:extLst>
          </p:nvPr>
        </p:nvGraphicFramePr>
        <p:xfrm>
          <a:off x="905347" y="1493822"/>
          <a:ext cx="7052650" cy="357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42">
                  <a:extLst>
                    <a:ext uri="{9D8B030D-6E8A-4147-A177-3AD203B41FA5}">
                      <a16:colId xmlns:a16="http://schemas.microsoft.com/office/drawing/2014/main" val="1172701688"/>
                    </a:ext>
                  </a:extLst>
                </a:gridCol>
                <a:gridCol w="1850371">
                  <a:extLst>
                    <a:ext uri="{9D8B030D-6E8A-4147-A177-3AD203B41FA5}">
                      <a16:colId xmlns:a16="http://schemas.microsoft.com/office/drawing/2014/main" val="4041107278"/>
                    </a:ext>
                  </a:extLst>
                </a:gridCol>
                <a:gridCol w="1505622">
                  <a:extLst>
                    <a:ext uri="{9D8B030D-6E8A-4147-A177-3AD203B41FA5}">
                      <a16:colId xmlns:a16="http://schemas.microsoft.com/office/drawing/2014/main" val="2347261552"/>
                    </a:ext>
                  </a:extLst>
                </a:gridCol>
                <a:gridCol w="1384715">
                  <a:extLst>
                    <a:ext uri="{9D8B030D-6E8A-4147-A177-3AD203B41FA5}">
                      <a16:colId xmlns:a16="http://schemas.microsoft.com/office/drawing/2014/main" val="2908595632"/>
                    </a:ext>
                  </a:extLst>
                </a:gridCol>
              </a:tblGrid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03222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项目准备阶段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637903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完成图表个数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42892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9666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软件设计与实现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产生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5657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测试用例数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测试文档字数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150036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记录字数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3859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软件进度计划与控制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54451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软件配置管理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提交出错次数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修复出错字数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4918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软件工程实验追踪分析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24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第一次实验评分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17305-BBCC-4E58-B6F0-07854B7A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3" y="2021143"/>
            <a:ext cx="7186283" cy="45723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blipFill>
                <a:blip r:embed="rId3"/>
                <a:stretch>
                  <a:fillRect l="-572" t="-37500" r="-429" b="-12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/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项目报告字数，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实际用时，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互评分数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blipFill>
                <a:blip r:embed="rId4"/>
                <a:stretch>
                  <a:fillRect l="-1688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下周的计划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阅读每个组的需求规格说明书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根据设计的需求评审单对每一组的需求评分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组内第二次实验的评分</a:t>
            </a:r>
            <a:endParaRPr kumimoji="1"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本周的工作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制品的修改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需求评审单的设计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6-8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展示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进行了两次会议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修改了需求规格说明书和项目计划书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设计了需求评审表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对第一次实验进行了组内互评</a:t>
            </a: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项目计划书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添加了版本记录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文档审核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版本号更迭规定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审核人的确定</a:t>
            </a: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修改了人员贡献率计算方案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添加了版本记录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客观得分点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主观互评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FCCC3-35D9-4C39-BDE9-712F7D517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29242" y="2496105"/>
            <a:ext cx="6362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需求规格说明书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46BF3-BE58-418B-91DC-12EABB8748E0}"/>
              </a:ext>
            </a:extLst>
          </p:cNvPr>
          <p:cNvSpPr txBox="1"/>
          <p:nvPr/>
        </p:nvSpPr>
        <p:spPr>
          <a:xfrm>
            <a:off x="5428160" y="3448496"/>
            <a:ext cx="2372925" cy="12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添加了版本记录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33D638-4F2D-40EF-9F33-C4DDD24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45" y="1578914"/>
            <a:ext cx="3746904" cy="4965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ACF3FD-B402-464A-9035-47107A3C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1" y="1401303"/>
            <a:ext cx="5010150" cy="53911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CBDCAA-C38B-4265-9FD6-04917FD7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57504"/>
              </p:ext>
            </p:extLst>
          </p:nvPr>
        </p:nvGraphicFramePr>
        <p:xfrm>
          <a:off x="4489624" y="1516359"/>
          <a:ext cx="5033554" cy="1315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764">
                  <a:extLst>
                    <a:ext uri="{9D8B030D-6E8A-4147-A177-3AD203B41FA5}">
                      <a16:colId xmlns:a16="http://schemas.microsoft.com/office/drawing/2014/main" val="36650536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96018701"/>
                    </a:ext>
                  </a:extLst>
                </a:gridCol>
                <a:gridCol w="1442983">
                  <a:extLst>
                    <a:ext uri="{9D8B030D-6E8A-4147-A177-3AD203B41FA5}">
                      <a16:colId xmlns:a16="http://schemas.microsoft.com/office/drawing/2014/main" val="3166448021"/>
                    </a:ext>
                  </a:extLst>
                </a:gridCol>
                <a:gridCol w="2144950">
                  <a:extLst>
                    <a:ext uri="{9D8B030D-6E8A-4147-A177-3AD203B41FA5}">
                      <a16:colId xmlns:a16="http://schemas.microsoft.com/office/drawing/2014/main" val="2762539038"/>
                    </a:ext>
                  </a:extLst>
                </a:gridCol>
              </a:tblGrid>
              <a:tr h="334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日期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参与者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881218837"/>
                  </a:ext>
                </a:extLst>
              </a:tr>
              <a:tr h="460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完成第一版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2198433349"/>
                  </a:ext>
                </a:extLst>
              </a:tr>
              <a:tr h="465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</a:t>
                      </a:r>
                      <a:r>
                        <a:rPr lang="en-US" altLang="zh-CN" sz="1200" kern="100" dirty="0">
                          <a:effectLst/>
                        </a:rPr>
                        <a:t>.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增加版本记录，修改用例图及</a:t>
                      </a:r>
                      <a:r>
                        <a:rPr lang="en-US" sz="1200" kern="100" dirty="0">
                          <a:effectLst/>
                        </a:rPr>
                        <a:t>RUCM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闫奕涛，明昊，邵志钧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62677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9B09D3-BB58-44EE-A469-2957F646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95917"/>
              </p:ext>
            </p:extLst>
          </p:nvPr>
        </p:nvGraphicFramePr>
        <p:xfrm>
          <a:off x="615785" y="890937"/>
          <a:ext cx="9213669" cy="595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307">
                  <a:extLst>
                    <a:ext uri="{9D8B030D-6E8A-4147-A177-3AD203B41FA5}">
                      <a16:colId xmlns:a16="http://schemas.microsoft.com/office/drawing/2014/main" val="2293379469"/>
                    </a:ext>
                  </a:extLst>
                </a:gridCol>
                <a:gridCol w="1265188">
                  <a:extLst>
                    <a:ext uri="{9D8B030D-6E8A-4147-A177-3AD203B41FA5}">
                      <a16:colId xmlns:a16="http://schemas.microsoft.com/office/drawing/2014/main" val="1167295068"/>
                    </a:ext>
                  </a:extLst>
                </a:gridCol>
                <a:gridCol w="2388319">
                  <a:extLst>
                    <a:ext uri="{9D8B030D-6E8A-4147-A177-3AD203B41FA5}">
                      <a16:colId xmlns:a16="http://schemas.microsoft.com/office/drawing/2014/main" val="1265683473"/>
                    </a:ext>
                  </a:extLst>
                </a:gridCol>
                <a:gridCol w="4778855">
                  <a:extLst>
                    <a:ext uri="{9D8B030D-6E8A-4147-A177-3AD203B41FA5}">
                      <a16:colId xmlns:a16="http://schemas.microsoft.com/office/drawing/2014/main" val="2549709281"/>
                    </a:ext>
                  </a:extLst>
                </a:gridCol>
              </a:tblGrid>
              <a:tr h="30523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检查对象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21847"/>
                  </a:ext>
                </a:extLst>
              </a:tr>
              <a:tr h="312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97046178"/>
                  </a:ext>
                </a:extLst>
              </a:tr>
              <a:tr h="87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文档内容，属性是否完整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需求规格说明书的章节和内容是否按照要求与规格一样完整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是否有必要的图表介绍，如用例图</a:t>
                      </a:r>
                      <a:r>
                        <a:rPr lang="en-US" sz="1400" kern="100">
                          <a:effectLst/>
                        </a:rPr>
                        <a:t>,RUCM</a:t>
                      </a:r>
                      <a:r>
                        <a:rPr lang="zh-CN" sz="1400" kern="100">
                          <a:effectLst/>
                        </a:rPr>
                        <a:t>图，如没有，是否就其原因给出说明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35747679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文档的行文表述是否准确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文字描述是否符合语法，通顺无歧义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文档中涉及到的其他文档描述是否准确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636492978"/>
                  </a:ext>
                </a:extLst>
              </a:tr>
              <a:tr h="880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文档版式格式是否规范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文档版本定义是否规范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文档目录设置，字体，段落缩进等格式是否统一和规范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文档的字符使用是否规范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图表是否有名称，是否有编号，编号是否一致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477582616"/>
                  </a:ext>
                </a:extLst>
              </a:tr>
              <a:tr h="587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文档描述是否容易理解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是否出现难以理解的复杂或者有歧义的描述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是否出现错别字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是否出现使用不当的词语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595594377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各章节之间的内容是否清晰明确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 </a:t>
                      </a:r>
                      <a:r>
                        <a:rPr lang="zh-CN" sz="1400" kern="100">
                          <a:effectLst/>
                        </a:rPr>
                        <a:t>各章节标题是否能够概括该章节内容。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 </a:t>
                      </a:r>
                      <a:r>
                        <a:rPr lang="zh-CN" sz="1400" kern="100">
                          <a:effectLst/>
                        </a:rPr>
                        <a:t>各章节内容之间是否相互重叠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27652738"/>
                  </a:ext>
                </a:extLst>
              </a:tr>
              <a:tr h="1022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需求描述是否完整，无缺漏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项目概述和后续各章节中对需求的描述和相关定义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需求来源和依据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不同层次的需求和非功能性需求是否都是涉及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是否存在冗余或超出项目范围的需求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910741610"/>
                  </a:ext>
                </a:extLst>
              </a:tr>
              <a:tr h="733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需求项描述是否准确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需求项定义和描述是否准确反映了用户需求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需求项识别和分解是否清晰合理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业务逻辑的描述是否符合实际情况，描述是否有不切实际的假设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非功能性需求的描述具体、合理、可行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75231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3E0550-DBA1-4E67-A9E3-15F50D08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12287"/>
              </p:ext>
            </p:extLst>
          </p:nvPr>
        </p:nvGraphicFramePr>
        <p:xfrm>
          <a:off x="615123" y="923028"/>
          <a:ext cx="9878707" cy="57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701">
                  <a:extLst>
                    <a:ext uri="{9D8B030D-6E8A-4147-A177-3AD203B41FA5}">
                      <a16:colId xmlns:a16="http://schemas.microsoft.com/office/drawing/2014/main" val="1416080900"/>
                    </a:ext>
                  </a:extLst>
                </a:gridCol>
                <a:gridCol w="1356510">
                  <a:extLst>
                    <a:ext uri="{9D8B030D-6E8A-4147-A177-3AD203B41FA5}">
                      <a16:colId xmlns:a16="http://schemas.microsoft.com/office/drawing/2014/main" val="62244415"/>
                    </a:ext>
                  </a:extLst>
                </a:gridCol>
                <a:gridCol w="2560707">
                  <a:extLst>
                    <a:ext uri="{9D8B030D-6E8A-4147-A177-3AD203B41FA5}">
                      <a16:colId xmlns:a16="http://schemas.microsoft.com/office/drawing/2014/main" val="1360718969"/>
                    </a:ext>
                  </a:extLst>
                </a:gridCol>
                <a:gridCol w="5123789">
                  <a:extLst>
                    <a:ext uri="{9D8B030D-6E8A-4147-A177-3AD203B41FA5}">
                      <a16:colId xmlns:a16="http://schemas.microsoft.com/office/drawing/2014/main" val="3383430241"/>
                    </a:ext>
                  </a:extLst>
                </a:gridCol>
              </a:tblGrid>
              <a:tr h="22644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检查对象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44094"/>
                  </a:ext>
                </a:extLst>
              </a:tr>
              <a:tr h="22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282636881"/>
                  </a:ext>
                </a:extLst>
              </a:tr>
              <a:tr h="731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需求的有效性是否可验证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定义的需求从逻辑上是否是可行的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定义的需求是否是准确的，是否存在不确定的表述或假设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每个需求是否有明确的验证标准或可以找到明确的验证标准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064301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需求的定义与引用是否一致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是否存在一个需求与其他需求或系统需求发生冲突的现象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需求被引用时的含义与定义时的含义是否保持一致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075093267"/>
                  </a:ext>
                </a:extLst>
              </a:tr>
              <a:tr h="1027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indent="1200150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对于使用到的专用术语或不规范的元素是否做了解释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是否存在使用到的该领域专有术语，但并未给出定义和说明的情况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模型图中是否使用到了自定义的元素，但是没有给出说明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对于一些难理解或者可能存在二义性的表述是否做了解释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863824820"/>
                  </a:ext>
                </a:extLst>
              </a:tr>
              <a:tr h="962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概念和术语定义和使用一致，统一规范、无歧义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术语的定义与标准、规范、行业用户的定义一致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针对领域特定的专有名词和术语的定义和使用语义上是否保持一致。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44639430"/>
                  </a:ext>
                </a:extLst>
              </a:tr>
              <a:tr h="679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模型图之间描述一致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用例图中的事件、顺序图中的消息等在对应的类中有相应的操作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示意图与其描述的内容是否一致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3999265340"/>
                  </a:ext>
                </a:extLst>
              </a:tr>
              <a:tr h="687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文档中的图、表是否规范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100">
                          <a:effectLst/>
                        </a:rPr>
                        <a:t>RUCM</a:t>
                      </a:r>
                      <a:r>
                        <a:rPr lang="zh-CN" sz="1400" kern="100">
                          <a:effectLst/>
                        </a:rPr>
                        <a:t>图、用例图等涉及到的模型图设计是否符合规范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相应的图表是否有解释，题注是否规范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4269308832"/>
                  </a:ext>
                </a:extLst>
              </a:tr>
              <a:tr h="52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运行环境是否可实现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软件运行所需的软硬件环境是否可实现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软件所需接口是否符合一般标准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64032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1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4C879-FC33-4E6F-A01F-1FB77702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29"/>
            <a:ext cx="12192000" cy="5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21" y="1695450"/>
            <a:ext cx="4170890" cy="13208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C8D4A-9819-4C76-9940-2030B9AC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80824"/>
            <a:ext cx="7056455" cy="6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27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1116</Words>
  <Application>Microsoft Office PowerPoint</Application>
  <PresentationFormat>宽屏</PresentationFormat>
  <Paragraphs>212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DengXian</vt:lpstr>
      <vt:lpstr>DengXian</vt:lpstr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基于Scrapy的WebUI——需求评审</vt:lpstr>
      <vt:lpstr>目录</vt:lpstr>
      <vt:lpstr>本周的工作</vt:lpstr>
      <vt:lpstr>制品的修改—项目计划书</vt:lpstr>
      <vt:lpstr>制品的修改—需求规格说明书</vt:lpstr>
      <vt:lpstr>需求评审单的设计</vt:lpstr>
      <vt:lpstr>需求评审单的设计</vt:lpstr>
      <vt:lpstr>实验6——实施进度</vt:lpstr>
      <vt:lpstr>实验6——实施进度</vt:lpstr>
      <vt:lpstr>实验7——github版本管理</vt:lpstr>
      <vt:lpstr>实验7——版本控制</vt:lpstr>
      <vt:lpstr>实验8——人员贡献率计算</vt:lpstr>
      <vt:lpstr>实验8——第一次实验评分</vt:lpstr>
      <vt:lpstr>下周的计划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wlp</cp:lastModifiedBy>
  <cp:revision>105</cp:revision>
  <dcterms:created xsi:type="dcterms:W3CDTF">2020-03-26T09:40:23Z</dcterms:created>
  <dcterms:modified xsi:type="dcterms:W3CDTF">2020-04-03T03:30:32Z</dcterms:modified>
</cp:coreProperties>
</file>