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60" r:id="rId3"/>
    <p:sldId id="267" r:id="rId4"/>
    <p:sldId id="266" r:id="rId5"/>
    <p:sldId id="272" r:id="rId6"/>
    <p:sldId id="273" r:id="rId7"/>
    <p:sldId id="276" r:id="rId8"/>
    <p:sldId id="274" r:id="rId9"/>
    <p:sldId id="269" r:id="rId10"/>
    <p:sldId id="270" r:id="rId11"/>
    <p:sldId id="275" r:id="rId12"/>
    <p:sldId id="262" r:id="rId13"/>
    <p:sldId id="268" r:id="rId14"/>
    <p:sldId id="265" r:id="rId15"/>
    <p:sldId id="25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19" autoAdjust="0"/>
    <p:restoredTop sz="95897"/>
  </p:normalViewPr>
  <p:slideViewPr>
    <p:cSldViewPr snapToGrid="0" snapToObjects="1">
      <p:cViewPr varScale="1">
        <p:scale>
          <a:sx n="86" d="100"/>
          <a:sy n="86" d="100"/>
        </p:scale>
        <p:origin x="3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2020/3/20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5425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2020/3/20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422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2020/3/20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9820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2020/3/20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6576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2020/3/20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9073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2020/3/20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4900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2020/3/20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1260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2020/3/20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842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2020/3/20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6736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2020/3/20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821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2020/3/20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048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2020/3/20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7547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2020/3/20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9116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2020/3/20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157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2020/3/20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869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2020/3/20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050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FC363-97AA-4646-859A-C52C7FC81DA1}" type="datetimeFigureOut">
              <a:rPr kumimoji="1" lang="zh-CN" altLang="en-US" smtClean="0"/>
              <a:t>2020/3/20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438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rapy/scrapy" TargetMode="External"/><Relationship Id="rId2" Type="http://schemas.openxmlformats.org/officeDocument/2006/relationships/hyperlink" Target="https://scrapy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158D8-26AE-B441-87E1-E7AB7007D3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B</a:t>
            </a:r>
            <a:r>
              <a:rPr kumimoji="1" lang="zh-CN" altLang="en-US" dirty="0"/>
              <a:t>组</a:t>
            </a:r>
            <a:r>
              <a:rPr kumimoji="1" lang="en-US" altLang="zh-CN" dirty="0"/>
              <a:t> Scrapy</a:t>
            </a:r>
            <a:r>
              <a:rPr kumimoji="1" lang="zh-CN" altLang="en-US" dirty="0"/>
              <a:t>项目计划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DB9F85-6C91-A747-A532-387C052B9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720575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19</a:t>
            </a:r>
            <a:r>
              <a:rPr kumimoji="1" lang="zh-CN" altLang="en-US" dirty="0"/>
              <a:t>级</a:t>
            </a:r>
            <a:r>
              <a:rPr kumimoji="1" lang="en-US" altLang="zh-CN" dirty="0"/>
              <a:t>B</a:t>
            </a:r>
            <a:r>
              <a:rPr kumimoji="1" lang="zh-CN" altLang="en-US" dirty="0"/>
              <a:t>组</a:t>
            </a:r>
            <a:endParaRPr kumimoji="1" lang="en-US" altLang="zh-CN" dirty="0"/>
          </a:p>
          <a:p>
            <a:r>
              <a:rPr kumimoji="1" lang="en-US" altLang="zh-CN" dirty="0"/>
              <a:t>2020-03-13</a:t>
            </a:r>
          </a:p>
          <a:p>
            <a:r>
              <a:rPr kumimoji="1" lang="zh-CN" altLang="en-US" dirty="0"/>
              <a:t>汪凌风  明   昊</a:t>
            </a:r>
            <a:endParaRPr kumimoji="1" lang="en-US" altLang="zh-CN" dirty="0"/>
          </a:p>
          <a:p>
            <a:r>
              <a:rPr kumimoji="1" lang="zh-CN" altLang="en-US" dirty="0"/>
              <a:t>汪丽萍  郑泽西</a:t>
            </a:r>
            <a:endParaRPr kumimoji="1" lang="en-US" altLang="zh-CN" dirty="0"/>
          </a:p>
          <a:p>
            <a:r>
              <a:rPr kumimoji="1" lang="zh-CN" altLang="en-US" dirty="0"/>
              <a:t>闫奕涛  邵志钧</a:t>
            </a:r>
          </a:p>
        </p:txBody>
      </p:sp>
    </p:spTree>
    <p:extLst>
      <p:ext uri="{BB962C8B-B14F-4D97-AF65-F5344CB8AC3E}">
        <p14:creationId xmlns:p14="http://schemas.microsoft.com/office/powerpoint/2010/main" val="2117560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BFB49-441B-5B47-B3AE-D387D19E7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技术路线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可视化部分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19CC14-6A9F-AB47-886E-C570F2C71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5667"/>
            <a:ext cx="8596668" cy="4485695"/>
          </a:xfrm>
        </p:spPr>
        <p:txBody>
          <a:bodyPr>
            <a:normAutofit/>
          </a:bodyPr>
          <a:lstStyle/>
          <a:p>
            <a:pPr marL="0" indent="457200">
              <a:lnSpc>
                <a:spcPct val="150000"/>
              </a:lnSpc>
              <a:buNone/>
            </a:pPr>
            <a:r>
              <a:rPr lang="zh-CN" altLang="zh-CN" dirty="0"/>
              <a:t>服务器使用</a:t>
            </a:r>
            <a:r>
              <a:rPr lang="en-US" altLang="zh-CN" dirty="0"/>
              <a:t>python</a:t>
            </a:r>
            <a:r>
              <a:rPr lang="zh-CN" altLang="zh-CN" dirty="0"/>
              <a:t>语言的</a:t>
            </a:r>
            <a:r>
              <a:rPr lang="en-US" altLang="zh-CN" dirty="0"/>
              <a:t>flask</a:t>
            </a:r>
            <a:r>
              <a:rPr lang="zh-CN" altLang="zh-CN" dirty="0"/>
              <a:t>框架进行搭建。前端使用</a:t>
            </a:r>
            <a:r>
              <a:rPr lang="en-US" altLang="zh-CN" dirty="0"/>
              <a:t>flask</a:t>
            </a:r>
            <a:r>
              <a:rPr lang="zh-CN" altLang="zh-CN" dirty="0"/>
              <a:t>框架提供的前端支持与原生</a:t>
            </a:r>
            <a:r>
              <a:rPr lang="en-US" altLang="zh-CN" dirty="0"/>
              <a:t>html</a:t>
            </a:r>
            <a:r>
              <a:rPr lang="zh-CN" altLang="zh-CN" dirty="0"/>
              <a:t>语言，同时使用前端</a:t>
            </a:r>
            <a:r>
              <a:rPr lang="en-US" altLang="zh-CN" dirty="0" err="1"/>
              <a:t>ui</a:t>
            </a:r>
            <a:r>
              <a:rPr lang="zh-CN" altLang="zh-CN" dirty="0"/>
              <a:t>包</a:t>
            </a:r>
            <a:r>
              <a:rPr lang="en-US" altLang="zh-CN" dirty="0" err="1"/>
              <a:t>Element.ui</a:t>
            </a:r>
            <a:r>
              <a:rPr lang="zh-CN" altLang="zh-CN" dirty="0"/>
              <a:t>进行搭建。这是一个前后端不分离的项目。</a:t>
            </a:r>
          </a:p>
          <a:p>
            <a:pPr marL="0" indent="457200">
              <a:lnSpc>
                <a:spcPct val="150000"/>
              </a:lnSpc>
              <a:buNone/>
            </a:pPr>
            <a:r>
              <a:rPr lang="zh-CN" altLang="zh-CN" dirty="0"/>
              <a:t>使用场景为</a:t>
            </a:r>
            <a:r>
              <a:rPr lang="zh-CN" altLang="en-US" dirty="0"/>
              <a:t>需要使用</a:t>
            </a:r>
            <a:r>
              <a:rPr lang="en-US" altLang="zh-CN" dirty="0" err="1"/>
              <a:t>WebUI</a:t>
            </a:r>
            <a:r>
              <a:rPr lang="zh-CN" altLang="en-US" dirty="0"/>
              <a:t>的</a:t>
            </a:r>
            <a:r>
              <a:rPr lang="zh-CN" altLang="zh-CN" dirty="0"/>
              <a:t>用户在</a:t>
            </a:r>
            <a:r>
              <a:rPr lang="en-US" altLang="zh-CN" dirty="0"/>
              <a:t>IDE</a:t>
            </a:r>
            <a:r>
              <a:rPr lang="zh-CN" altLang="zh-CN" dirty="0"/>
              <a:t>内创建一个实体对象，调用</a:t>
            </a:r>
            <a:r>
              <a:rPr lang="en-US" altLang="zh-CN" dirty="0"/>
              <a:t>run</a:t>
            </a:r>
            <a:r>
              <a:rPr lang="zh-CN" altLang="zh-CN" dirty="0"/>
              <a:t>方法。即可在浏览器内查看</a:t>
            </a:r>
            <a:r>
              <a:rPr lang="en-US" altLang="zh-CN" dirty="0"/>
              <a:t>localhost</a:t>
            </a:r>
            <a:r>
              <a:rPr lang="zh-CN" altLang="zh-CN" dirty="0"/>
              <a:t>的特定端口看到</a:t>
            </a:r>
            <a:r>
              <a:rPr lang="en-US" altLang="zh-CN" dirty="0" err="1"/>
              <a:t>ui</a:t>
            </a:r>
            <a:r>
              <a:rPr lang="zh-CN" altLang="zh-CN" dirty="0"/>
              <a:t>调试界面。</a:t>
            </a:r>
          </a:p>
          <a:p>
            <a:pPr marL="0" indent="457200">
              <a:lnSpc>
                <a:spcPct val="150000"/>
              </a:lnSpc>
              <a:buNone/>
            </a:pPr>
            <a:r>
              <a:rPr lang="zh-CN" altLang="zh-CN" dirty="0"/>
              <a:t>后端使用</a:t>
            </a:r>
            <a:r>
              <a:rPr lang="en-US" altLang="zh-CN" dirty="0"/>
              <a:t>flask</a:t>
            </a:r>
            <a:r>
              <a:rPr lang="zh-CN" altLang="zh-CN" dirty="0"/>
              <a:t>框架提供用于各个场景的接口。前端编写网页并且调用这些接口完成项目预期实现的功能。与实现一个线上网站的方法比较类似。</a:t>
            </a:r>
          </a:p>
          <a:p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40891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BFB49-441B-5B47-B3AE-D387D19E7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技术路线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性能部分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19CC14-6A9F-AB47-886E-C570F2C71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5667"/>
            <a:ext cx="8596668" cy="4485695"/>
          </a:xfrm>
        </p:spPr>
        <p:txBody>
          <a:bodyPr>
            <a:normAutofit/>
          </a:bodyPr>
          <a:lstStyle/>
          <a:p>
            <a:pPr marL="0" indent="457200">
              <a:lnSpc>
                <a:spcPct val="150000"/>
              </a:lnSpc>
              <a:buNone/>
            </a:pPr>
            <a:r>
              <a:rPr lang="zh-CN" altLang="en-US" dirty="0"/>
              <a:t>通过给不同的</a:t>
            </a:r>
            <a:r>
              <a:rPr lang="en-US" altLang="zh-CN" dirty="0" err="1"/>
              <a:t>url</a:t>
            </a:r>
            <a:r>
              <a:rPr lang="zh-CN" altLang="en-US" dirty="0"/>
              <a:t>不同的配置信息或其他优化手段，让爬虫在优化过的</a:t>
            </a:r>
            <a:r>
              <a:rPr lang="en-US" altLang="zh-CN" dirty="0" err="1"/>
              <a:t>url</a:t>
            </a:r>
            <a:r>
              <a:rPr lang="zh-CN" altLang="en-US" dirty="0"/>
              <a:t>上有更好的性能指标。</a:t>
            </a:r>
            <a:endParaRPr lang="en-US" altLang="zh-CN" dirty="0"/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dirty="0"/>
              <a:t>用</a:t>
            </a:r>
            <a:r>
              <a:rPr lang="en-US" altLang="zh-CN" dirty="0" err="1"/>
              <a:t>BloomFilter</a:t>
            </a:r>
            <a:r>
              <a:rPr lang="zh-CN" altLang="en-US" dirty="0"/>
              <a:t>结合</a:t>
            </a:r>
            <a:r>
              <a:rPr lang="en-US" altLang="zh-CN" dirty="0"/>
              <a:t>Redis</a:t>
            </a:r>
            <a:r>
              <a:rPr lang="zh-CN" altLang="en-US" dirty="0"/>
              <a:t>优化</a:t>
            </a:r>
            <a:r>
              <a:rPr lang="en-US" altLang="zh-CN" dirty="0"/>
              <a:t>Scrapy</a:t>
            </a:r>
            <a:r>
              <a:rPr lang="zh-CN" altLang="en-US" dirty="0"/>
              <a:t>自带的</a:t>
            </a:r>
            <a:r>
              <a:rPr lang="en-US" altLang="zh-CN" dirty="0"/>
              <a:t>Set</a:t>
            </a:r>
            <a:r>
              <a:rPr lang="zh-CN" altLang="en-US" dirty="0"/>
              <a:t>去重。</a:t>
            </a:r>
          </a:p>
        </p:txBody>
      </p:sp>
    </p:spTree>
    <p:extLst>
      <p:ext uri="{BB962C8B-B14F-4D97-AF65-F5344CB8AC3E}">
        <p14:creationId xmlns:p14="http://schemas.microsoft.com/office/powerpoint/2010/main" val="2653039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BFB49-441B-5B47-B3AE-D387D19E7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kumimoji="1" lang="zh-CN" altLang="en-US" dirty="0"/>
              <a:t>项目组织分工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8E8471C-8891-455F-948A-106A441FF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19923"/>
            <a:ext cx="5487537" cy="36330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C60A590-9FDB-4E86-8E76-8510BFAB8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63" y="1819923"/>
            <a:ext cx="4976291" cy="394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275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BFB49-441B-5B47-B3AE-D387D19E7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贡献度评估公式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E175EE72-B298-8448-914B-0A4156BA9A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16527" y="1930400"/>
                <a:ext cx="8596668" cy="4195192"/>
              </a:xfrm>
            </p:spPr>
            <p:txBody>
              <a:bodyPr>
                <a:normAutofit/>
              </a:bodyPr>
              <a:lstStyle/>
              <a:p>
                <a:pPr marL="0" indent="457200">
                  <a:lnSpc>
                    <a:spcPct val="150000"/>
                  </a:lnSpc>
                  <a:buNone/>
                </a:pPr>
                <a:r>
                  <a:rPr kumimoji="1" lang="zh-CN" altLang="en-US" sz="2000" dirty="0"/>
                  <a:t>暂定用如下方式评估每个人的贡献度：</a:t>
                </a:r>
                <a:endParaRPr kumimoji="1" lang="en-US" altLang="zh-CN" sz="2000" dirty="0"/>
              </a:p>
              <a:p>
                <a:pPr marL="0" indent="457200">
                  <a:lnSpc>
                    <a:spcPct val="150000"/>
                  </a:lnSpc>
                  <a:buNone/>
                </a:pPr>
                <a:r>
                  <a:rPr kumimoji="1" lang="zh-CN" altLang="en-US" sz="2000" dirty="0"/>
                  <a:t>每个组员对其他所有组员分配 </a:t>
                </a:r>
                <a:r>
                  <a:rPr kumimoji="1" lang="en-US" altLang="zh-CN" sz="2000" dirty="0"/>
                  <a:t>100% </a:t>
                </a:r>
                <a:r>
                  <a:rPr kumimoji="1" lang="zh-CN" altLang="en-US" sz="2000" dirty="0"/>
                  <a:t>的贡献值（不参与本人打分），最终每个组员的贡献值由其他所有组员对其打分的平均值求得。</a:t>
                </a:r>
                <a:endParaRPr kumimoji="1" lang="en-US" altLang="zh-CN" sz="2000" dirty="0"/>
              </a:p>
              <a:p>
                <a:pPr marL="0" indent="45720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𝑠𝑐𝑜𝑟𝑒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=1,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𝑠𝑐𝑜𝑟𝑒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zh-CN" altLang="zh-CN" dirty="0"/>
              </a:p>
              <a:p>
                <a:pPr marL="0" indent="457200">
                  <a:lnSpc>
                    <a:spcPct val="150000"/>
                  </a:lnSpc>
                  <a:buNone/>
                </a:pPr>
                <a:endParaRPr kumimoji="1" lang="zh-CN" altLang="en-US" sz="2000" dirty="0"/>
              </a:p>
            </p:txBody>
          </p:sp>
        </mc:Choice>
        <mc:Fallback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E175EE72-B298-8448-914B-0A4156BA9A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6527" y="1930400"/>
                <a:ext cx="8596668" cy="4195192"/>
              </a:xfrm>
              <a:blipFill>
                <a:blip r:embed="rId2"/>
                <a:stretch>
                  <a:fillRect l="-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6803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BFB49-441B-5B47-B3AE-D387D19E7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协作与沟通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进度追踪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E175EE72-B298-8448-914B-0A4156BA9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9536"/>
            <a:ext cx="8596668" cy="4485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sz="2000" dirty="0"/>
              <a:t>    每周可能有无法预料的情况变化，因此小组在每周六都会进行讨论。对下周的任务进行明确、细分，并对</a:t>
            </a:r>
            <a:r>
              <a:rPr kumimoji="1" lang="en-US" altLang="zh-CN" sz="2000" dirty="0"/>
              <a:t>MS Project</a:t>
            </a:r>
            <a:r>
              <a:rPr kumimoji="1" lang="zh-CN" altLang="en-US" sz="2000" dirty="0"/>
              <a:t>中的项目规划进行更新。</a:t>
            </a:r>
            <a:endParaRPr kumimoji="1" lang="en-US" altLang="zh-CN" sz="2000" dirty="0"/>
          </a:p>
          <a:p>
            <a:pPr marL="0" indent="0">
              <a:buNone/>
            </a:pPr>
            <a:r>
              <a:rPr kumimoji="1" lang="en-US" altLang="zh-CN" sz="2000" dirty="0"/>
              <a:t>	</a:t>
            </a:r>
            <a:r>
              <a:rPr kumimoji="1" lang="zh-CN" altLang="en-US" sz="2000" dirty="0"/>
              <a:t>软件进度的总体安排按照老师要求以周为单位进行，每周针对特定任务，小组开会确定任务分工和计划安排，小组成员按分工内容和工期来完成本周任务。</a:t>
            </a:r>
            <a:endParaRPr kumimoji="1" lang="en-US" altLang="zh-CN" sz="2000" dirty="0"/>
          </a:p>
          <a:p>
            <a:pPr marL="0" indent="0">
              <a:buNone/>
            </a:pPr>
            <a:r>
              <a:rPr kumimoji="1" lang="en-US" altLang="zh-CN" sz="2000" dirty="0"/>
              <a:t>	</a:t>
            </a:r>
            <a:endParaRPr kumimoji="1" lang="zh-CN" altLang="en-US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6110717-B10F-40E9-B171-571BD6B3FBC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3429000"/>
            <a:ext cx="9389944" cy="3429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8483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08681-0B12-8441-A555-4034C2531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4258" y="2830286"/>
            <a:ext cx="4892194" cy="1076696"/>
          </a:xfrm>
        </p:spPr>
        <p:txBody>
          <a:bodyPr>
            <a:noAutofit/>
          </a:bodyPr>
          <a:lstStyle/>
          <a:p>
            <a:r>
              <a:rPr kumimoji="1" lang="zh-CN" altLang="en-US" sz="6000" dirty="0"/>
              <a:t>谢  谢  观  赏</a:t>
            </a:r>
          </a:p>
        </p:txBody>
      </p:sp>
    </p:spTree>
    <p:extLst>
      <p:ext uri="{BB962C8B-B14F-4D97-AF65-F5344CB8AC3E}">
        <p14:creationId xmlns:p14="http://schemas.microsoft.com/office/powerpoint/2010/main" val="1546411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58347-C9BA-7147-8BAC-3931B03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5400" dirty="0">
                <a:latin typeface="DengXian" panose="02010600030101010101" pitchFamily="2" charset="-122"/>
                <a:ea typeface="DengXian" panose="02010600030101010101" pitchFamily="2" charset="-122"/>
              </a:rPr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CAF7C1-67C2-4042-A65A-769DD49E0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48355"/>
            <a:ext cx="8596668" cy="4729998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800" dirty="0">
                <a:latin typeface="DengXian" panose="02010600030101010101" pitchFamily="2" charset="-122"/>
                <a:ea typeface="DengXian" panose="02010600030101010101" pitchFamily="2" charset="-122"/>
              </a:rPr>
              <a:t>项目目标</a:t>
            </a:r>
            <a:endParaRPr kumimoji="1" lang="en-US" altLang="zh-CN" sz="28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2800" dirty="0">
                <a:latin typeface="DengXian" panose="02010600030101010101" pitchFamily="2" charset="-122"/>
                <a:ea typeface="DengXian" panose="02010600030101010101" pitchFamily="2" charset="-122"/>
              </a:rPr>
              <a:t>框架介绍</a:t>
            </a:r>
            <a:endParaRPr kumimoji="1" lang="en-US" altLang="zh-CN" sz="28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2800" dirty="0">
                <a:latin typeface="DengXian" panose="02010600030101010101" pitchFamily="2" charset="-122"/>
                <a:ea typeface="DengXian" panose="02010600030101010101" pitchFamily="2" charset="-122"/>
              </a:rPr>
              <a:t>项目组织分工</a:t>
            </a:r>
            <a:endParaRPr kumimoji="1" lang="en-US" altLang="zh-CN" sz="28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2800" dirty="0">
                <a:latin typeface="DengXian" panose="02010600030101010101" pitchFamily="2" charset="-122"/>
                <a:ea typeface="DengXian" panose="02010600030101010101" pitchFamily="2" charset="-122"/>
              </a:rPr>
              <a:t>项目目标</a:t>
            </a:r>
            <a:endParaRPr kumimoji="1" lang="en-US" altLang="zh-CN" sz="28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2800" dirty="0">
                <a:latin typeface="DengXian" panose="02010600030101010101" pitchFamily="2" charset="-122"/>
                <a:ea typeface="DengXian" panose="02010600030101010101" pitchFamily="2" charset="-122"/>
              </a:rPr>
              <a:t>贡献值分配</a:t>
            </a:r>
          </a:p>
        </p:txBody>
      </p:sp>
    </p:spTree>
    <p:extLst>
      <p:ext uri="{BB962C8B-B14F-4D97-AF65-F5344CB8AC3E}">
        <p14:creationId xmlns:p14="http://schemas.microsoft.com/office/powerpoint/2010/main" val="4189275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BFB49-441B-5B47-B3AE-D387D19E7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项目目标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选择</a:t>
            </a:r>
            <a:r>
              <a:rPr kumimoji="1" lang="en-US" altLang="zh-CN" dirty="0"/>
              <a:t>Scrapy</a:t>
            </a:r>
            <a:r>
              <a:rPr kumimoji="1" lang="zh-CN" altLang="en-US" dirty="0"/>
              <a:t>的原因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19CC14-6A9F-AB47-886E-C570F2C71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5667"/>
            <a:ext cx="8596668" cy="4485695"/>
          </a:xfrm>
        </p:spPr>
        <p:txBody>
          <a:bodyPr>
            <a:normAutofit/>
          </a:bodyPr>
          <a:lstStyle/>
          <a:p>
            <a:r>
              <a:rPr kumimoji="1" lang="en-US" altLang="zh-CN" sz="2000" dirty="0"/>
              <a:t>Scrapy</a:t>
            </a:r>
            <a:r>
              <a:rPr kumimoji="1" lang="zh-CN" altLang="en-US" sz="2000" dirty="0"/>
              <a:t>使用</a:t>
            </a:r>
            <a:r>
              <a:rPr kumimoji="1" lang="en-US" altLang="zh-CN" sz="2000" dirty="0"/>
              <a:t>Python</a:t>
            </a:r>
            <a:r>
              <a:rPr kumimoji="1" lang="zh-CN" altLang="en-US" sz="2000" dirty="0"/>
              <a:t>完成，小组成员更为熟悉；</a:t>
            </a:r>
            <a:endParaRPr kumimoji="1" lang="en-US" altLang="zh-CN" sz="2000" dirty="0"/>
          </a:p>
          <a:p>
            <a:r>
              <a:rPr kumimoji="1" lang="zh-CN" altLang="en-US" sz="2000" dirty="0"/>
              <a:t>小组成员对</a:t>
            </a:r>
            <a:r>
              <a:rPr kumimoji="1" lang="en-US" altLang="zh-CN" sz="2000" dirty="0"/>
              <a:t>Scrapy</a:t>
            </a:r>
            <a:r>
              <a:rPr kumimoji="1" lang="zh-CN" altLang="en-US" sz="2000" dirty="0"/>
              <a:t>更感兴趣；</a:t>
            </a:r>
            <a:endParaRPr kumimoji="1" lang="en-US" altLang="zh-CN" sz="2000" dirty="0"/>
          </a:p>
          <a:p>
            <a:r>
              <a:rPr kumimoji="1" lang="en-US" altLang="zh-CN" sz="2000" dirty="0"/>
              <a:t>Scrapy</a:t>
            </a:r>
            <a:r>
              <a:rPr kumimoji="1" lang="zh-CN" altLang="en-US" sz="2000" dirty="0"/>
              <a:t>框架规模适中，符合小组成员期望；</a:t>
            </a:r>
            <a:endParaRPr kumimoji="1" lang="en-US" altLang="zh-CN" sz="2000" dirty="0"/>
          </a:p>
          <a:p>
            <a:r>
              <a:rPr kumimoji="1" lang="en-US" altLang="zh-CN" sz="2000" dirty="0"/>
              <a:t>Scrapy</a:t>
            </a:r>
            <a:r>
              <a:rPr kumimoji="1" lang="zh-CN" altLang="en-US" sz="2000" dirty="0"/>
              <a:t>框架具有较为完整的文档和注释；</a:t>
            </a:r>
            <a:endParaRPr kumimoji="1" lang="en-US" altLang="zh-CN" sz="2000" dirty="0"/>
          </a:p>
          <a:p>
            <a:r>
              <a:rPr kumimoji="1" lang="zh-CN" altLang="en-US" sz="2000" dirty="0"/>
              <a:t>组内成员有</a:t>
            </a:r>
            <a:r>
              <a:rPr kumimoji="1" lang="en-US" altLang="zh-CN" sz="2000" dirty="0"/>
              <a:t>Scrapy</a:t>
            </a:r>
            <a:r>
              <a:rPr kumimoji="1" lang="zh-CN" altLang="en-US" sz="2000" dirty="0"/>
              <a:t>使用经历。</a:t>
            </a:r>
          </a:p>
          <a:p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26393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BFB49-441B-5B47-B3AE-D387D19E7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项目目标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项目内容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19CC14-6A9F-AB47-886E-C570F2C71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5667"/>
            <a:ext cx="8596668" cy="5146974"/>
          </a:xfrm>
        </p:spPr>
        <p:txBody>
          <a:bodyPr>
            <a:normAutofit/>
          </a:bodyPr>
          <a:lstStyle/>
          <a:p>
            <a:r>
              <a:rPr kumimoji="1" lang="zh-CN" altLang="en-US" sz="2000" dirty="0"/>
              <a:t>选择</a:t>
            </a:r>
            <a:r>
              <a:rPr kumimoji="1" lang="en-US" altLang="zh-CN" sz="2000" dirty="0"/>
              <a:t>Scrapy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2.0.0</a:t>
            </a:r>
            <a:r>
              <a:rPr kumimoji="1" lang="zh-CN" altLang="en-US" sz="2000" dirty="0"/>
              <a:t>版本，了解</a:t>
            </a:r>
            <a:r>
              <a:rPr kumimoji="1" lang="en-US" altLang="zh-CN" sz="2000" dirty="0"/>
              <a:t>Scrapy</a:t>
            </a:r>
            <a:r>
              <a:rPr kumimoji="1" lang="zh-CN" altLang="en-US" sz="2000" dirty="0"/>
              <a:t>其框架及内容；</a:t>
            </a:r>
            <a:endParaRPr kumimoji="1" lang="en-US" altLang="zh-CN" sz="2000" dirty="0"/>
          </a:p>
          <a:p>
            <a:r>
              <a:rPr kumimoji="1" lang="zh-CN" altLang="en-US" sz="2000" dirty="0"/>
              <a:t>根据文档和源码分析</a:t>
            </a:r>
            <a:r>
              <a:rPr kumimoji="1" lang="en-US" altLang="zh-CN" sz="2000" dirty="0"/>
              <a:t>Scrapy</a:t>
            </a:r>
            <a:r>
              <a:rPr kumimoji="1" lang="zh-CN" altLang="en-US" sz="2000" dirty="0"/>
              <a:t>框架的功能、架构及需求；</a:t>
            </a:r>
            <a:endParaRPr kumimoji="1" lang="en-US" altLang="zh-CN" sz="2000" dirty="0"/>
          </a:p>
          <a:p>
            <a:r>
              <a:rPr kumimoji="1" lang="zh-CN" altLang="en-US" sz="2000" dirty="0"/>
              <a:t>为</a:t>
            </a:r>
            <a:r>
              <a:rPr kumimoji="1" lang="en-US" altLang="zh-CN" sz="2000" dirty="0"/>
              <a:t>Scrapy</a:t>
            </a:r>
            <a:r>
              <a:rPr kumimoji="1" lang="zh-CN" altLang="en-US" sz="2000" dirty="0"/>
              <a:t>框架建立基于</a:t>
            </a:r>
            <a:r>
              <a:rPr kumimoji="1" lang="en-US" altLang="zh-CN" sz="2000" dirty="0"/>
              <a:t>web</a:t>
            </a:r>
            <a:r>
              <a:rPr kumimoji="1" lang="zh-CN" altLang="en-US" sz="2000" dirty="0"/>
              <a:t>的可视化</a:t>
            </a:r>
            <a:r>
              <a:rPr kumimoji="1" lang="en-US" altLang="zh-CN" sz="2000" dirty="0"/>
              <a:t>UI</a:t>
            </a:r>
            <a:r>
              <a:rPr kumimoji="1" lang="zh-CN" altLang="en-US" sz="2000" dirty="0"/>
              <a:t>界面；</a:t>
            </a:r>
            <a:endParaRPr kumimoji="1" lang="en-US" altLang="zh-CN" sz="2000" dirty="0"/>
          </a:p>
          <a:p>
            <a:r>
              <a:rPr lang="zh-CN" altLang="en-US" sz="2000" dirty="0"/>
              <a:t>对可视化</a:t>
            </a:r>
            <a:r>
              <a:rPr lang="en-US" altLang="zh-CN" sz="2000" dirty="0"/>
              <a:t>UI</a:t>
            </a:r>
            <a:r>
              <a:rPr lang="zh-CN" altLang="en-US" sz="2000" dirty="0"/>
              <a:t>界面进行测试与评估。</a:t>
            </a:r>
            <a:endParaRPr lang="en-US" altLang="zh-CN" sz="2000" dirty="0"/>
          </a:p>
          <a:p>
            <a:r>
              <a:rPr kumimoji="1" lang="zh-CN" altLang="en-US" sz="1200" dirty="0"/>
              <a:t>官方网站：</a:t>
            </a:r>
            <a:r>
              <a:rPr kumimoji="1" lang="en-US" altLang="zh-CN" sz="1200" dirty="0"/>
              <a:t> </a:t>
            </a:r>
            <a:r>
              <a:rPr kumimoji="1" lang="en-US" altLang="zh-CN" sz="1200" dirty="0">
                <a:hlinkClick r:id="rId2"/>
              </a:rPr>
              <a:t>https://scrapy.org</a:t>
            </a:r>
            <a:endParaRPr kumimoji="1" lang="en-US" altLang="zh-CN" sz="1200" dirty="0"/>
          </a:p>
          <a:p>
            <a:r>
              <a:rPr kumimoji="1" lang="en-US" altLang="zh-CN" sz="1200" dirty="0"/>
              <a:t>Github</a:t>
            </a:r>
            <a:r>
              <a:rPr kumimoji="1" lang="zh-CN" altLang="en-US" sz="1200" dirty="0"/>
              <a:t>仓库：</a:t>
            </a:r>
            <a:r>
              <a:rPr kumimoji="1" lang="en-US" altLang="zh-CN" sz="1200" dirty="0"/>
              <a:t> </a:t>
            </a:r>
            <a:r>
              <a:rPr kumimoji="1" lang="en-US" altLang="zh-CN" sz="1200" dirty="0">
                <a:hlinkClick r:id="rId3"/>
              </a:rPr>
              <a:t>https://github.com/scrapy/scrapy</a:t>
            </a:r>
            <a:endParaRPr kumimoji="1" lang="zh-CN" altLang="en-US" sz="2000" dirty="0"/>
          </a:p>
          <a:p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84341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974B6-C73B-4C64-9768-9D8411562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框架介绍</a:t>
            </a:r>
            <a:r>
              <a:rPr lang="en-US" altLang="zh-CN" dirty="0"/>
              <a:t>——</a:t>
            </a:r>
            <a:r>
              <a:rPr lang="zh-CN" altLang="en-US" dirty="0"/>
              <a:t>核心组件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2A8AFC-C537-46E3-B19C-8CFECB1FA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956575"/>
          </a:xfrm>
        </p:spPr>
        <p:txBody>
          <a:bodyPr>
            <a:normAutofit/>
          </a:bodyPr>
          <a:lstStyle/>
          <a:p>
            <a:r>
              <a:rPr lang="en-US" altLang="zh-CN" dirty="0"/>
              <a:t>Scrapy</a:t>
            </a:r>
            <a:r>
              <a:rPr lang="zh-CN" altLang="en-US" dirty="0"/>
              <a:t>有以下主要核心组件</a:t>
            </a:r>
            <a:endParaRPr lang="en-US" altLang="zh-CN" dirty="0"/>
          </a:p>
          <a:p>
            <a:r>
              <a:rPr lang="en-US" altLang="zh-CN" dirty="0"/>
              <a:t>Scrapy Engine</a:t>
            </a:r>
            <a:r>
              <a:rPr lang="zh-CN" altLang="en-US" dirty="0"/>
              <a:t>：核心引擎，负责控制和调度各个组件</a:t>
            </a:r>
            <a:endParaRPr lang="en-US" altLang="zh-CN" dirty="0"/>
          </a:p>
          <a:p>
            <a:r>
              <a:rPr lang="en-US" altLang="zh-CN" dirty="0"/>
              <a:t>Scheduler</a:t>
            </a:r>
            <a:r>
              <a:rPr lang="zh-CN" altLang="en-US" dirty="0"/>
              <a:t>：负责管理任务、过滤任务、输出任务的调度器，存储、去重任务都在此控制</a:t>
            </a:r>
            <a:endParaRPr lang="en-US" altLang="zh-CN" dirty="0"/>
          </a:p>
          <a:p>
            <a:r>
              <a:rPr lang="en-US" altLang="zh-CN" dirty="0"/>
              <a:t>Downloader</a:t>
            </a:r>
            <a:r>
              <a:rPr lang="zh-CN" altLang="en-US" dirty="0"/>
              <a:t>：下载器，负责在网络上下载网页数据，输入待下载</a:t>
            </a:r>
            <a:r>
              <a:rPr lang="en-US" altLang="zh-CN" dirty="0"/>
              <a:t>URL</a:t>
            </a:r>
            <a:r>
              <a:rPr lang="zh-CN" altLang="en-US" dirty="0"/>
              <a:t>，输出下载结果</a:t>
            </a:r>
            <a:endParaRPr lang="en-US" altLang="zh-CN" dirty="0"/>
          </a:p>
          <a:p>
            <a:r>
              <a:rPr lang="en-US" altLang="zh-CN" dirty="0"/>
              <a:t>Spiders</a:t>
            </a:r>
            <a:r>
              <a:rPr lang="zh-CN" altLang="en-US" dirty="0"/>
              <a:t>：用户自己编写的爬虫脚本</a:t>
            </a:r>
            <a:r>
              <a:rPr lang="en-US" altLang="zh-CN" dirty="0"/>
              <a:t>Item </a:t>
            </a:r>
          </a:p>
          <a:p>
            <a:r>
              <a:rPr lang="en-US" altLang="zh-CN" dirty="0"/>
              <a:t>Pipeline</a:t>
            </a:r>
            <a:r>
              <a:rPr lang="zh-CN" altLang="en-US" dirty="0"/>
              <a:t>：负责输出结构化数据</a:t>
            </a:r>
            <a:endParaRPr lang="en-US" altLang="zh-CN" dirty="0"/>
          </a:p>
          <a:p>
            <a:r>
              <a:rPr lang="en-US" altLang="zh-CN" dirty="0"/>
              <a:t>Downloader middlewares</a:t>
            </a:r>
            <a:r>
              <a:rPr lang="zh-CN" altLang="en-US" dirty="0"/>
              <a:t>：介于</a:t>
            </a:r>
            <a:r>
              <a:rPr lang="en-US" altLang="zh-CN" dirty="0"/>
              <a:t>Scrapy Engine</a:t>
            </a:r>
            <a:r>
              <a:rPr lang="zh-CN" altLang="en-US" dirty="0"/>
              <a:t>和</a:t>
            </a:r>
            <a:r>
              <a:rPr lang="en-US" altLang="zh-CN" dirty="0"/>
              <a:t>Downloader</a:t>
            </a:r>
            <a:r>
              <a:rPr lang="zh-CN" altLang="en-US" dirty="0"/>
              <a:t>之间，在网页在下载前、后进行逻辑处理</a:t>
            </a:r>
            <a:endParaRPr lang="en-US" altLang="zh-CN" dirty="0"/>
          </a:p>
          <a:p>
            <a:r>
              <a:rPr lang="en-US" altLang="zh-CN" dirty="0"/>
              <a:t>Spider middlewares</a:t>
            </a:r>
            <a:r>
              <a:rPr lang="zh-CN" altLang="en-US" dirty="0"/>
              <a:t>：介于</a:t>
            </a:r>
            <a:r>
              <a:rPr lang="en-US" altLang="zh-CN" dirty="0"/>
              <a:t>Scrapy Engine</a:t>
            </a:r>
            <a:r>
              <a:rPr lang="zh-CN" altLang="en-US" dirty="0"/>
              <a:t>和</a:t>
            </a:r>
            <a:r>
              <a:rPr lang="en-US" altLang="zh-CN" dirty="0"/>
              <a:t>Spiders</a:t>
            </a:r>
            <a:r>
              <a:rPr lang="zh-CN" altLang="en-US" dirty="0"/>
              <a:t>之间，在调用爬虫输入下载结果和输出请求</a:t>
            </a:r>
            <a:r>
              <a:rPr lang="en-US" altLang="zh-CN" dirty="0"/>
              <a:t>/</a:t>
            </a:r>
            <a:r>
              <a:rPr lang="zh-CN" altLang="en-US" dirty="0"/>
              <a:t>数据时进行逻辑处理</a:t>
            </a:r>
          </a:p>
        </p:txBody>
      </p:sp>
    </p:spTree>
    <p:extLst>
      <p:ext uri="{BB962C8B-B14F-4D97-AF65-F5344CB8AC3E}">
        <p14:creationId xmlns:p14="http://schemas.microsoft.com/office/powerpoint/2010/main" val="1099356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7406C5-445D-4A0A-AD07-E5E420F60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框架介绍</a:t>
            </a:r>
            <a:r>
              <a:rPr lang="en-US" altLang="zh-CN" dirty="0"/>
              <a:t>——</a:t>
            </a:r>
            <a:r>
              <a:rPr lang="zh-CN" altLang="en-US" dirty="0"/>
              <a:t>运行过程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AB262F-177F-4A40-8B4A-E82D88CAD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3743"/>
            <a:ext cx="8596668" cy="5048078"/>
          </a:xfrm>
        </p:spPr>
        <p:txBody>
          <a:bodyPr>
            <a:normAutofit/>
          </a:bodyPr>
          <a:lstStyle/>
          <a:p>
            <a:r>
              <a:rPr lang="en-US" altLang="zh-CN" dirty="0"/>
              <a:t>Scrapy Engine</a:t>
            </a:r>
            <a:r>
              <a:rPr lang="zh-CN" altLang="en-US" dirty="0"/>
              <a:t>从自定义爬虫中获取初始化请求（也叫种子</a:t>
            </a:r>
            <a:r>
              <a:rPr lang="en-US" altLang="zh-CN" dirty="0"/>
              <a:t>URL</a:t>
            </a:r>
            <a:r>
              <a:rPr lang="zh-CN" altLang="en-US" dirty="0"/>
              <a:t>）；</a:t>
            </a:r>
          </a:p>
          <a:p>
            <a:r>
              <a:rPr lang="en-US" altLang="zh-CN" dirty="0"/>
              <a:t>Scrapy Engine</a:t>
            </a:r>
            <a:r>
              <a:rPr lang="zh-CN" altLang="en-US" dirty="0"/>
              <a:t>把该请求放入</a:t>
            </a:r>
            <a:r>
              <a:rPr lang="en-US" altLang="zh-CN" dirty="0"/>
              <a:t>Scheduler</a:t>
            </a:r>
            <a:r>
              <a:rPr lang="zh-CN" altLang="en-US" dirty="0"/>
              <a:t>中，同时</a:t>
            </a:r>
            <a:r>
              <a:rPr lang="en-US" altLang="zh-CN" dirty="0"/>
              <a:t>Scrapy Engine</a:t>
            </a:r>
            <a:r>
              <a:rPr lang="zh-CN" altLang="en-US" dirty="0"/>
              <a:t>向</a:t>
            </a:r>
            <a:r>
              <a:rPr lang="en-US" altLang="zh-CN" dirty="0"/>
              <a:t>Scheduler</a:t>
            </a:r>
            <a:r>
              <a:rPr lang="zh-CN" altLang="en-US" dirty="0"/>
              <a:t>获取一个待下载的请求（这两部是异步执行的）；</a:t>
            </a:r>
          </a:p>
          <a:p>
            <a:r>
              <a:rPr lang="en-US" altLang="zh-CN" dirty="0"/>
              <a:t>Scheduler</a:t>
            </a:r>
            <a:r>
              <a:rPr lang="zh-CN" altLang="en-US" dirty="0"/>
              <a:t>返回给</a:t>
            </a:r>
            <a:r>
              <a:rPr lang="en-US" altLang="zh-CN" dirty="0"/>
              <a:t>Scrapy Engine</a:t>
            </a:r>
            <a:r>
              <a:rPr lang="zh-CN" altLang="en-US" dirty="0"/>
              <a:t>一个待下载的请求；</a:t>
            </a:r>
          </a:p>
          <a:p>
            <a:r>
              <a:rPr lang="en-US" altLang="zh-CN" dirty="0"/>
              <a:t>Scrapy Engine</a:t>
            </a:r>
            <a:r>
              <a:rPr lang="zh-CN" altLang="en-US" dirty="0"/>
              <a:t>发送请求给</a:t>
            </a:r>
            <a:r>
              <a:rPr lang="en-US" altLang="zh-CN" dirty="0"/>
              <a:t>Downloader </a:t>
            </a:r>
            <a:r>
              <a:rPr lang="zh-CN" altLang="en-US" dirty="0"/>
              <a:t>，中间会经过一系列</a:t>
            </a:r>
            <a:r>
              <a:rPr lang="en-US" altLang="zh-CN" dirty="0"/>
              <a:t>Downloader middlewares </a:t>
            </a:r>
            <a:r>
              <a:rPr lang="zh-CN" altLang="en-US" dirty="0"/>
              <a:t>；</a:t>
            </a:r>
          </a:p>
          <a:p>
            <a:r>
              <a:rPr lang="zh-CN" altLang="en-US" dirty="0"/>
              <a:t>这个请求通过</a:t>
            </a:r>
            <a:r>
              <a:rPr lang="en-US" altLang="zh-CN" dirty="0"/>
              <a:t>Downloader</a:t>
            </a:r>
            <a:r>
              <a:rPr lang="zh-CN" altLang="en-US" dirty="0"/>
              <a:t>下载完成后，生成一个响应对象，返回给</a:t>
            </a:r>
            <a:r>
              <a:rPr lang="en-US" altLang="zh-CN" dirty="0"/>
              <a:t>Scrapy Engine</a:t>
            </a:r>
            <a:r>
              <a:rPr lang="zh-CN" altLang="en-US" dirty="0"/>
              <a:t>，这中间会再次经过一系列</a:t>
            </a:r>
            <a:r>
              <a:rPr lang="en-US" altLang="zh-CN" dirty="0"/>
              <a:t>Downloader middlewares </a:t>
            </a:r>
            <a:r>
              <a:rPr lang="zh-CN" altLang="en-US" dirty="0"/>
              <a:t>；</a:t>
            </a:r>
          </a:p>
          <a:p>
            <a:r>
              <a:rPr lang="en-US" altLang="zh-CN" dirty="0"/>
              <a:t>Scrapy Engine</a:t>
            </a:r>
            <a:r>
              <a:rPr lang="zh-CN" altLang="en-US" dirty="0"/>
              <a:t>接收到下载返回的响应对象后，然后发送给爬虫，执行</a:t>
            </a:r>
            <a:r>
              <a:rPr lang="en-US" altLang="zh-CN" dirty="0"/>
              <a:t>Spiders</a:t>
            </a:r>
            <a:r>
              <a:rPr lang="zh-CN" altLang="en-US" dirty="0"/>
              <a:t>逻辑，中间会经过一系列</a:t>
            </a:r>
            <a:r>
              <a:rPr lang="en-US" altLang="zh-CN" dirty="0"/>
              <a:t>Spider middlewares </a:t>
            </a:r>
            <a:r>
              <a:rPr lang="zh-CN" altLang="en-US" dirty="0"/>
              <a:t>；</a:t>
            </a:r>
          </a:p>
          <a:p>
            <a:r>
              <a:rPr lang="zh-CN" altLang="en-US" dirty="0"/>
              <a:t>爬虫执行对应的回调方法，处理这个响应，完成用户逻辑后，会生成结果对象或新的请求对象给</a:t>
            </a:r>
            <a:r>
              <a:rPr lang="en-US" altLang="zh-CN" dirty="0"/>
              <a:t>Scrapy Engine</a:t>
            </a:r>
            <a:r>
              <a:rPr lang="zh-CN" altLang="en-US" dirty="0"/>
              <a:t>，再次经过一系列</a:t>
            </a:r>
            <a:r>
              <a:rPr lang="en-US" altLang="zh-CN" dirty="0"/>
              <a:t>Spider middlewares </a:t>
            </a:r>
            <a:r>
              <a:rPr lang="zh-CN" altLang="en-US" dirty="0"/>
              <a:t>；</a:t>
            </a:r>
          </a:p>
          <a:p>
            <a:r>
              <a:rPr lang="en-US" altLang="zh-CN" dirty="0"/>
              <a:t>Scrapy Engine</a:t>
            </a:r>
            <a:r>
              <a:rPr lang="zh-CN" altLang="en-US" dirty="0"/>
              <a:t>把爬虫返回的结果对象交由</a:t>
            </a:r>
            <a:r>
              <a:rPr lang="en-US" altLang="zh-CN" dirty="0"/>
              <a:t>Pipeline</a:t>
            </a:r>
            <a:r>
              <a:rPr lang="zh-CN" altLang="en-US" dirty="0"/>
              <a:t>处理，把新的请求对象通过</a:t>
            </a:r>
            <a:r>
              <a:rPr lang="en-US" altLang="zh-CN" dirty="0"/>
              <a:t>Scrapy Engine</a:t>
            </a:r>
            <a:r>
              <a:rPr lang="zh-CN" altLang="en-US" dirty="0"/>
              <a:t>再交给</a:t>
            </a:r>
            <a:r>
              <a:rPr lang="en-US" altLang="zh-CN" dirty="0"/>
              <a:t>Scheduler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6584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7406C5-445D-4A0A-AD07-E5E420F60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框架介绍</a:t>
            </a:r>
            <a:r>
              <a:rPr lang="en-US" altLang="zh-CN" dirty="0"/>
              <a:t>——</a:t>
            </a:r>
            <a:r>
              <a:rPr lang="zh-CN" altLang="en-US" dirty="0"/>
              <a:t>运行过程</a:t>
            </a:r>
          </a:p>
        </p:txBody>
      </p:sp>
      <p:pic>
        <p:nvPicPr>
          <p:cNvPr id="1028" name="Picture 4" descr="preview">
            <a:extLst>
              <a:ext uri="{FF2B5EF4-FFF2-40B4-BE49-F238E27FC236}">
                <a16:creationId xmlns:a16="http://schemas.microsoft.com/office/drawing/2014/main" id="{D1616755-CBC7-41B9-86A8-0209A1B10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004" y="1270000"/>
            <a:ext cx="8012944" cy="538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525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BFB49-441B-5B47-B3AE-D387D19E7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14291"/>
            <a:ext cx="8596668" cy="1320800"/>
          </a:xfrm>
        </p:spPr>
        <p:txBody>
          <a:bodyPr/>
          <a:lstStyle/>
          <a:p>
            <a:r>
              <a:rPr kumimoji="1" lang="zh-CN" altLang="en-US" dirty="0"/>
              <a:t>项目目标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19CC14-6A9F-AB47-886E-C570F2C71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71235"/>
            <a:ext cx="8596668" cy="206258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从</a:t>
            </a:r>
            <a:r>
              <a:rPr lang="en-US" altLang="zh-CN" dirty="0"/>
              <a:t>Scrapy</a:t>
            </a:r>
            <a:r>
              <a:rPr lang="zh-CN" altLang="en-US" dirty="0"/>
              <a:t>框架出发，根据对源代码与开源文档的分析，逆向编写软件需求规格说明书。并且根据软件需求规格说明书，对所选框架进行改进。改进内容包括框架的易用性和性能等。对改进后的软件进行测试，完成测试需求规格说明书和软件测试报告。完成规定的八项实验并提交综合实验总结报告。</a:t>
            </a:r>
          </a:p>
        </p:txBody>
      </p:sp>
    </p:spTree>
    <p:extLst>
      <p:ext uri="{BB962C8B-B14F-4D97-AF65-F5344CB8AC3E}">
        <p14:creationId xmlns:p14="http://schemas.microsoft.com/office/powerpoint/2010/main" val="3069060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BFB49-441B-5B47-B3AE-D387D19E7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14291"/>
            <a:ext cx="8596668" cy="1320800"/>
          </a:xfrm>
        </p:spPr>
        <p:txBody>
          <a:bodyPr/>
          <a:lstStyle/>
          <a:p>
            <a:r>
              <a:rPr kumimoji="1" lang="zh-CN" altLang="en-US" dirty="0"/>
              <a:t>项目目标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实现新的需求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19CC14-6A9F-AB47-886E-C570F2C71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71235"/>
            <a:ext cx="8596668" cy="5613650"/>
          </a:xfrm>
        </p:spPr>
        <p:txBody>
          <a:bodyPr>
            <a:normAutofit fontScale="92500" lnSpcReduction="20000"/>
          </a:bodyPr>
          <a:lstStyle/>
          <a:p>
            <a:pPr lvl="0">
              <a:lnSpc>
                <a:spcPct val="150000"/>
              </a:lnSpc>
            </a:pPr>
            <a:r>
              <a:rPr lang="zh-CN" altLang="zh-CN" dirty="0"/>
              <a:t>在</a:t>
            </a:r>
            <a:r>
              <a:rPr lang="en-US" altLang="zh-CN" dirty="0"/>
              <a:t>web</a:t>
            </a:r>
            <a:r>
              <a:rPr lang="zh-CN" altLang="zh-CN" dirty="0"/>
              <a:t>界面中输入用户需要筛选的标签、目标网站等信息，为用户输出爬虫的内容，时长等，并对输出进行排版。</a:t>
            </a:r>
          </a:p>
          <a:p>
            <a:pPr lvl="0">
              <a:lnSpc>
                <a:spcPct val="150000"/>
              </a:lnSpc>
            </a:pPr>
            <a:r>
              <a:rPr lang="zh-CN" altLang="zh-CN" dirty="0"/>
              <a:t>为用户显示爬取信息的词云。</a:t>
            </a:r>
          </a:p>
          <a:p>
            <a:pPr lvl="0">
              <a:lnSpc>
                <a:spcPct val="150000"/>
              </a:lnSpc>
            </a:pPr>
            <a:r>
              <a:rPr lang="zh-CN" altLang="zh-CN" dirty="0"/>
              <a:t>将在</a:t>
            </a:r>
            <a:r>
              <a:rPr lang="en-US" altLang="zh-CN" dirty="0"/>
              <a:t>web</a:t>
            </a:r>
            <a:r>
              <a:rPr lang="zh-CN" altLang="zh-CN" dirty="0"/>
              <a:t>界面提供调试与编译</a:t>
            </a:r>
            <a:r>
              <a:rPr lang="en-US" altLang="zh-CN" dirty="0"/>
              <a:t>python</a:t>
            </a:r>
            <a:r>
              <a:rPr lang="zh-CN" altLang="zh-CN" dirty="0"/>
              <a:t>代码的功能。</a:t>
            </a:r>
          </a:p>
          <a:p>
            <a:pPr lvl="0">
              <a:lnSpc>
                <a:spcPct val="150000"/>
              </a:lnSpc>
            </a:pPr>
            <a:r>
              <a:rPr lang="zh-CN" altLang="en-US" dirty="0"/>
              <a:t>对性能进行优化，如：改进</a:t>
            </a:r>
            <a:r>
              <a:rPr lang="en-US" altLang="zh-CN" dirty="0"/>
              <a:t>Scrapy</a:t>
            </a:r>
            <a:r>
              <a:rPr lang="zh-CN" altLang="en-US" dirty="0"/>
              <a:t>的去重机制；</a:t>
            </a:r>
            <a:r>
              <a:rPr lang="zh-CN" altLang="zh-CN" dirty="0"/>
              <a:t>针对一些特定网站给出性能优化方案和性能指标对比</a:t>
            </a:r>
            <a:r>
              <a:rPr lang="zh-CN" altLang="en-US" dirty="0"/>
              <a:t>等</a:t>
            </a:r>
            <a:r>
              <a:rPr lang="zh-CN" altLang="zh-CN" dirty="0"/>
              <a:t>。</a:t>
            </a:r>
            <a:endParaRPr lang="en-US" altLang="zh-CN" dirty="0"/>
          </a:p>
          <a:p>
            <a:pPr marL="0" lvl="0" indent="0">
              <a:lnSpc>
                <a:spcPct val="150000"/>
              </a:lnSpc>
              <a:buNone/>
            </a:pPr>
            <a:endParaRPr kumimoji="1" lang="zh-CN" altLang="en-US" sz="2000" dirty="0"/>
          </a:p>
          <a:p>
            <a:pPr marL="0" indent="0">
              <a:buNone/>
            </a:pPr>
            <a:r>
              <a:rPr kumimoji="1" lang="zh-CN" alt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选择理由</a:t>
            </a:r>
            <a:endParaRPr kumimoji="1" lang="en-US" altLang="zh-CN" sz="3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160000"/>
              </a:lnSpc>
            </a:pPr>
            <a:r>
              <a:rPr lang="zh-CN" altLang="en-US" dirty="0"/>
              <a:t>图形化界面可以降低使用者编程难度 </a:t>
            </a:r>
            <a:endParaRPr lang="en-US" altLang="zh-CN" dirty="0"/>
          </a:p>
          <a:p>
            <a:pPr>
              <a:lnSpc>
                <a:spcPct val="160000"/>
              </a:lnSpc>
            </a:pPr>
            <a:r>
              <a:rPr lang="zh-CN" altLang="en-US" dirty="0"/>
              <a:t>鉴于团队背景不同，基于</a:t>
            </a:r>
            <a:r>
              <a:rPr lang="en-US" altLang="zh-CN" dirty="0"/>
              <a:t>web</a:t>
            </a:r>
            <a:r>
              <a:rPr lang="zh-CN" altLang="en-US" dirty="0"/>
              <a:t>的图形化界面难度较低，保证了小组每个成员都能容易上手并且充分参与讨论 </a:t>
            </a:r>
            <a:endParaRPr lang="en-US" altLang="zh-CN" dirty="0"/>
          </a:p>
          <a:p>
            <a:pPr>
              <a:lnSpc>
                <a:spcPct val="160000"/>
              </a:lnSpc>
            </a:pPr>
            <a:r>
              <a:rPr lang="zh-CN" altLang="en-US" dirty="0"/>
              <a:t>图形化界面作为一个整体保证了项目期间小组成员要互相协同</a:t>
            </a:r>
            <a:endParaRPr lang="en-US" altLang="zh-CN" dirty="0"/>
          </a:p>
          <a:p>
            <a:pPr marL="0" indent="0">
              <a:buNone/>
            </a:pPr>
            <a:endParaRPr kumimoji="1" lang="zh-CN" altLang="en-US" sz="3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66582814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{813700F3-7D86-8747-8B76-EF4DEB169AA2}tf10001060</Template>
  <TotalTime>2725</TotalTime>
  <Words>1016</Words>
  <Application>Microsoft Office PowerPoint</Application>
  <PresentationFormat>宽屏</PresentationFormat>
  <Paragraphs>73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DengXian</vt:lpstr>
      <vt:lpstr>Arial</vt:lpstr>
      <vt:lpstr>Cambria Math</vt:lpstr>
      <vt:lpstr>Trebuchet MS</vt:lpstr>
      <vt:lpstr>Wingdings 3</vt:lpstr>
      <vt:lpstr>平面</vt:lpstr>
      <vt:lpstr>B组 Scrapy项目计划</vt:lpstr>
      <vt:lpstr>目录</vt:lpstr>
      <vt:lpstr>项目目标——选择Scrapy的原因</vt:lpstr>
      <vt:lpstr>项目目标——项目内容</vt:lpstr>
      <vt:lpstr>框架介绍——核心组件</vt:lpstr>
      <vt:lpstr>框架介绍——运行过程</vt:lpstr>
      <vt:lpstr>框架介绍——运行过程</vt:lpstr>
      <vt:lpstr>项目目标</vt:lpstr>
      <vt:lpstr>项目目标——实现新的需求</vt:lpstr>
      <vt:lpstr>技术路线——可视化部分</vt:lpstr>
      <vt:lpstr>技术路线——性能部分</vt:lpstr>
      <vt:lpstr>项目组织分工</vt:lpstr>
      <vt:lpstr>贡献度评估公式</vt:lpstr>
      <vt:lpstr>协作与沟通——进度追踪</vt:lpstr>
      <vt:lpstr>谢  谢  观  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Scrapy框架的研究与应用</dc:title>
  <dc:creator>邵 志钧</dc:creator>
  <cp:lastModifiedBy>742620517@qq.com</cp:lastModifiedBy>
  <cp:revision>33</cp:revision>
  <dcterms:created xsi:type="dcterms:W3CDTF">2020-03-11T13:15:28Z</dcterms:created>
  <dcterms:modified xsi:type="dcterms:W3CDTF">2020-03-20T09:22:03Z</dcterms:modified>
</cp:coreProperties>
</file>