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74" r:id="rId4"/>
    <p:sldId id="284" r:id="rId5"/>
    <p:sldId id="275" r:id="rId6"/>
    <p:sldId id="292" r:id="rId7"/>
    <p:sldId id="289" r:id="rId8"/>
    <p:sldId id="290" r:id="rId9"/>
    <p:sldId id="291" r:id="rId10"/>
    <p:sldId id="283" r:id="rId11"/>
    <p:sldId id="287" r:id="rId12"/>
    <p:sldId id="265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897"/>
  </p:normalViewPr>
  <p:slideViewPr>
    <p:cSldViewPr snapToGrid="0" snapToObjects="1">
      <p:cViewPr varScale="1">
        <p:scale>
          <a:sx n="86" d="100"/>
          <a:sy n="86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需求评审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2020-04-10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21" y="383343"/>
            <a:ext cx="4170890" cy="13208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5418E-C989-4B3E-879B-4D99EF42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614"/>
            <a:ext cx="10162112" cy="25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第二次实验评分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6FDEC9-1592-4F1D-A494-5A43A0F0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56" y="1242729"/>
            <a:ext cx="8067171" cy="43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下周的计划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按照之前对应的分工根据设计的需求评审单对</a:t>
            </a:r>
            <a:r>
              <a:rPr kumimoji="1" lang="en-US" altLang="zh-CN" sz="2000" dirty="0"/>
              <a:t>C,D</a:t>
            </a:r>
            <a:r>
              <a:rPr kumimoji="1" lang="zh-CN" altLang="en-US" sz="2000" dirty="0"/>
              <a:t>组进行需求评分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根据其他的组的评审意见修改与完善</a:t>
            </a:r>
            <a:r>
              <a:rPr lang="zh-CN" altLang="en-US" sz="2000" dirty="0"/>
              <a:t>需求规格说明书并给出相应反馈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软件设计与实现的准备</a:t>
            </a:r>
            <a:endParaRPr kumimoji="1"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本周的工作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上周问题的处理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需求规格说明书的自评自改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组间互评审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6-8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展示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进行了两次会议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对上周汇报出现的问题进行了处理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根据需求检查单对需求规格说明书按照分工进行了组内检查并修改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按照分工对</a:t>
            </a:r>
            <a:r>
              <a:rPr lang="en-US" altLang="zh-CN" sz="2000" dirty="0"/>
              <a:t>A,I</a:t>
            </a:r>
            <a:r>
              <a:rPr lang="zh-CN" altLang="en-US" sz="2000" dirty="0"/>
              <a:t>组的需求规格说明书进行了检查并给出评审意见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对其他组提出的评审意见进行讨论并做出相应的修改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讨论了第二次实验的评分准则并进行了评分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上周问题的处理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规范了文档文件的命名，增加了组别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定义了全体成员的概念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新增了一些之前参考过的资料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将</a:t>
            </a:r>
            <a:r>
              <a:rPr lang="en-US" altLang="zh-CN" sz="1800" dirty="0" err="1"/>
              <a:t>WebUI</a:t>
            </a:r>
            <a:r>
              <a:rPr lang="zh-CN" altLang="en-US" sz="1800" dirty="0"/>
              <a:t>的用户细化为代码用户与非代码用户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需求规格说明书的自评自改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54A0EB-AB36-42D0-9020-296BAC3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9" y="907050"/>
            <a:ext cx="11684921" cy="50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组间互评审</a:t>
            </a:r>
            <a:endParaRPr kumimoji="1"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CCF0842-237D-4292-9889-01B61B9AF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54272"/>
              </p:ext>
            </p:extLst>
          </p:nvPr>
        </p:nvGraphicFramePr>
        <p:xfrm>
          <a:off x="1375052" y="334442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3476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0765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9122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88227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53627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4259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获得评审意见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接受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部分接受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不接受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延迟修改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1201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37233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1F4D4320-9331-4DDB-8D09-EDBCDBAD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16044"/>
              </p:ext>
            </p:extLst>
          </p:nvPr>
        </p:nvGraphicFramePr>
        <p:xfrm>
          <a:off x="1375054" y="150709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31645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710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提出评审意见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9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1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8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4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对评审意见的讨论与修改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72B12D-F73B-4F64-9978-1EF21D62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3" y="853626"/>
            <a:ext cx="10371719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对评审意见的讨论与修改</a:t>
            </a:r>
            <a:endParaRPr kumimoji="1" lang="zh-CN" altLang="en-US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FC748A2-66ED-4D11-BE88-FEEFE060D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734"/>
              </p:ext>
            </p:extLst>
          </p:nvPr>
        </p:nvGraphicFramePr>
        <p:xfrm>
          <a:off x="379520" y="878281"/>
          <a:ext cx="5371975" cy="584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25">
                  <a:extLst>
                    <a:ext uri="{9D8B030D-6E8A-4147-A177-3AD203B41FA5}">
                      <a16:colId xmlns:a16="http://schemas.microsoft.com/office/drawing/2014/main" val="3021787264"/>
                    </a:ext>
                  </a:extLst>
                </a:gridCol>
                <a:gridCol w="767425">
                  <a:extLst>
                    <a:ext uri="{9D8B030D-6E8A-4147-A177-3AD203B41FA5}">
                      <a16:colId xmlns:a16="http://schemas.microsoft.com/office/drawing/2014/main" val="2585182720"/>
                    </a:ext>
                  </a:extLst>
                </a:gridCol>
                <a:gridCol w="767425">
                  <a:extLst>
                    <a:ext uri="{9D8B030D-6E8A-4147-A177-3AD203B41FA5}">
                      <a16:colId xmlns:a16="http://schemas.microsoft.com/office/drawing/2014/main" val="4235811027"/>
                    </a:ext>
                  </a:extLst>
                </a:gridCol>
                <a:gridCol w="767425">
                  <a:extLst>
                    <a:ext uri="{9D8B030D-6E8A-4147-A177-3AD203B41FA5}">
                      <a16:colId xmlns:a16="http://schemas.microsoft.com/office/drawing/2014/main" val="979117763"/>
                    </a:ext>
                  </a:extLst>
                </a:gridCol>
                <a:gridCol w="767425">
                  <a:extLst>
                    <a:ext uri="{9D8B030D-6E8A-4147-A177-3AD203B41FA5}">
                      <a16:colId xmlns:a16="http://schemas.microsoft.com/office/drawing/2014/main" val="1488030690"/>
                    </a:ext>
                  </a:extLst>
                </a:gridCol>
                <a:gridCol w="767425">
                  <a:extLst>
                    <a:ext uri="{9D8B030D-6E8A-4147-A177-3AD203B41FA5}">
                      <a16:colId xmlns:a16="http://schemas.microsoft.com/office/drawing/2014/main" val="3357023509"/>
                    </a:ext>
                  </a:extLst>
                </a:gridCol>
                <a:gridCol w="767425">
                  <a:extLst>
                    <a:ext uri="{9D8B030D-6E8A-4147-A177-3AD203B41FA5}">
                      <a16:colId xmlns:a16="http://schemas.microsoft.com/office/drawing/2014/main" val="2959807104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问题位置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问题描述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严重性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处理意见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是否接受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回应</a:t>
                      </a: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3318212392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</a:t>
                      </a: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中文文档中出现的英文图片应当有适当的中英文对照注释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添加中英文对照注释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事实上已经有了，在定义部分和组件解释部分已经覆盖所有的单词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831469876"/>
                  </a:ext>
                </a:extLst>
              </a:tr>
              <a:tr h="917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全文表格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除非是专有名词，否则不应出现中英文混杂的现象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修改中英文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部分接受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RUCM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图中修改，但文本表格中确实都是专有名词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745981737"/>
                  </a:ext>
                </a:extLst>
              </a:tr>
              <a:tr h="1032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3.3.4 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下载页面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中间件的职责</a:t>
                      </a: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这段话表述过于口语化，建议直接绘图表示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添加示意图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部分接受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改动语句，但是</a:t>
                      </a: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RUCM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图部分感觉不应再有这种图了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981179759"/>
                  </a:ext>
                </a:extLst>
              </a:tr>
              <a:tr h="2064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3.3.7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在已经从指定网页爬取到需要的内容之后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段落没有缩进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修改格式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已修改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434632905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4.3.2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软件接口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标准的开发文档应当注明具体接口，而非简单列举一个软件名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增添内容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已修改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412561366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5180514-4252-4D4B-8DEF-CFAD8DDA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45105"/>
              </p:ext>
            </p:extLst>
          </p:nvPr>
        </p:nvGraphicFramePr>
        <p:xfrm>
          <a:off x="5831394" y="1027433"/>
          <a:ext cx="5469877" cy="533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11">
                  <a:extLst>
                    <a:ext uri="{9D8B030D-6E8A-4147-A177-3AD203B41FA5}">
                      <a16:colId xmlns:a16="http://schemas.microsoft.com/office/drawing/2014/main" val="709817883"/>
                    </a:ext>
                  </a:extLst>
                </a:gridCol>
                <a:gridCol w="781411">
                  <a:extLst>
                    <a:ext uri="{9D8B030D-6E8A-4147-A177-3AD203B41FA5}">
                      <a16:colId xmlns:a16="http://schemas.microsoft.com/office/drawing/2014/main" val="2520905307"/>
                    </a:ext>
                  </a:extLst>
                </a:gridCol>
                <a:gridCol w="781411">
                  <a:extLst>
                    <a:ext uri="{9D8B030D-6E8A-4147-A177-3AD203B41FA5}">
                      <a16:colId xmlns:a16="http://schemas.microsoft.com/office/drawing/2014/main" val="2696736973"/>
                    </a:ext>
                  </a:extLst>
                </a:gridCol>
                <a:gridCol w="781411">
                  <a:extLst>
                    <a:ext uri="{9D8B030D-6E8A-4147-A177-3AD203B41FA5}">
                      <a16:colId xmlns:a16="http://schemas.microsoft.com/office/drawing/2014/main" val="2220010714"/>
                    </a:ext>
                  </a:extLst>
                </a:gridCol>
                <a:gridCol w="781411">
                  <a:extLst>
                    <a:ext uri="{9D8B030D-6E8A-4147-A177-3AD203B41FA5}">
                      <a16:colId xmlns:a16="http://schemas.microsoft.com/office/drawing/2014/main" val="1104897118"/>
                    </a:ext>
                  </a:extLst>
                </a:gridCol>
                <a:gridCol w="781411">
                  <a:extLst>
                    <a:ext uri="{9D8B030D-6E8A-4147-A177-3AD203B41FA5}">
                      <a16:colId xmlns:a16="http://schemas.microsoft.com/office/drawing/2014/main" val="482196428"/>
                    </a:ext>
                  </a:extLst>
                </a:gridCol>
                <a:gridCol w="781411">
                  <a:extLst>
                    <a:ext uri="{9D8B030D-6E8A-4147-A177-3AD203B41FA5}">
                      <a16:colId xmlns:a16="http://schemas.microsoft.com/office/drawing/2014/main" val="2182594847"/>
                    </a:ext>
                  </a:extLst>
                </a:gridCol>
              </a:tblGrid>
              <a:tr h="503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问题位置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问题描述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严重性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处理意见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是否接受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回应</a:t>
                      </a: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2999615346"/>
                  </a:ext>
                </a:extLst>
              </a:tr>
              <a:tr h="1027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 WebUI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用例图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代码用户和非代码用户只是使用系统的方式不一样，但对系统而言与这两类用户的交互方式是一样的，不应区别对待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建议用例图中的代码用户和非代码用户合并成用户进行分析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二者需求并不一样，非代码用户需要的是快速上手，他不会去编码。代码用户所有功能都可能使用。可能在命名方式上存在一些问题，但是认为不应该将二者合并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11590069"/>
                  </a:ext>
                </a:extLst>
              </a:tr>
              <a:tr h="856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5.3.5 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选择优化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选择优化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RUCM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图缺少系统根据模板及优化选项生成脚本的相关步骤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建议完善选择优化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RUCM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RUCM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中描述的重点应该是系统和用户的交互过程，而非其中更为细致的算法部分。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70191264"/>
                  </a:ext>
                </a:extLst>
              </a:tr>
              <a:tr h="503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需求规格说明书应该主要对本次实验要开发的部分进行分析，而不是原有框架，文档整体结构存在本末倒置问题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建议修改需求规格说明书整体结构，使之突出本次要开发的需求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部分接受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已修改目录结构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99198602"/>
                  </a:ext>
                </a:extLst>
              </a:tr>
              <a:tr h="685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页，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管理脚本是否还应该有删除脚本功能，主动停止脚本功能？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建议细化管理脚本功能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延迟修改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已修改。管理脚本的用例有些杂糅，会在后续版本考虑修改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879466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缺少针对所要开发的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WebUI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的非功能需求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建议添加非功能需求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接受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已补充</a:t>
                      </a:r>
                      <a:r>
                        <a:rPr lang="en-US" sz="9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WebUI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的非功能需求。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00729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8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文档修改记录</a:t>
            </a:r>
            <a:endParaRPr kumimoji="1" lang="zh-CN" altLang="en-US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0243EBE9-138C-470B-8E45-F845A8124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0558"/>
              </p:ext>
            </p:extLst>
          </p:nvPr>
        </p:nvGraphicFramePr>
        <p:xfrm>
          <a:off x="913413" y="1287183"/>
          <a:ext cx="8128000" cy="3702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29645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44396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6215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47510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3561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2020.4.3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修改了</a:t>
                      </a:r>
                      <a:r>
                        <a:rPr lang="en-US" sz="1200" kern="100">
                          <a:effectLst/>
                        </a:rPr>
                        <a:t>RUCM</a:t>
                      </a:r>
                      <a:r>
                        <a:rPr lang="zh-CN" sz="1200" kern="100">
                          <a:effectLst/>
                        </a:rPr>
                        <a:t>图，增加了参考文献，修改部分英文格式问题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明昊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汪凌风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extLst>
                  <a:ext uri="{0D108BD9-81ED-4DB2-BD59-A6C34878D82A}">
                    <a16:rowId xmlns:a16="http://schemas.microsoft.com/office/drawing/2014/main" val="168086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2020.4.4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修改了用例图、</a:t>
                      </a:r>
                      <a:r>
                        <a:rPr lang="en-US" sz="1200" kern="100">
                          <a:effectLst/>
                        </a:rPr>
                        <a:t>RUCM</a:t>
                      </a:r>
                      <a:r>
                        <a:rPr lang="zh-CN" sz="1200" kern="100">
                          <a:effectLst/>
                        </a:rPr>
                        <a:t>图及其说明、参考文献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闫奕涛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extLst>
                  <a:ext uri="{0D108BD9-81ED-4DB2-BD59-A6C34878D82A}">
                    <a16:rowId xmlns:a16="http://schemas.microsoft.com/office/drawing/2014/main" val="213700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2.1.0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2020.4.5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根据评审表自我检查，修改了文字标准、格式和图表等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闫奕涛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extLst>
                  <a:ext uri="{0D108BD9-81ED-4DB2-BD59-A6C34878D82A}">
                    <a16:rowId xmlns:a16="http://schemas.microsoft.com/office/drawing/2014/main" val="373685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2020.4.6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增加页码，修改</a:t>
                      </a:r>
                      <a:r>
                        <a:rPr lang="en-US" sz="1200" kern="100">
                          <a:effectLst/>
                        </a:rPr>
                        <a:t>3.1</a:t>
                      </a:r>
                      <a:r>
                        <a:rPr lang="zh-CN" sz="1200" kern="100">
                          <a:effectLst/>
                        </a:rPr>
                        <a:t>描述，增加词云实现描述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闫奕涛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闫奕涛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extLst>
                  <a:ext uri="{0D108BD9-81ED-4DB2-BD59-A6C34878D82A}">
                    <a16:rowId xmlns:a16="http://schemas.microsoft.com/office/drawing/2014/main" val="168736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2.2.0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2020.4.9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根据第一次评审结果，全面修改本文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闫奕涛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/>
                </a:tc>
                <a:extLst>
                  <a:ext uri="{0D108BD9-81ED-4DB2-BD59-A6C34878D82A}">
                    <a16:rowId xmlns:a16="http://schemas.microsoft.com/office/drawing/2014/main" val="66249186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18AEE42-2C6C-4A99-8B69-C424EF363892}"/>
              </a:ext>
            </a:extLst>
          </p:cNvPr>
          <p:cNvSpPr txBox="1"/>
          <p:nvPr/>
        </p:nvSpPr>
        <p:spPr>
          <a:xfrm>
            <a:off x="1171853" y="5175681"/>
            <a:ext cx="691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注：全体成员即汪凌风，邵志钧，明昊，汪丽萍，闫奕涛，郑泽西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2085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854</Words>
  <Application>Microsoft Office PowerPoint</Application>
  <PresentationFormat>宽屏</PresentationFormat>
  <Paragraphs>171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DengXian</vt:lpstr>
      <vt:lpstr>Arial</vt:lpstr>
      <vt:lpstr>Times New Roman</vt:lpstr>
      <vt:lpstr>Trebuchet MS</vt:lpstr>
      <vt:lpstr>Wingdings</vt:lpstr>
      <vt:lpstr>Wingdings 3</vt:lpstr>
      <vt:lpstr>平面</vt:lpstr>
      <vt:lpstr>基于Scrapy的WebUI——需求评审</vt:lpstr>
      <vt:lpstr>目录</vt:lpstr>
      <vt:lpstr>本周的工作</vt:lpstr>
      <vt:lpstr>上周问题的处理</vt:lpstr>
      <vt:lpstr>需求规格说明书的自评自改</vt:lpstr>
      <vt:lpstr>组间互评审</vt:lpstr>
      <vt:lpstr>对评审意见的讨论与修改</vt:lpstr>
      <vt:lpstr>对评审意见的讨论与修改</vt:lpstr>
      <vt:lpstr>文档修改记录</vt:lpstr>
      <vt:lpstr>实验6——实施进度</vt:lpstr>
      <vt:lpstr>实验8——第二次实验评分</vt:lpstr>
      <vt:lpstr>下周的计划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郑 泽西</cp:lastModifiedBy>
  <cp:revision>129</cp:revision>
  <dcterms:created xsi:type="dcterms:W3CDTF">2020-03-26T09:40:23Z</dcterms:created>
  <dcterms:modified xsi:type="dcterms:W3CDTF">2020-04-10T09:35:53Z</dcterms:modified>
</cp:coreProperties>
</file>