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258" r:id="rId4"/>
    <p:sldId id="261" r:id="rId5"/>
    <p:sldId id="267" r:id="rId6"/>
    <p:sldId id="266" r:id="rId7"/>
    <p:sldId id="262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apy/scrapy" TargetMode="External"/><Relationship Id="rId2" Type="http://schemas.openxmlformats.org/officeDocument/2006/relationships/hyperlink" Target="https://scra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Scrapy</a:t>
            </a:r>
            <a:r>
              <a:rPr kumimoji="1" lang="zh-CN" altLang="en-US" dirty="0"/>
              <a:t>框架的研究与应用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 dirty="0"/>
              <a:t>2020-03-13</a:t>
            </a:r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观  赏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 err="1">
                <a:latin typeface="DengXian" panose="02010600030101010101" pitchFamily="2" charset="-122"/>
                <a:ea typeface="DengXian" panose="02010600030101010101" pitchFamily="2" charset="-122"/>
              </a:rPr>
              <a:t>Scrapy</a:t>
            </a: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简介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项目目标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项目组织分工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协作与沟通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Scrapy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err="1"/>
              <a:t>Scrapy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是一种基于</a:t>
            </a:r>
            <a:r>
              <a:rPr kumimoji="1" lang="en-US" altLang="zh-CN" sz="2000" dirty="0"/>
              <a:t>python</a:t>
            </a:r>
            <a:r>
              <a:rPr kumimoji="1" lang="zh-CN" altLang="en-US" sz="2000" dirty="0"/>
              <a:t>的，快速的高级 </a:t>
            </a:r>
            <a:r>
              <a:rPr kumimoji="1" lang="en-US" altLang="zh-CN" sz="2000" dirty="0"/>
              <a:t>web crawling </a:t>
            </a:r>
            <a:r>
              <a:rPr kumimoji="1" lang="zh-CN" altLang="en-US" sz="2000" dirty="0"/>
              <a:t>和 </a:t>
            </a:r>
            <a:r>
              <a:rPr kumimoji="1" lang="en-US" altLang="zh-CN" sz="2000" dirty="0"/>
              <a:t>web scraping </a:t>
            </a:r>
            <a:r>
              <a:rPr kumimoji="1" lang="zh-CN" altLang="en-US" sz="2000" dirty="0"/>
              <a:t>框架，用于对网站进行爬取并从其页面提取结构化数据。它可以用于广泛的用途，从数据挖掘到数据监测和自动化测试。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endParaRPr kumimoji="1"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B311BB-2858-9048-914A-6294D86B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47352"/>
            <a:ext cx="7162800" cy="2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7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Scrapy</a:t>
            </a:r>
            <a:r>
              <a:rPr kumimoji="1" lang="zh-CN" altLang="en-US"/>
              <a:t>简介</a:t>
            </a:r>
            <a:r>
              <a:rPr kumimoji="1" lang="en-US" altLang="zh-CN"/>
              <a:t>——</a:t>
            </a:r>
            <a:r>
              <a:rPr kumimoji="1" lang="en-US" altLang="zh-CN" dirty="0" err="1"/>
              <a:t>Scrapy</a:t>
            </a:r>
            <a:r>
              <a:rPr kumimoji="1" lang="zh-CN" altLang="en-US" dirty="0"/>
              <a:t>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提供了多种类型爬虫的基类，如</a:t>
            </a:r>
            <a:r>
              <a:rPr kumimoji="1" lang="en-US" altLang="zh-CN" sz="2000" dirty="0" err="1"/>
              <a:t>BaseSpider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sitemap</a:t>
            </a:r>
            <a:r>
              <a:rPr kumimoji="1" lang="zh-CN" altLang="en-US" sz="2000" dirty="0"/>
              <a:t>爬虫等；</a:t>
            </a:r>
            <a:endParaRPr kumimoji="1" lang="en-US" altLang="zh-CN" sz="2000" dirty="0"/>
          </a:p>
          <a:p>
            <a:r>
              <a:rPr kumimoji="1" lang="zh-CN" altLang="en-US" sz="2000" dirty="0"/>
              <a:t>允许使用 </a:t>
            </a:r>
            <a:r>
              <a:rPr kumimoji="1" lang="en-US" altLang="zh-CN" sz="2000" dirty="0"/>
              <a:t>signals </a:t>
            </a:r>
            <a:r>
              <a:rPr kumimoji="1" lang="zh-CN" altLang="en-US" sz="2000" dirty="0"/>
              <a:t>以及定义良好的</a:t>
            </a:r>
            <a:r>
              <a:rPr kumimoji="1" lang="en-US" altLang="zh-CN" sz="2000" dirty="0"/>
              <a:t>API</a:t>
            </a:r>
            <a:r>
              <a:rPr kumimoji="1" lang="zh-CN" altLang="en-US" sz="2000" dirty="0"/>
              <a:t>（中间件， </a:t>
            </a:r>
            <a:r>
              <a:rPr kumimoji="1" lang="en-US" altLang="zh-CN" sz="2000" dirty="0"/>
              <a:t>extensions </a:t>
            </a:r>
            <a:r>
              <a:rPr kumimoji="1" lang="zh-CN" altLang="en-US" sz="2000" dirty="0"/>
              <a:t>和 </a:t>
            </a:r>
            <a:r>
              <a:rPr kumimoji="1" lang="en-US" altLang="zh-CN" sz="2000" dirty="0"/>
              <a:t>pipelines </a:t>
            </a:r>
            <a:r>
              <a:rPr kumimoji="1" lang="zh-CN" altLang="en-US" sz="2000" dirty="0"/>
              <a:t>）；</a:t>
            </a:r>
            <a:endParaRPr kumimoji="1" lang="en-US" altLang="zh-CN" sz="2000" dirty="0"/>
          </a:p>
          <a:p>
            <a:r>
              <a:rPr kumimoji="1" lang="zh-CN" altLang="en-US" sz="2000" dirty="0"/>
              <a:t>使用 </a:t>
            </a:r>
            <a:r>
              <a:rPr kumimoji="1" lang="en-US" altLang="zh-CN" sz="2000" dirty="0"/>
              <a:t>Twisted</a:t>
            </a:r>
            <a:r>
              <a:rPr kumimoji="1" lang="zh-CN" altLang="en-US" sz="2000" dirty="0"/>
              <a:t>异步网络库来处理网络通讯，架构清晰，并且包含了各种中间件接口，可以灵活的完成各种需求；</a:t>
            </a:r>
            <a:endParaRPr kumimoji="1" lang="en-US" altLang="zh-CN" sz="2000" dirty="0"/>
          </a:p>
          <a:p>
            <a:r>
              <a:rPr kumimoji="1" lang="zh-CN" altLang="en-US" sz="2000" dirty="0"/>
              <a:t>使用</a:t>
            </a:r>
            <a:r>
              <a:rPr kumimoji="1" lang="en-US" altLang="zh-CN" sz="2000" dirty="0"/>
              <a:t>Python</a:t>
            </a:r>
            <a:r>
              <a:rPr kumimoji="1" lang="zh-CN" altLang="en-US" sz="2000" dirty="0"/>
              <a:t>编写，简单高效；</a:t>
            </a:r>
            <a:endParaRPr kumimoji="1" lang="en-US" altLang="zh-CN" sz="2000" dirty="0"/>
          </a:p>
          <a:p>
            <a:r>
              <a:rPr lang="zh-CN" altLang="en-US" sz="2000" dirty="0"/>
              <a:t>拥有</a:t>
            </a:r>
            <a:r>
              <a:rPr lang="zh-CN" altLang="zh-CN" sz="2000" dirty="0"/>
              <a:t>广泛的内置扩展和用于处理的中间产品 </a:t>
            </a:r>
            <a:r>
              <a:rPr lang="zh-CN" altLang="en-US" sz="2000" dirty="0"/>
              <a:t>。</a:t>
            </a:r>
            <a:endParaRPr kumimoji="1" lang="zh-CN" altLang="en-US" sz="2000" dirty="0"/>
          </a:p>
          <a:p>
            <a:endParaRPr kumimoji="1"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942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项目目标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选择</a:t>
            </a:r>
            <a:r>
              <a:rPr kumimoji="1" lang="en-US" altLang="zh-CN" dirty="0" err="1"/>
              <a:t>Scrapy</a:t>
            </a:r>
            <a:r>
              <a:rPr kumimoji="1" lang="zh-CN" altLang="en-US" dirty="0"/>
              <a:t>的原因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使用</a:t>
            </a:r>
            <a:r>
              <a:rPr kumimoji="1" lang="en-US" altLang="zh-CN" sz="2000" dirty="0"/>
              <a:t>Python</a:t>
            </a:r>
            <a:r>
              <a:rPr kumimoji="1" lang="zh-CN" altLang="en-US" sz="2000" dirty="0"/>
              <a:t>完成，小组成员更为熟悉；</a:t>
            </a:r>
            <a:endParaRPr kumimoji="1" lang="en-US" altLang="zh-CN" sz="2000" dirty="0"/>
          </a:p>
          <a:p>
            <a:r>
              <a:rPr kumimoji="1" lang="zh-CN" altLang="en-US" sz="2000" dirty="0"/>
              <a:t>小组成员对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更感兴趣；</a:t>
            </a:r>
            <a:endParaRPr kumimoji="1" lang="en-US" altLang="zh-CN" sz="2000" dirty="0"/>
          </a:p>
          <a:p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框架规模适中，符合小组成员期望；</a:t>
            </a:r>
            <a:endParaRPr kumimoji="1" lang="en-US" altLang="zh-CN" sz="2000" dirty="0"/>
          </a:p>
          <a:p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框架具有较为完整的文档和注释；</a:t>
            </a:r>
            <a:endParaRPr kumimoji="1" lang="en-US" altLang="zh-CN" sz="2000" dirty="0"/>
          </a:p>
          <a:p>
            <a:r>
              <a:rPr kumimoji="1" lang="zh-CN" altLang="en-US" sz="2000" dirty="0"/>
              <a:t>组内成员有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使用经历。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63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项目目标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项目内容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选择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2.0.0</a:t>
            </a:r>
            <a:r>
              <a:rPr kumimoji="1" lang="zh-CN" altLang="en-US" sz="2000" dirty="0"/>
              <a:t>版本，了解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其框架及内容；</a:t>
            </a:r>
            <a:endParaRPr kumimoji="1" lang="en-US" altLang="zh-CN" sz="2000" dirty="0"/>
          </a:p>
          <a:p>
            <a:r>
              <a:rPr kumimoji="1" lang="zh-CN" altLang="en-US" sz="2000" dirty="0"/>
              <a:t>根据文档和源码分析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框架的功能、架构及需求；</a:t>
            </a:r>
            <a:endParaRPr kumimoji="1" lang="en-US" altLang="zh-CN" sz="2000" dirty="0"/>
          </a:p>
          <a:p>
            <a:r>
              <a:rPr kumimoji="1" lang="zh-CN" altLang="en-US" sz="2000" dirty="0"/>
              <a:t>使用 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设计针对特定网站的爬虫；</a:t>
            </a:r>
            <a:endParaRPr kumimoji="1" lang="en-US" altLang="zh-CN" sz="2000" dirty="0"/>
          </a:p>
          <a:p>
            <a:r>
              <a:rPr kumimoji="1" lang="zh-CN" altLang="en-US" sz="2000" dirty="0"/>
              <a:t>根据所设计的爬虫程序分析性能，结合对源码的分析探讨是否有可以提升性能的部分；</a:t>
            </a:r>
            <a:endParaRPr kumimoji="1" lang="en-US" altLang="zh-CN" sz="2000" dirty="0"/>
          </a:p>
          <a:p>
            <a:r>
              <a:rPr lang="zh-CN" altLang="en-US" sz="2000" dirty="0"/>
              <a:t>对改进后的框架进行测试与评估。</a:t>
            </a:r>
            <a:endParaRPr lang="en-US" altLang="zh-CN" sz="2000" dirty="0"/>
          </a:p>
          <a:p>
            <a:r>
              <a:rPr kumimoji="1" lang="zh-CN" altLang="en-US" sz="1200" dirty="0"/>
              <a:t>官方网站：</a:t>
            </a:r>
            <a:r>
              <a:rPr kumimoji="1" lang="en-US" altLang="zh-CN" sz="1200" dirty="0"/>
              <a:t> </a:t>
            </a:r>
            <a:r>
              <a:rPr kumimoji="1" lang="en-US" altLang="zh-CN" sz="1200" dirty="0">
                <a:hlinkClick r:id="rId2"/>
              </a:rPr>
              <a:t>https://scrapy.org</a:t>
            </a:r>
            <a:endParaRPr kumimoji="1" lang="en-US" altLang="zh-CN" sz="1200" dirty="0"/>
          </a:p>
          <a:p>
            <a:r>
              <a:rPr kumimoji="1" lang="en-US" altLang="zh-CN" sz="1200" dirty="0" err="1"/>
              <a:t>Github</a:t>
            </a:r>
            <a:r>
              <a:rPr kumimoji="1" lang="zh-CN" altLang="en-US" sz="1200" dirty="0"/>
              <a:t>仓库：</a:t>
            </a:r>
            <a:r>
              <a:rPr kumimoji="1" lang="en-US" altLang="zh-CN" sz="1200" dirty="0"/>
              <a:t> </a:t>
            </a:r>
            <a:r>
              <a:rPr kumimoji="1" lang="en-US" altLang="zh-CN" sz="1200" dirty="0">
                <a:hlinkClick r:id="rId3"/>
              </a:rPr>
              <a:t>https://github.com/scrapy/scrapy</a:t>
            </a:r>
            <a:endParaRPr kumimoji="1" lang="zh-CN" altLang="en-US" sz="1200" dirty="0"/>
          </a:p>
          <a:p>
            <a:endParaRPr kumimoji="1"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434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zh-CN" altLang="en-US" dirty="0"/>
              <a:t>项目组织分工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0F5A51-4600-F24B-9D4B-2C2D21871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63758"/>
              </p:ext>
            </p:extLst>
          </p:nvPr>
        </p:nvGraphicFramePr>
        <p:xfrm>
          <a:off x="677333" y="1543792"/>
          <a:ext cx="8042921" cy="35863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09439">
                  <a:extLst>
                    <a:ext uri="{9D8B030D-6E8A-4147-A177-3AD203B41FA5}">
                      <a16:colId xmlns:a16="http://schemas.microsoft.com/office/drawing/2014/main" val="4032125658"/>
                    </a:ext>
                  </a:extLst>
                </a:gridCol>
                <a:gridCol w="6833482">
                  <a:extLst>
                    <a:ext uri="{9D8B030D-6E8A-4147-A177-3AD203B41FA5}">
                      <a16:colId xmlns:a16="http://schemas.microsoft.com/office/drawing/2014/main" val="3316092266"/>
                    </a:ext>
                  </a:extLst>
                </a:gridCol>
              </a:tblGrid>
              <a:tr h="3887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工作描述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3315408"/>
                  </a:ext>
                </a:extLst>
              </a:tr>
              <a:tr h="8211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汪凌风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组员之间的沟通协调，安排各种事宜，根据任务的具体阶段与成员能力认取任务并完成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0545073"/>
                  </a:ext>
                </a:extLst>
              </a:tr>
              <a:tr h="3888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明昊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根据任务的具体阶段与成员能力认取任务并完成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179370"/>
                  </a:ext>
                </a:extLst>
              </a:tr>
              <a:tr h="3888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汪丽萍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根据任务的具体阶段与成员能力认取任务并完成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4653510"/>
                  </a:ext>
                </a:extLst>
              </a:tr>
              <a:tr h="3888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郑泽西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根据任务的具体阶段与成员能力认取任务并完成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2525459"/>
                  </a:ext>
                </a:extLst>
              </a:tr>
              <a:tr h="3888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闫奕涛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根据任务的具体阶段与成员能力认取任务并完成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0260980"/>
                  </a:ext>
                </a:extLst>
              </a:tr>
              <a:tr h="8211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邵志钧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会议记录，根据任务的具体阶段与成员能力认取任务并完成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329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27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协作与沟通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协作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19C7DB4-6851-EC48-8BDB-D940D848B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23174"/>
              </p:ext>
            </p:extLst>
          </p:nvPr>
        </p:nvGraphicFramePr>
        <p:xfrm>
          <a:off x="677334" y="1605776"/>
          <a:ext cx="8221339" cy="32003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89730">
                  <a:extLst>
                    <a:ext uri="{9D8B030D-6E8A-4147-A177-3AD203B41FA5}">
                      <a16:colId xmlns:a16="http://schemas.microsoft.com/office/drawing/2014/main" val="3668447793"/>
                    </a:ext>
                  </a:extLst>
                </a:gridCol>
                <a:gridCol w="1951326">
                  <a:extLst>
                    <a:ext uri="{9D8B030D-6E8A-4147-A177-3AD203B41FA5}">
                      <a16:colId xmlns:a16="http://schemas.microsoft.com/office/drawing/2014/main" val="4188061260"/>
                    </a:ext>
                  </a:extLst>
                </a:gridCol>
                <a:gridCol w="4880283">
                  <a:extLst>
                    <a:ext uri="{9D8B030D-6E8A-4147-A177-3AD203B41FA5}">
                      <a16:colId xmlns:a16="http://schemas.microsoft.com/office/drawing/2014/main" val="2129471345"/>
                    </a:ext>
                  </a:extLst>
                </a:gridCol>
              </a:tblGrid>
              <a:tr h="379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工具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频率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目的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6053885"/>
                  </a:ext>
                </a:extLst>
              </a:tr>
              <a:tr h="9607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腾讯会议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每周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至</a:t>
                      </a: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次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对具体阶段的任务进行深入分析，任务厘清，团队交流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407892"/>
                  </a:ext>
                </a:extLst>
              </a:tr>
              <a:tr h="454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微信群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随时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成员的交流，问题的讨论，任务的交接等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9201754"/>
                  </a:ext>
                </a:extLst>
              </a:tr>
              <a:tr h="454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Git,</a:t>
                      </a:r>
                      <a:r>
                        <a:rPr lang="zh-CN" sz="1600" kern="100">
                          <a:effectLst/>
                        </a:rPr>
                        <a:t>文档等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随时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项目的协作，任务的交接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331416"/>
                  </a:ext>
                </a:extLst>
              </a:tr>
              <a:tr h="9507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teambition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后续可能会使用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完善协作与沟通的过程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91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6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协作与沟通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进度追踪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75EE72-B298-8448-914B-0A4156BA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zh-CN" altLang="en-US" sz="2000" dirty="0"/>
              <a:t>通过</a:t>
            </a:r>
            <a:r>
              <a:rPr kumimoji="1" lang="en-US" altLang="zh-CN" sz="2000" dirty="0"/>
              <a:t>MS project</a:t>
            </a:r>
            <a:r>
              <a:rPr kumimoji="1" lang="zh-CN" altLang="en-US" sz="2000" dirty="0"/>
              <a:t>对项目进行计划安排和追踪，每阶段针对计划完成情况动态调整计划。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zh-CN" altLang="en-US" sz="2000" dirty="0"/>
              <a:t>软件进度的总体安排按照老师要求以周为单位进行，每周针对特定任务，小组开会确定任务分工和计划安排，小组成员按分工内容和工期来完成本周任务。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endParaRPr kumimoji="1"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445C47-F545-3B4B-91A2-6BAD6AE85E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3428786"/>
            <a:ext cx="8254793" cy="23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8335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{813700F3-7D86-8747-8B76-EF4DEB169AA2}tf10001060</Template>
  <TotalTime>2489</TotalTime>
  <Words>574</Words>
  <Application>Microsoft Macintosh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DengXian</vt:lpstr>
      <vt:lpstr>方正姚体</vt:lpstr>
      <vt:lpstr>华文新魏</vt:lpstr>
      <vt:lpstr>宋体</vt:lpstr>
      <vt:lpstr>Arial</vt:lpstr>
      <vt:lpstr>Times New Roman</vt:lpstr>
      <vt:lpstr>Trebuchet MS</vt:lpstr>
      <vt:lpstr>Wingdings 3</vt:lpstr>
      <vt:lpstr>平面</vt:lpstr>
      <vt:lpstr>Scrapy框架的研究与应用</vt:lpstr>
      <vt:lpstr>目录</vt:lpstr>
      <vt:lpstr>Scrapy简介</vt:lpstr>
      <vt:lpstr>Scrapy简介——Scrapy优势</vt:lpstr>
      <vt:lpstr>项目目标——选择Scrapy的原因</vt:lpstr>
      <vt:lpstr>项目目标——项目内容</vt:lpstr>
      <vt:lpstr>项目组织分工</vt:lpstr>
      <vt:lpstr>协作与沟通——协作</vt:lpstr>
      <vt:lpstr>协作与沟通——进度追踪</vt:lpstr>
      <vt:lpstr>谢  谢  观  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Scrapy框架的研究与应用</dc:title>
  <dc:creator>邵 志钧</dc:creator>
  <cp:lastModifiedBy>邵 志钧</cp:lastModifiedBy>
  <cp:revision>17</cp:revision>
  <dcterms:created xsi:type="dcterms:W3CDTF">2020-03-11T13:15:28Z</dcterms:created>
  <dcterms:modified xsi:type="dcterms:W3CDTF">2020-03-13T07:19:13Z</dcterms:modified>
</cp:coreProperties>
</file>