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0" r:id="rId3"/>
    <p:sldId id="267" r:id="rId4"/>
    <p:sldId id="266" r:id="rId5"/>
    <p:sldId id="269" r:id="rId6"/>
    <p:sldId id="270" r:id="rId7"/>
    <p:sldId id="262" r:id="rId8"/>
    <p:sldId id="264" r:id="rId9"/>
    <p:sldId id="265" r:id="rId10"/>
    <p:sldId id="268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42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2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82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57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07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90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26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42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7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821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48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5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5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6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2020/3/19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50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FC363-97AA-4646-859A-C52C7FC81DA1}" type="datetimeFigureOut">
              <a:rPr kumimoji="1" lang="zh-CN" altLang="en-US" smtClean="0"/>
              <a:t>2020/3/19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3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apy/scrapy" TargetMode="External"/><Relationship Id="rId2" Type="http://schemas.openxmlformats.org/officeDocument/2006/relationships/hyperlink" Target="https://scrapy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58D8-26AE-B441-87E1-E7AB7007D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组</a:t>
            </a:r>
            <a:r>
              <a:rPr kumimoji="1" lang="en-US" altLang="zh-CN" dirty="0"/>
              <a:t> Scrapy</a:t>
            </a:r>
            <a:r>
              <a:rPr kumimoji="1" lang="zh-CN" altLang="en-US" dirty="0"/>
              <a:t>项目计划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B9F85-6C91-A747-A532-387C052B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057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19</a:t>
            </a:r>
            <a:r>
              <a:rPr kumimoji="1" lang="zh-CN" altLang="en-US" dirty="0"/>
              <a:t>级</a:t>
            </a:r>
            <a:r>
              <a:rPr kumimoji="1" lang="en-US" altLang="zh-CN" dirty="0"/>
              <a:t>B</a:t>
            </a:r>
            <a:r>
              <a:rPr kumimoji="1" lang="zh-CN" altLang="en-US" dirty="0"/>
              <a:t>组</a:t>
            </a:r>
            <a:endParaRPr kumimoji="1" lang="en-US" altLang="zh-CN" dirty="0"/>
          </a:p>
          <a:p>
            <a:r>
              <a:rPr kumimoji="1" lang="en-US" altLang="zh-CN" dirty="0"/>
              <a:t>2020-03-13</a:t>
            </a:r>
          </a:p>
          <a:p>
            <a:r>
              <a:rPr kumimoji="1" lang="zh-CN" altLang="en-US" dirty="0"/>
              <a:t>汪凌风  明   昊</a:t>
            </a:r>
            <a:endParaRPr kumimoji="1" lang="en-US" altLang="zh-CN" dirty="0"/>
          </a:p>
          <a:p>
            <a:r>
              <a:rPr kumimoji="1" lang="zh-CN" altLang="en-US" dirty="0"/>
              <a:t>汪丽萍  郑泽西</a:t>
            </a:r>
            <a:endParaRPr kumimoji="1" lang="en-US" altLang="zh-CN" dirty="0"/>
          </a:p>
          <a:p>
            <a:r>
              <a:rPr kumimoji="1" lang="zh-CN" altLang="en-US" dirty="0"/>
              <a:t>闫奕涛  邵志钧</a:t>
            </a:r>
          </a:p>
        </p:txBody>
      </p:sp>
    </p:spTree>
    <p:extLst>
      <p:ext uri="{BB962C8B-B14F-4D97-AF65-F5344CB8AC3E}">
        <p14:creationId xmlns:p14="http://schemas.microsoft.com/office/powerpoint/2010/main" val="211756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贡献度评估公式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175EE72-B298-8448-914B-0A4156BA9A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6527" y="1930400"/>
                <a:ext cx="8596668" cy="4195192"/>
              </a:xfrm>
            </p:spPr>
            <p:txBody>
              <a:bodyPr>
                <a:normAutofit/>
              </a:bodyPr>
              <a:lstStyle/>
              <a:p>
                <a:pPr marL="0" indent="457200">
                  <a:lnSpc>
                    <a:spcPct val="150000"/>
                  </a:lnSpc>
                  <a:buNone/>
                </a:pPr>
                <a:r>
                  <a:rPr kumimoji="1" lang="zh-CN" altLang="en-US" sz="2000" dirty="0"/>
                  <a:t>暂定用如下方式评估每个人的贡献度：</a:t>
                </a:r>
                <a:endParaRPr kumimoji="1" lang="en-US" altLang="zh-CN" sz="2000" dirty="0"/>
              </a:p>
              <a:p>
                <a:pPr marL="0" indent="457200">
                  <a:lnSpc>
                    <a:spcPct val="150000"/>
                  </a:lnSpc>
                  <a:buNone/>
                </a:pPr>
                <a:r>
                  <a:rPr kumimoji="1" lang="zh-CN" altLang="en-US" sz="2000" dirty="0"/>
                  <a:t>每个组员对其他所有组员分配 </a:t>
                </a:r>
                <a:r>
                  <a:rPr kumimoji="1" lang="en-US" altLang="zh-CN" sz="2000" dirty="0"/>
                  <a:t>100% </a:t>
                </a:r>
                <a:r>
                  <a:rPr kumimoji="1" lang="zh-CN" altLang="en-US" sz="2000" dirty="0"/>
                  <a:t>的贡献值（不给本人打分），最终每个组员的贡献值由其他所有组员对其打分的平均值求得。</a:t>
                </a:r>
                <a:endParaRPr kumimoji="1" lang="en-US" altLang="zh-CN" sz="2000" dirty="0"/>
              </a:p>
              <a:p>
                <a:pPr marL="0" indent="4572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𝑠𝑐𝑜𝑟𝑒</m:t>
                      </m:r>
                      <m:r>
                        <a:rPr lang="en-US" altLang="zh-CN" i="1"/>
                        <m:t>_</m:t>
                      </m:r>
                      <m:r>
                        <a:rPr lang="en-US" altLang="zh-CN" i="1"/>
                        <m:t>𝑗</m:t>
                      </m:r>
                      <m:r>
                        <a:rPr lang="en-US" altLang="zh-CN" i="1"/>
                        <m:t>=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/>
                              </m:ctrlPr>
                            </m:naryPr>
                            <m:sub>
                              <m:r>
                                <a:rPr lang="en-US" altLang="zh-CN" i="1"/>
                                <m:t>𝑖</m:t>
                              </m:r>
                              <m:r>
                                <a:rPr lang="en-US" altLang="zh-CN" i="1"/>
                                <m:t>=1,</m:t>
                              </m:r>
                              <m:r>
                                <a:rPr lang="en-US" altLang="zh-CN" i="1"/>
                                <m:t>𝑖</m:t>
                              </m:r>
                              <m:r>
                                <a:rPr lang="en-US" altLang="zh-CN" i="1"/>
                                <m:t>≠</m:t>
                              </m:r>
                              <m:r>
                                <a:rPr lang="en-US" altLang="zh-CN" i="1"/>
                                <m:t>𝑗</m:t>
                              </m:r>
                            </m:sub>
                            <m:sup>
                              <m:r>
                                <a:rPr lang="en-US" altLang="zh-CN" i="1"/>
                                <m:t>6</m:t>
                              </m:r>
                            </m:sup>
                            <m:e>
                              <m:r>
                                <a:rPr lang="en-US" altLang="zh-CN" i="1"/>
                                <m:t>𝑠𝑐𝑜𝑟𝑒</m:t>
                              </m:r>
                              <m:r>
                                <a:rPr lang="en-US" altLang="zh-CN" i="1"/>
                                <m:t>(</m:t>
                              </m:r>
                              <m:r>
                                <a:rPr lang="en-US" altLang="zh-CN" i="1"/>
                                <m:t>𝑖</m:t>
                              </m:r>
                              <m:r>
                                <a:rPr lang="en-US" altLang="zh-CN" i="1"/>
                                <m:t>,</m:t>
                              </m:r>
                              <m:r>
                                <a:rPr lang="en-US" altLang="zh-CN" i="1"/>
                                <m:t>𝑗</m:t>
                              </m:r>
                              <m:r>
                                <a:rPr lang="en-US" altLang="zh-CN" i="1"/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/>
                              </m:ctrlPr>
                            </m:naryPr>
                            <m:sub>
                              <m:r>
                                <a:rPr lang="en-US" altLang="zh-CN" i="1"/>
                                <m:t>𝑗</m:t>
                              </m:r>
                              <m:r>
                                <a:rPr lang="en-US" altLang="zh-CN" i="1"/>
                                <m:t>=1</m:t>
                              </m:r>
                            </m:sub>
                            <m:sup>
                              <m:r>
                                <a:rPr lang="en-US" altLang="zh-CN" i="1"/>
                                <m:t>6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/>
                                  </m:ctrlPr>
                                </m:naryPr>
                                <m:sub>
                                  <m:r>
                                    <a:rPr lang="en-US" altLang="zh-CN" i="1"/>
                                    <m:t>𝑖</m:t>
                                  </m:r>
                                  <m:r>
                                    <a:rPr lang="en-US" altLang="zh-CN" i="1"/>
                                    <m:t>=1,</m:t>
                                  </m:r>
                                  <m:r>
                                    <a:rPr lang="en-US" altLang="zh-CN" i="1"/>
                                    <m:t>𝑖</m:t>
                                  </m:r>
                                  <m:r>
                                    <a:rPr lang="en-US" altLang="zh-CN" i="1"/>
                                    <m:t>≠</m:t>
                                  </m:r>
                                  <m:r>
                                    <a:rPr lang="en-US" altLang="zh-CN" i="1"/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/>
                                    <m:t>6</m:t>
                                  </m:r>
                                </m:sup>
                                <m:e>
                                  <m:r>
                                    <a:rPr lang="en-US" altLang="zh-CN" i="1"/>
                                    <m:t>𝑠𝑐𝑜𝑟𝑒</m:t>
                                  </m:r>
                                  <m:r>
                                    <a:rPr lang="en-US" altLang="zh-CN" i="1"/>
                                    <m:t>(</m:t>
                                  </m:r>
                                  <m:r>
                                    <a:rPr lang="en-US" altLang="zh-CN" i="1"/>
                                    <m:t>𝑖</m:t>
                                  </m:r>
                                  <m:r>
                                    <a:rPr lang="en-US" altLang="zh-CN" i="1"/>
                                    <m:t>,</m:t>
                                  </m:r>
                                  <m:r>
                                    <a:rPr lang="en-US" altLang="zh-CN" i="1"/>
                                    <m:t>𝑗</m:t>
                                  </m:r>
                                  <m:r>
                                    <a:rPr lang="en-US" altLang="zh-CN" i="1"/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pPr marL="0" indent="457200">
                  <a:lnSpc>
                    <a:spcPct val="150000"/>
                  </a:lnSpc>
                  <a:buNone/>
                </a:pPr>
                <a:endParaRPr kumimoji="1" lang="zh-CN" altLang="en-US" sz="2000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175EE72-B298-8448-914B-0A4156BA9A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6527" y="1930400"/>
                <a:ext cx="8596668" cy="4195192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80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08681-0B12-8441-A555-4034C253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258" y="2830286"/>
            <a:ext cx="4892194" cy="1076696"/>
          </a:xfrm>
        </p:spPr>
        <p:txBody>
          <a:bodyPr>
            <a:noAutofit/>
          </a:bodyPr>
          <a:lstStyle/>
          <a:p>
            <a:r>
              <a:rPr kumimoji="1" lang="zh-CN" altLang="en-US" sz="6000" dirty="0"/>
              <a:t>谢  谢  观  赏</a:t>
            </a:r>
          </a:p>
        </p:txBody>
      </p:sp>
    </p:spTree>
    <p:extLst>
      <p:ext uri="{BB962C8B-B14F-4D97-AF65-F5344CB8AC3E}">
        <p14:creationId xmlns:p14="http://schemas.microsoft.com/office/powerpoint/2010/main" val="154641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58347-C9BA-7147-8BAC-3931B03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>
                <a:latin typeface="DengXian" panose="02010600030101010101" pitchFamily="2" charset="-122"/>
                <a:ea typeface="DengXian" panose="0201060003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AF7C1-67C2-4042-A65A-769DD49E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8355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项目目标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项目组织分工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协作与沟通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贡献值分配</a:t>
            </a:r>
          </a:p>
        </p:txBody>
      </p:sp>
    </p:spTree>
    <p:extLst>
      <p:ext uri="{BB962C8B-B14F-4D97-AF65-F5344CB8AC3E}">
        <p14:creationId xmlns:p14="http://schemas.microsoft.com/office/powerpoint/2010/main" val="418927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项目目标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选择</a:t>
            </a:r>
            <a:r>
              <a:rPr kumimoji="1" lang="en-US" altLang="zh-CN" dirty="0" err="1"/>
              <a:t>Scrapy</a:t>
            </a:r>
            <a:r>
              <a:rPr kumimoji="1" lang="zh-CN" altLang="en-US" dirty="0"/>
              <a:t>的原因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9CC14-6A9F-AB47-886E-C570F2C7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667"/>
            <a:ext cx="8596668" cy="4485695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/>
              <a:t>Scrapy</a:t>
            </a:r>
            <a:r>
              <a:rPr kumimoji="1" lang="zh-CN" altLang="en-US" sz="2000" dirty="0"/>
              <a:t>使用</a:t>
            </a:r>
            <a:r>
              <a:rPr kumimoji="1" lang="en-US" altLang="zh-CN" sz="2000" dirty="0"/>
              <a:t>Python</a:t>
            </a:r>
            <a:r>
              <a:rPr kumimoji="1" lang="zh-CN" altLang="en-US" sz="2000" dirty="0"/>
              <a:t>完成，小组成员更为熟悉；</a:t>
            </a:r>
            <a:endParaRPr kumimoji="1" lang="en-US" altLang="zh-CN" sz="2000" dirty="0"/>
          </a:p>
          <a:p>
            <a:r>
              <a:rPr kumimoji="1" lang="zh-CN" altLang="en-US" sz="2000" dirty="0"/>
              <a:t>小组成员对</a:t>
            </a:r>
            <a:r>
              <a:rPr kumimoji="1" lang="en-US" altLang="zh-CN" sz="2000" dirty="0" err="1"/>
              <a:t>Scrapy</a:t>
            </a:r>
            <a:r>
              <a:rPr kumimoji="1" lang="zh-CN" altLang="en-US" sz="2000" dirty="0"/>
              <a:t>更感兴趣；</a:t>
            </a:r>
            <a:endParaRPr kumimoji="1" lang="en-US" altLang="zh-CN" sz="2000" dirty="0"/>
          </a:p>
          <a:p>
            <a:r>
              <a:rPr kumimoji="1" lang="en-US" altLang="zh-CN" sz="2000" dirty="0" err="1"/>
              <a:t>Scrapy</a:t>
            </a:r>
            <a:r>
              <a:rPr kumimoji="1" lang="zh-CN" altLang="en-US" sz="2000" dirty="0"/>
              <a:t>框架规模适中，符合小组成员期望；</a:t>
            </a:r>
            <a:endParaRPr kumimoji="1" lang="en-US" altLang="zh-CN" sz="2000" dirty="0"/>
          </a:p>
          <a:p>
            <a:r>
              <a:rPr kumimoji="1" lang="en-US" altLang="zh-CN" sz="2000" dirty="0" err="1"/>
              <a:t>Scrapy</a:t>
            </a:r>
            <a:r>
              <a:rPr kumimoji="1" lang="zh-CN" altLang="en-US" sz="2000" dirty="0"/>
              <a:t>框架具有较为完整的文档和注释；</a:t>
            </a:r>
            <a:endParaRPr kumimoji="1" lang="en-US" altLang="zh-CN" sz="2000" dirty="0"/>
          </a:p>
          <a:p>
            <a:r>
              <a:rPr kumimoji="1" lang="zh-CN" altLang="en-US" sz="2000" dirty="0"/>
              <a:t>组内成员有</a:t>
            </a:r>
            <a:r>
              <a:rPr kumimoji="1" lang="en-US" altLang="zh-CN" sz="2000" dirty="0" err="1"/>
              <a:t>Scrapy</a:t>
            </a:r>
            <a:r>
              <a:rPr kumimoji="1" lang="zh-CN" altLang="en-US" sz="2000" dirty="0"/>
              <a:t>使用经历。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639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项目目标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项目内容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9CC14-6A9F-AB47-886E-C570F2C7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667"/>
            <a:ext cx="8596668" cy="4485695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选择</a:t>
            </a:r>
            <a:r>
              <a:rPr kumimoji="1" lang="en-US" altLang="zh-CN" sz="2000" dirty="0" err="1"/>
              <a:t>Scrapy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2.0.0</a:t>
            </a:r>
            <a:r>
              <a:rPr kumimoji="1" lang="zh-CN" altLang="en-US" sz="2000" dirty="0"/>
              <a:t>版本，了解</a:t>
            </a:r>
            <a:r>
              <a:rPr kumimoji="1" lang="en-US" altLang="zh-CN" sz="2000" dirty="0" err="1"/>
              <a:t>Scrapy</a:t>
            </a:r>
            <a:r>
              <a:rPr kumimoji="1" lang="zh-CN" altLang="en-US" sz="2000" dirty="0"/>
              <a:t>其框架及内容；</a:t>
            </a:r>
            <a:endParaRPr kumimoji="1" lang="en-US" altLang="zh-CN" sz="2000" dirty="0"/>
          </a:p>
          <a:p>
            <a:r>
              <a:rPr kumimoji="1" lang="zh-CN" altLang="en-US" sz="2000" dirty="0"/>
              <a:t>根据文档和源码分析</a:t>
            </a:r>
            <a:r>
              <a:rPr kumimoji="1" lang="en-US" altLang="zh-CN" sz="2000" dirty="0" err="1"/>
              <a:t>Scrapy</a:t>
            </a:r>
            <a:r>
              <a:rPr kumimoji="1" lang="zh-CN" altLang="en-US" sz="2000" dirty="0"/>
              <a:t>框架的功能、架构及需求；</a:t>
            </a:r>
            <a:endParaRPr kumimoji="1" lang="en-US" altLang="zh-CN" sz="2000" dirty="0"/>
          </a:p>
          <a:p>
            <a:r>
              <a:rPr kumimoji="1" lang="zh-CN" altLang="en-US" sz="2000" dirty="0"/>
              <a:t>使用 </a:t>
            </a:r>
            <a:r>
              <a:rPr kumimoji="1" lang="en-US" altLang="zh-CN" sz="2000" dirty="0" err="1"/>
              <a:t>Scrapy</a:t>
            </a:r>
            <a:r>
              <a:rPr kumimoji="1" lang="zh-CN" altLang="en-US" sz="2000" dirty="0"/>
              <a:t>设计针对特定网站的爬虫；</a:t>
            </a:r>
            <a:endParaRPr kumimoji="1" lang="en-US" altLang="zh-CN" sz="2000" dirty="0"/>
          </a:p>
          <a:p>
            <a:r>
              <a:rPr kumimoji="1" lang="zh-CN" altLang="en-US" sz="2000" dirty="0"/>
              <a:t>根据所设计的爬虫程序分析性能，结合对源码的分析探讨是否有可以提升性能的部分；</a:t>
            </a:r>
            <a:endParaRPr kumimoji="1" lang="en-US" altLang="zh-CN" sz="2000" dirty="0"/>
          </a:p>
          <a:p>
            <a:r>
              <a:rPr lang="zh-CN" altLang="en-US" sz="2000" dirty="0"/>
              <a:t>对改进后的框架进行测试与评估。</a:t>
            </a:r>
            <a:endParaRPr lang="en-US" altLang="zh-CN" sz="2000" dirty="0"/>
          </a:p>
          <a:p>
            <a:r>
              <a:rPr kumimoji="1" lang="zh-CN" altLang="en-US" sz="1200" dirty="0"/>
              <a:t>官方网站：</a:t>
            </a:r>
            <a:r>
              <a:rPr kumimoji="1" lang="en-US" altLang="zh-CN" sz="1200" dirty="0"/>
              <a:t> </a:t>
            </a:r>
            <a:r>
              <a:rPr kumimoji="1" lang="en-US" altLang="zh-CN" sz="1200" dirty="0">
                <a:hlinkClick r:id="rId2"/>
              </a:rPr>
              <a:t>https://scrapy.org</a:t>
            </a:r>
            <a:endParaRPr kumimoji="1" lang="en-US" altLang="zh-CN" sz="1200" dirty="0"/>
          </a:p>
          <a:p>
            <a:r>
              <a:rPr kumimoji="1" lang="en-US" altLang="zh-CN" sz="1200" dirty="0" err="1"/>
              <a:t>Github</a:t>
            </a:r>
            <a:r>
              <a:rPr kumimoji="1" lang="zh-CN" altLang="en-US" sz="1200" dirty="0"/>
              <a:t>仓库：</a:t>
            </a:r>
            <a:r>
              <a:rPr kumimoji="1" lang="en-US" altLang="zh-CN" sz="1200" dirty="0"/>
              <a:t> </a:t>
            </a:r>
            <a:r>
              <a:rPr kumimoji="1" lang="en-US" altLang="zh-CN" sz="1200" dirty="0">
                <a:hlinkClick r:id="rId3"/>
              </a:rPr>
              <a:t>https://github.com/scrapy/scrapy</a:t>
            </a:r>
            <a:endParaRPr kumimoji="1" lang="zh-CN" altLang="en-US" sz="1200" dirty="0"/>
          </a:p>
          <a:p>
            <a:endParaRPr kumimoji="1" lang="zh-CN" altLang="en-US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434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项目目标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实现新的需求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9CC14-6A9F-AB47-886E-C570F2C7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667"/>
            <a:ext cx="8596668" cy="4485695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zh-CN" dirty="0"/>
              <a:t>为</a:t>
            </a:r>
            <a:r>
              <a:rPr lang="en-US" altLang="zh-CN" dirty="0"/>
              <a:t>Scrapy</a:t>
            </a:r>
            <a:r>
              <a:rPr lang="zh-CN" altLang="zh-CN" dirty="0"/>
              <a:t>定制可视化</a:t>
            </a:r>
            <a:r>
              <a:rPr lang="en-US" altLang="zh-CN" dirty="0"/>
              <a:t>web</a:t>
            </a:r>
            <a:r>
              <a:rPr lang="zh-CN" altLang="zh-CN" dirty="0"/>
              <a:t>用户界面。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在</a:t>
            </a:r>
            <a:r>
              <a:rPr lang="en-US" altLang="zh-CN" dirty="0"/>
              <a:t>web</a:t>
            </a:r>
            <a:r>
              <a:rPr lang="zh-CN" altLang="zh-CN" dirty="0"/>
              <a:t>界面中输入用户需要筛选的标签、目标网站等信息，为用户输出爬虫的内容，时长等，并对输出进行排版。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为用户显示爬取信息的词云。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将在</a:t>
            </a:r>
            <a:r>
              <a:rPr lang="en-US" altLang="zh-CN" dirty="0"/>
              <a:t>web</a:t>
            </a:r>
            <a:r>
              <a:rPr lang="zh-CN" altLang="zh-CN" dirty="0"/>
              <a:t>界面提供调试与编译</a:t>
            </a:r>
            <a:r>
              <a:rPr lang="en-US" altLang="zh-CN" dirty="0"/>
              <a:t>python</a:t>
            </a:r>
            <a:r>
              <a:rPr lang="zh-CN" altLang="zh-CN" dirty="0"/>
              <a:t>代码的功能。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针对一些特定网站给出性能优化方案和性能指标对比。</a:t>
            </a:r>
            <a:endParaRPr kumimoji="1" lang="zh-CN" altLang="en-US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658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9CC14-6A9F-AB47-886E-C570F2C7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667"/>
            <a:ext cx="8596668" cy="4485695"/>
          </a:xfrm>
        </p:spPr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zh-CN" dirty="0"/>
              <a:t>服务器使用</a:t>
            </a:r>
            <a:r>
              <a:rPr lang="en-US" altLang="zh-CN" dirty="0"/>
              <a:t>python</a:t>
            </a:r>
            <a:r>
              <a:rPr lang="zh-CN" altLang="zh-CN" dirty="0"/>
              <a:t>语言的</a:t>
            </a:r>
            <a:r>
              <a:rPr lang="en-US" altLang="zh-CN" dirty="0"/>
              <a:t>flask</a:t>
            </a:r>
            <a:r>
              <a:rPr lang="zh-CN" altLang="zh-CN" dirty="0"/>
              <a:t>框架进行搭建。前端使用</a:t>
            </a:r>
            <a:r>
              <a:rPr lang="en-US" altLang="zh-CN" dirty="0"/>
              <a:t>flask</a:t>
            </a:r>
            <a:r>
              <a:rPr lang="zh-CN" altLang="zh-CN" dirty="0"/>
              <a:t>框架提供的前端支持与原生</a:t>
            </a:r>
            <a:r>
              <a:rPr lang="en-US" altLang="zh-CN" dirty="0"/>
              <a:t>html</a:t>
            </a:r>
            <a:r>
              <a:rPr lang="zh-CN" altLang="zh-CN" dirty="0"/>
              <a:t>语言，同时使用前端</a:t>
            </a:r>
            <a:r>
              <a:rPr lang="en-US" altLang="zh-CN" dirty="0" err="1"/>
              <a:t>ui</a:t>
            </a:r>
            <a:r>
              <a:rPr lang="zh-CN" altLang="zh-CN" dirty="0"/>
              <a:t>包</a:t>
            </a:r>
            <a:r>
              <a:rPr lang="en-US" altLang="zh-CN" dirty="0" err="1"/>
              <a:t>Element.ui</a:t>
            </a:r>
            <a:r>
              <a:rPr lang="zh-CN" altLang="zh-CN" dirty="0"/>
              <a:t>进行搭建。这是一个前后端不分离的项目。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zh-CN" altLang="zh-CN" dirty="0"/>
              <a:t>使用场景为用户在</a:t>
            </a:r>
            <a:r>
              <a:rPr lang="en-US" altLang="zh-CN" dirty="0"/>
              <a:t>IDE</a:t>
            </a:r>
            <a:r>
              <a:rPr lang="zh-CN" altLang="zh-CN" dirty="0"/>
              <a:t>内创建一个实体对象，调用</a:t>
            </a:r>
            <a:r>
              <a:rPr lang="en-US" altLang="zh-CN" dirty="0"/>
              <a:t>run</a:t>
            </a:r>
            <a:r>
              <a:rPr lang="zh-CN" altLang="zh-CN" dirty="0"/>
              <a:t>方法。即可在浏览器内查看</a:t>
            </a:r>
            <a:r>
              <a:rPr lang="en-US" altLang="zh-CN" dirty="0"/>
              <a:t>localhost</a:t>
            </a:r>
            <a:r>
              <a:rPr lang="zh-CN" altLang="zh-CN" dirty="0"/>
              <a:t>的特定端口看到</a:t>
            </a:r>
            <a:r>
              <a:rPr lang="en-US" altLang="zh-CN" dirty="0" err="1"/>
              <a:t>ui</a:t>
            </a:r>
            <a:r>
              <a:rPr lang="zh-CN" altLang="zh-CN" dirty="0"/>
              <a:t>调试界面。</a:t>
            </a:r>
          </a:p>
          <a:p>
            <a:pPr marL="0" indent="457200">
              <a:lnSpc>
                <a:spcPct val="150000"/>
              </a:lnSpc>
              <a:buNone/>
            </a:pPr>
            <a:r>
              <a:rPr lang="zh-CN" altLang="zh-CN" dirty="0"/>
              <a:t>后端使用</a:t>
            </a:r>
            <a:r>
              <a:rPr lang="en-US" altLang="zh-CN" dirty="0"/>
              <a:t>flask</a:t>
            </a:r>
            <a:r>
              <a:rPr lang="zh-CN" altLang="zh-CN" dirty="0"/>
              <a:t>框架提供用于各个场景的接口。前端编写网页并且调用这些接口完成项目预期实现的功能。与实现一个线上网站的方法比较类似。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089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zh-CN" altLang="en-US" dirty="0"/>
              <a:t>项目组织分工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170D4F-79C8-4B6A-8715-16F075DC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1" y="1573644"/>
            <a:ext cx="6255314" cy="41702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A5A8FB-099B-43DC-8242-EC9F2BABE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927" y="1131608"/>
            <a:ext cx="5705701" cy="461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7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协作与沟通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协作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19C7DB4-6851-EC48-8BDB-D940D848B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23174"/>
              </p:ext>
            </p:extLst>
          </p:nvPr>
        </p:nvGraphicFramePr>
        <p:xfrm>
          <a:off x="677334" y="1605776"/>
          <a:ext cx="8221339" cy="32003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89730">
                  <a:extLst>
                    <a:ext uri="{9D8B030D-6E8A-4147-A177-3AD203B41FA5}">
                      <a16:colId xmlns:a16="http://schemas.microsoft.com/office/drawing/2014/main" val="3668447793"/>
                    </a:ext>
                  </a:extLst>
                </a:gridCol>
                <a:gridCol w="1951326">
                  <a:extLst>
                    <a:ext uri="{9D8B030D-6E8A-4147-A177-3AD203B41FA5}">
                      <a16:colId xmlns:a16="http://schemas.microsoft.com/office/drawing/2014/main" val="4188061260"/>
                    </a:ext>
                  </a:extLst>
                </a:gridCol>
                <a:gridCol w="4880283">
                  <a:extLst>
                    <a:ext uri="{9D8B030D-6E8A-4147-A177-3AD203B41FA5}">
                      <a16:colId xmlns:a16="http://schemas.microsoft.com/office/drawing/2014/main" val="2129471345"/>
                    </a:ext>
                  </a:extLst>
                </a:gridCol>
              </a:tblGrid>
              <a:tr h="379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工具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频率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目的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6053885"/>
                  </a:ext>
                </a:extLst>
              </a:tr>
              <a:tr h="9607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腾讯会议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每周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至</a:t>
                      </a:r>
                      <a:r>
                        <a:rPr lang="en-US" sz="1600" kern="100" dirty="0">
                          <a:effectLst/>
                        </a:rPr>
                        <a:t>2</a:t>
                      </a:r>
                      <a:r>
                        <a:rPr lang="zh-CN" sz="1600" kern="100" dirty="0">
                          <a:effectLst/>
                        </a:rPr>
                        <a:t>次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对具体阶段的任务进行深入分析，任务厘清，团队交流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8407892"/>
                  </a:ext>
                </a:extLst>
              </a:tr>
              <a:tr h="454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微信群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随时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成员的交流，问题的讨论，任务的交接等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9201754"/>
                  </a:ext>
                </a:extLst>
              </a:tr>
              <a:tr h="454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Git,</a:t>
                      </a:r>
                      <a:r>
                        <a:rPr lang="zh-CN" sz="1600" kern="100">
                          <a:effectLst/>
                        </a:rPr>
                        <a:t>文档等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随时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项目的协作，任务的交接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331416"/>
                  </a:ext>
                </a:extLst>
              </a:tr>
              <a:tr h="9507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teambition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后续可能会使用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完善协作与沟通的过程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918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61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协作与沟通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进度追踪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175EE72-B298-8448-914B-0A4156BA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9536"/>
            <a:ext cx="8596668" cy="448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000" dirty="0"/>
              <a:t>    每周可能有无法预料的情况变化，因此小组在每周六都会进行讨论。对下周的任务进行明确、细分，并对</a:t>
            </a:r>
            <a:r>
              <a:rPr kumimoji="1" lang="en-US" altLang="zh-CN" sz="2000" dirty="0"/>
              <a:t>MS Project</a:t>
            </a:r>
            <a:r>
              <a:rPr kumimoji="1" lang="zh-CN" altLang="en-US" sz="2000" dirty="0"/>
              <a:t>中的项目规划进行更新。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zh-CN" altLang="en-US" sz="2000" dirty="0"/>
              <a:t>软件进度的总体安排按照老师要求以周为单位进行，每周针对特定任务，小组开会确定任务分工和计划安排，小组成员按分工内容和工期来完成本周任务。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endParaRPr kumimoji="1"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110717-B10F-40E9-B171-571BD6B3FBC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429000"/>
            <a:ext cx="9389944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848335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{813700F3-7D86-8747-8B76-EF4DEB169AA2}tf10001060</Template>
  <TotalTime>2501</TotalTime>
  <Words>597</Words>
  <Application>Microsoft Office PowerPoint</Application>
  <PresentationFormat>宽屏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DengXian</vt:lpstr>
      <vt:lpstr>Arial</vt:lpstr>
      <vt:lpstr>Times New Roman</vt:lpstr>
      <vt:lpstr>Trebuchet MS</vt:lpstr>
      <vt:lpstr>Wingdings 3</vt:lpstr>
      <vt:lpstr>平面</vt:lpstr>
      <vt:lpstr>B组 Scrapy项目计划</vt:lpstr>
      <vt:lpstr>目录</vt:lpstr>
      <vt:lpstr>项目目标——选择Scrapy的原因</vt:lpstr>
      <vt:lpstr>项目目标——项目内容</vt:lpstr>
      <vt:lpstr>项目目标——实现新的需求</vt:lpstr>
      <vt:lpstr>技术路线</vt:lpstr>
      <vt:lpstr>项目组织分工</vt:lpstr>
      <vt:lpstr>协作与沟通——协作</vt:lpstr>
      <vt:lpstr>协作与沟通——进度追踪</vt:lpstr>
      <vt:lpstr>贡献度评估公式</vt:lpstr>
      <vt:lpstr>谢  谢  观  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Scrapy框架的研究与应用</dc:title>
  <dc:creator>邵 志钧</dc:creator>
  <cp:lastModifiedBy>742620517@qq.com</cp:lastModifiedBy>
  <cp:revision>20</cp:revision>
  <dcterms:created xsi:type="dcterms:W3CDTF">2020-03-11T13:15:28Z</dcterms:created>
  <dcterms:modified xsi:type="dcterms:W3CDTF">2020-03-19T13:36:11Z</dcterms:modified>
</cp:coreProperties>
</file>