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0" r:id="rId3"/>
    <p:sldId id="274" r:id="rId4"/>
    <p:sldId id="303" r:id="rId5"/>
    <p:sldId id="275" r:id="rId6"/>
    <p:sldId id="289" r:id="rId7"/>
    <p:sldId id="288" r:id="rId8"/>
    <p:sldId id="297" r:id="rId9"/>
    <p:sldId id="301" r:id="rId10"/>
    <p:sldId id="302" r:id="rId11"/>
    <p:sldId id="298" r:id="rId12"/>
    <p:sldId id="299" r:id="rId13"/>
    <p:sldId id="286" r:id="rId14"/>
    <p:sldId id="281" r:id="rId15"/>
    <p:sldId id="300" r:id="rId16"/>
    <p:sldId id="287" r:id="rId17"/>
    <p:sldId id="292" r:id="rId18"/>
    <p:sldId id="290" r:id="rId19"/>
    <p:sldId id="291" r:id="rId20"/>
    <p:sldId id="293" r:id="rId21"/>
    <p:sldId id="294" r:id="rId22"/>
    <p:sldId id="295" r:id="rId23"/>
    <p:sldId id="296" r:id="rId24"/>
    <p:sldId id="265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p" initials="w" lastIdx="1" clrIdx="0">
    <p:extLst>
      <p:ext uri="{19B8F6BF-5375-455C-9EA6-DF929625EA0E}">
        <p15:presenceInfo xmlns:p15="http://schemas.microsoft.com/office/powerpoint/2012/main" userId="16dc22f12675b3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42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422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82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657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07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4900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126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4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21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8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5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1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050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C363-97AA-4646-859A-C52C7FC81DA1}" type="datetimeFigureOut">
              <a:rPr kumimoji="1" lang="zh-CN" altLang="en-US" smtClean="0"/>
              <a:t>2020/4/24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6855C-DFEA-8C4B-B1F6-3CA8CC7379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3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58D8-26AE-B441-87E1-E7AB7007D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 err="1"/>
              <a:t>Scrapy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WebUI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实验</a:t>
            </a:r>
            <a:r>
              <a:rPr kumimoji="1" lang="en-US" altLang="zh-CN" dirty="0"/>
              <a:t>6-8</a:t>
            </a:r>
            <a:r>
              <a:rPr kumimoji="1" lang="zh-CN" altLang="en-US" dirty="0"/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DB9F85-6C91-A747-A532-387C052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2057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19</a:t>
            </a:r>
            <a:r>
              <a:rPr kumimoji="1" lang="zh-CN" altLang="en-US" dirty="0"/>
              <a:t>级</a:t>
            </a:r>
            <a:r>
              <a:rPr kumimoji="1" lang="en-US" altLang="zh-CN" dirty="0"/>
              <a:t>B</a:t>
            </a:r>
            <a:r>
              <a:rPr kumimoji="1" lang="zh-CN" altLang="en-US" dirty="0"/>
              <a:t>组</a:t>
            </a:r>
            <a:endParaRPr kumimoji="1" lang="en-US" altLang="zh-CN" dirty="0"/>
          </a:p>
          <a:p>
            <a:r>
              <a:rPr kumimoji="1" lang="en-US" altLang="zh-CN" dirty="0"/>
              <a:t>2020-04-24</a:t>
            </a:r>
          </a:p>
          <a:p>
            <a:r>
              <a:rPr kumimoji="1" lang="zh-CN" altLang="en-US" dirty="0"/>
              <a:t>汪凌风  明   昊</a:t>
            </a:r>
            <a:endParaRPr kumimoji="1" lang="en-US" altLang="zh-CN" dirty="0"/>
          </a:p>
          <a:p>
            <a:r>
              <a:rPr kumimoji="1" lang="zh-CN" altLang="en-US" dirty="0"/>
              <a:t>汪丽萍  郑泽西</a:t>
            </a:r>
            <a:endParaRPr kumimoji="1" lang="en-US" altLang="zh-CN" dirty="0"/>
          </a:p>
          <a:p>
            <a:r>
              <a:rPr kumimoji="1" lang="zh-CN" altLang="en-US" dirty="0"/>
              <a:t>闫奕涛  邵志钧</a:t>
            </a:r>
          </a:p>
        </p:txBody>
      </p:sp>
    </p:spTree>
    <p:extLst>
      <p:ext uri="{BB962C8B-B14F-4D97-AF65-F5344CB8AC3E}">
        <p14:creationId xmlns:p14="http://schemas.microsoft.com/office/powerpoint/2010/main" val="211756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——Git</a:t>
            </a:r>
            <a:r>
              <a:rPr lang="zh-CN" altLang="en-US" dirty="0"/>
              <a:t>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CDB865-3676-8942-A1F9-F7A14732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20800"/>
            <a:ext cx="2959100" cy="609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C860A2-C8DE-774A-9FBF-0AF6CBCB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85" y="1962615"/>
            <a:ext cx="7846837" cy="40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8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——Git</a:t>
            </a:r>
            <a:r>
              <a:rPr lang="zh-CN" altLang="en-US" dirty="0"/>
              <a:t>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05094F-563B-F846-88A9-73E490B9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4566"/>
            <a:ext cx="5977054" cy="29643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DFA225-B922-114E-A95B-03138EC540AD}"/>
              </a:ext>
            </a:extLst>
          </p:cNvPr>
          <p:cNvSpPr txBox="1"/>
          <p:nvPr/>
        </p:nvSpPr>
        <p:spPr>
          <a:xfrm>
            <a:off x="781381" y="1285234"/>
            <a:ext cx="24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代码仓库：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12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——Git</a:t>
            </a:r>
            <a:r>
              <a:rPr lang="zh-CN" altLang="en-US" dirty="0"/>
              <a:t>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DFA225-B922-114E-A95B-03138EC540AD}"/>
              </a:ext>
            </a:extLst>
          </p:cNvPr>
          <p:cNvSpPr txBox="1"/>
          <p:nvPr/>
        </p:nvSpPr>
        <p:spPr>
          <a:xfrm>
            <a:off x="781381" y="1285234"/>
            <a:ext cx="24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文档仓库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1D4D00-A77E-7A4C-84EA-E1C468D6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18925"/>
            <a:ext cx="8463776" cy="32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</a:t>
            </a:r>
            <a:r>
              <a:rPr lang="zh-CN" altLang="en-US" dirty="0"/>
              <a:t>版本控制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8DE63-8C14-45F3-BEE9-209F27495621}"/>
              </a:ext>
            </a:extLst>
          </p:cNvPr>
          <p:cNvSpPr txBox="1"/>
          <p:nvPr/>
        </p:nvSpPr>
        <p:spPr>
          <a:xfrm>
            <a:off x="3355978" y="1771202"/>
            <a:ext cx="436299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版本号</a:t>
            </a:r>
            <a:endParaRPr lang="en-US" altLang="zh-CN" sz="2000" dirty="0"/>
          </a:p>
          <a:p>
            <a:endParaRPr lang="en-US" altLang="zh-CN" dirty="0"/>
          </a:p>
          <a:p>
            <a:pPr algn="ctr"/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X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en-US" altLang="zh-CN" sz="4800" dirty="0"/>
              <a:t> . </a:t>
            </a:r>
            <a:r>
              <a:rPr lang="en-US" altLang="zh-CN" sz="4800" u="heavy" dirty="0">
                <a:uFill>
                  <a:solidFill>
                    <a:srgbClr val="FF0000"/>
                  </a:solidFill>
                </a:uFill>
              </a:rPr>
              <a:t>Z</a:t>
            </a:r>
            <a:endParaRPr lang="zh-CN" altLang="en-US" sz="4800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933E3F-4408-40D8-AAC0-441E3F6B1B88}"/>
              </a:ext>
            </a:extLst>
          </p:cNvPr>
          <p:cNvSpPr txBox="1"/>
          <p:nvPr/>
        </p:nvSpPr>
        <p:spPr>
          <a:xfrm>
            <a:off x="4035244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主版本号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094BBC-37E5-43C2-9AE8-AD33A21E3C67}"/>
              </a:ext>
            </a:extLst>
          </p:cNvPr>
          <p:cNvSpPr txBox="1"/>
          <p:nvPr/>
        </p:nvSpPr>
        <p:spPr>
          <a:xfrm>
            <a:off x="5054146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次版本号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CE41D9-0DA2-4FDF-8C98-48E1507B8541}"/>
              </a:ext>
            </a:extLst>
          </p:cNvPr>
          <p:cNvSpPr txBox="1"/>
          <p:nvPr/>
        </p:nvSpPr>
        <p:spPr>
          <a:xfrm>
            <a:off x="6073048" y="3203542"/>
            <a:ext cx="128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修订号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7E5E81-8A1E-4BBD-8F4F-C8568063D317}"/>
              </a:ext>
            </a:extLst>
          </p:cNvPr>
          <p:cNvSpPr txBox="1"/>
          <p:nvPr/>
        </p:nvSpPr>
        <p:spPr>
          <a:xfrm>
            <a:off x="3355978" y="3965418"/>
            <a:ext cx="7016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主版本号</a:t>
            </a:r>
            <a:r>
              <a:rPr lang="zh-CN" altLang="en-US"/>
              <a:t>：通过课堂展示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次版本号：通过小组讨论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修订号：个人修改</a:t>
            </a:r>
            <a:endParaRPr lang="en-US" altLang="zh-CN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人员贡献率计算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1DEDBF-4900-426D-9920-0D66279FD1DC}"/>
              </a:ext>
            </a:extLst>
          </p:cNvPr>
          <p:cNvSpPr txBox="1"/>
          <p:nvPr/>
        </p:nvSpPr>
        <p:spPr>
          <a:xfrm>
            <a:off x="830427" y="5145736"/>
            <a:ext cx="10058400" cy="171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客观得分与主观</a:t>
            </a:r>
            <a:r>
              <a:rPr lang="zh-CN" altLang="en-US" dirty="0"/>
              <a:t>互评得分</a:t>
            </a:r>
            <a:r>
              <a:rPr lang="zh-CN" altLang="zh-CN" dirty="0"/>
              <a:t>相结合的方式来计算人员贡献率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zh-CN" dirty="0"/>
              <a:t>每个实验都设计有相应的得分点来计算客观得分，主观得分由小组成员互评来决定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实验外工作作为个人得分的一部分，按照实际工时得分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zh-CN" dirty="0"/>
              <a:t>每次实验结束后计算一次，在第八次实验结束之后计算小组成员的总贡献率</a:t>
            </a:r>
            <a:endParaRPr lang="en-US" altLang="zh-CN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1E11B5-9BD5-4B4A-BF16-2F4ED01E1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30668"/>
              </p:ext>
            </p:extLst>
          </p:nvPr>
        </p:nvGraphicFramePr>
        <p:xfrm>
          <a:off x="905347" y="1493822"/>
          <a:ext cx="7052650" cy="3576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1942">
                  <a:extLst>
                    <a:ext uri="{9D8B030D-6E8A-4147-A177-3AD203B41FA5}">
                      <a16:colId xmlns:a16="http://schemas.microsoft.com/office/drawing/2014/main" val="1172701688"/>
                    </a:ext>
                  </a:extLst>
                </a:gridCol>
                <a:gridCol w="1850371">
                  <a:extLst>
                    <a:ext uri="{9D8B030D-6E8A-4147-A177-3AD203B41FA5}">
                      <a16:colId xmlns:a16="http://schemas.microsoft.com/office/drawing/2014/main" val="4041107278"/>
                    </a:ext>
                  </a:extLst>
                </a:gridCol>
                <a:gridCol w="1505622">
                  <a:extLst>
                    <a:ext uri="{9D8B030D-6E8A-4147-A177-3AD203B41FA5}">
                      <a16:colId xmlns:a16="http://schemas.microsoft.com/office/drawing/2014/main" val="2347261552"/>
                    </a:ext>
                  </a:extLst>
                </a:gridCol>
                <a:gridCol w="1384715">
                  <a:extLst>
                    <a:ext uri="{9D8B030D-6E8A-4147-A177-3AD203B41FA5}">
                      <a16:colId xmlns:a16="http://schemas.microsoft.com/office/drawing/2014/main" val="2908595632"/>
                    </a:ext>
                  </a:extLst>
                </a:gridCol>
              </a:tblGrid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得分点</a:t>
                      </a:r>
                      <a:r>
                        <a:rPr lang="en-US" sz="1400" kern="10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03222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项目准备阶段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项目计划报告字数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637903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需求报告字数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完成图表个数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42892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软件需求评审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69666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软件设计与实现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产生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</a:t>
                      </a:r>
                      <a:r>
                        <a:rPr lang="en-US" sz="1400" kern="100">
                          <a:effectLst/>
                        </a:rPr>
                        <a:t>bug</a:t>
                      </a:r>
                      <a:r>
                        <a:rPr lang="zh-CN" sz="1400" kern="100">
                          <a:effectLst/>
                        </a:rPr>
                        <a:t>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85657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测试用例数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测试代码行数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测试文档字数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150036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软件测试评审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记录字数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提出意见个数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做出修改个数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1385979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软件进度计划与控制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互评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1544510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软件配置管理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提交出错次数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修复出错字数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7749181"/>
                  </a:ext>
                </a:extLst>
              </a:tr>
              <a:tr h="3576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软件工程实验追踪分析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报告字数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实际用时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互评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242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2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会议记录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EDE544-8DB0-F44C-8893-A6B58E677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41" y="1454615"/>
            <a:ext cx="5575300" cy="147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DAF760-D6A9-3040-A122-B7F42AE2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14900"/>
            <a:ext cx="2784220" cy="5307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7921F8-F88E-464F-967C-67939843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926" y="3052915"/>
            <a:ext cx="1724679" cy="356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项目准备阶段组内评分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/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×360+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76" y="1413027"/>
                <a:ext cx="4264052" cy="488724"/>
              </a:xfrm>
              <a:prstGeom prst="rect">
                <a:avLst/>
              </a:prstGeom>
              <a:blipFill>
                <a:blip r:embed="rId2"/>
                <a:stretch>
                  <a:fillRect t="-35000" b="-1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/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项目报告字数，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实际用时，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互评分数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B08E8B-77C2-46BF-BD08-AD5AD6130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25" y="1434292"/>
                <a:ext cx="2888055" cy="646331"/>
              </a:xfrm>
              <a:prstGeom prst="rect">
                <a:avLst/>
              </a:prstGeom>
              <a:blipFill>
                <a:blip r:embed="rId4"/>
                <a:stretch>
                  <a:fillRect l="-1688" t="-377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31F4DA69-4E12-7A4A-8971-E9B1818D1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81" y="2080623"/>
            <a:ext cx="7216233" cy="19262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8C33C4-1F0D-1043-82A0-1BF12728D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81" y="4283867"/>
            <a:ext cx="7216233" cy="14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1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项目准备阶段组内评分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0AF8A04-CE6A-E84D-8BE3-7B1E96BF1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项目准备阶段评分补充规则</a:t>
            </a:r>
            <a:endParaRPr kumimoji="1" lang="en-US" altLang="zh-CN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/>
              <a:t>项目准备阶段评分分为主观和客观两个部分。主观部分权重为</a:t>
            </a:r>
            <a:r>
              <a:rPr kumimoji="1" lang="en-US" altLang="zh-CN" sz="1800" dirty="0"/>
              <a:t>30%</a:t>
            </a:r>
            <a:r>
              <a:rPr kumimoji="1" lang="zh-CN" altLang="en-US" sz="1800" dirty="0"/>
              <a:t>，客观部分权重为</a:t>
            </a:r>
            <a:r>
              <a:rPr kumimoji="1" lang="en-US" altLang="zh-CN" sz="1800" dirty="0"/>
              <a:t>70%</a:t>
            </a:r>
            <a:r>
              <a:rPr kumimoji="1" lang="zh-CN" altLang="en-US" sz="1800" dirty="0"/>
              <a:t>。</a:t>
            </a:r>
            <a:endParaRPr kumimoji="1"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/>
              <a:t>客观部分得分点有两个。项目计划报告字数和实际用时，项目计划报告总分</a:t>
            </a:r>
            <a:r>
              <a:rPr kumimoji="1" lang="en-US" altLang="zh-CN" sz="1800" dirty="0"/>
              <a:t>360</a:t>
            </a:r>
            <a:r>
              <a:rPr kumimoji="1" lang="zh-CN" altLang="en-US" sz="1800" dirty="0"/>
              <a:t>分，实际用时总分</a:t>
            </a:r>
            <a:r>
              <a:rPr kumimoji="1" lang="en-US" altLang="zh-CN" sz="1800" dirty="0"/>
              <a:t>60</a:t>
            </a:r>
            <a:r>
              <a:rPr kumimoji="1" lang="zh-CN" altLang="en-US" sz="1800" dirty="0"/>
              <a:t>分。</a:t>
            </a:r>
            <a:endParaRPr kumimoji="1" lang="en-US" altLang="zh-CN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800" dirty="0"/>
              <a:t>主观部分得分点为互评。互评个人总分</a:t>
            </a:r>
            <a:r>
              <a:rPr kumimoji="1" lang="en-US" altLang="zh-CN" sz="1800" dirty="0"/>
              <a:t>50</a:t>
            </a:r>
            <a:r>
              <a:rPr kumimoji="1" lang="zh-CN" altLang="en-US" sz="1800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183575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需求分析阶段组内评分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B08E8B-77C2-46BF-BD08-AD5AD61301AB}"/>
              </a:ext>
            </a:extLst>
          </p:cNvPr>
          <p:cNvSpPr txBox="1"/>
          <p:nvPr/>
        </p:nvSpPr>
        <p:spPr>
          <a:xfrm>
            <a:off x="7042328" y="1803624"/>
            <a:ext cx="2888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zh-CN" dirty="0"/>
              <a:t>为用例及扩展功能个数，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zh-CN" dirty="0"/>
              <a:t>为完成图表和需求报告的换算字数，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zh-CN" dirty="0"/>
              <a:t>为实际用时，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zh-CN" dirty="0"/>
              <a:t>为互评</a:t>
            </a:r>
            <a:r>
              <a:rPr lang="zh-CN" altLang="en-US" dirty="0"/>
              <a:t>分数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9C3B65-C0C9-F74E-A0D1-983EFC94DF3E}"/>
                  </a:ext>
                </a:extLst>
              </p:cNvPr>
              <p:cNvSpPr/>
              <p:nvPr/>
            </p:nvSpPr>
            <p:spPr>
              <a:xfrm>
                <a:off x="1849689" y="1314900"/>
                <a:ext cx="6338338" cy="692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ⅈ=1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×120+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×180+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×120+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C9C3B65-C0C9-F74E-A0D1-983EFC94D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89" y="1314900"/>
                <a:ext cx="6338338" cy="692369"/>
              </a:xfrm>
              <a:prstGeom prst="rect">
                <a:avLst/>
              </a:prstGeom>
              <a:blipFill>
                <a:blip r:embed="rId2"/>
                <a:stretch>
                  <a:fillRect t="-14545" b="-8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4EF69A87-DCD7-9646-9CFC-3B2846AB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46" y="2020200"/>
            <a:ext cx="6114382" cy="21025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CE5FA1-FB1C-5E48-BD4B-E1E9A012D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46" y="4216400"/>
            <a:ext cx="6114382" cy="168449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DBF9649-C0A4-AF48-B765-3729EED84257}"/>
              </a:ext>
            </a:extLst>
          </p:cNvPr>
          <p:cNvSpPr txBox="1"/>
          <p:nvPr/>
        </p:nvSpPr>
        <p:spPr>
          <a:xfrm>
            <a:off x="7042327" y="3139021"/>
            <a:ext cx="288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/>
              <a:t>完成图表与需求报告换算字数</a:t>
            </a:r>
            <a:r>
              <a:rPr lang="en-US" altLang="zh-CN" dirty="0"/>
              <a:t>=</a:t>
            </a:r>
            <a:r>
              <a:rPr lang="zh-CN" altLang="en-US" dirty="0"/>
              <a:t>完成图表</a:t>
            </a:r>
            <a:r>
              <a:rPr lang="en-US" altLang="zh-CN" dirty="0"/>
              <a:t>x400+</a:t>
            </a:r>
            <a:r>
              <a:rPr lang="zh-CN" altLang="en-US" dirty="0"/>
              <a:t>需求报告字数。</a:t>
            </a:r>
          </a:p>
        </p:txBody>
      </p:sp>
    </p:spTree>
    <p:extLst>
      <p:ext uri="{BB962C8B-B14F-4D97-AF65-F5344CB8AC3E}">
        <p14:creationId xmlns:p14="http://schemas.microsoft.com/office/powerpoint/2010/main" val="14851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需求评审阶段组内评分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/>
              <p:nvPr/>
            </p:nvSpPr>
            <p:spPr>
              <a:xfrm>
                <a:off x="2270976" y="1413027"/>
                <a:ext cx="5966570" cy="581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ⅈ=1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×150+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×120+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×150+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76" y="1413027"/>
                <a:ext cx="5966570" cy="581057"/>
              </a:xfrm>
              <a:prstGeom prst="rect">
                <a:avLst/>
              </a:prstGeom>
              <a:blipFill>
                <a:blip r:embed="rId2"/>
                <a:stretch>
                  <a:fillRect t="-27660" b="-1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EB08E8B-77C2-46BF-BD08-AD5AD61301AB}"/>
              </a:ext>
            </a:extLst>
          </p:cNvPr>
          <p:cNvSpPr txBox="1"/>
          <p:nvPr/>
        </p:nvSpPr>
        <p:spPr>
          <a:xfrm>
            <a:off x="6793518" y="2092211"/>
            <a:ext cx="288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zh-CN" dirty="0"/>
              <a:t>为提出意见个数，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zh-CN" dirty="0"/>
              <a:t>为做出修改个数，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zh-CN" dirty="0"/>
              <a:t>为实际用时，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zh-CN" dirty="0"/>
              <a:t>为互评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9710A8-608E-8147-83BD-C096A791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1" y="2092211"/>
            <a:ext cx="6012137" cy="16396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C52CF6-877E-554C-88AE-5D9C6006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81" y="3830012"/>
            <a:ext cx="6012137" cy="11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8347-C9BA-7147-8BAC-3931B032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>
                <a:latin typeface="DengXian" panose="02010600030101010101" pitchFamily="2" charset="-122"/>
                <a:ea typeface="DengXian" panose="0201060003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AF7C1-67C2-4042-A65A-769DD49E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355"/>
            <a:ext cx="8596668" cy="38807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本周的工作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阶段总结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阶段总结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实验</a:t>
            </a:r>
            <a:r>
              <a:rPr kumimoji="1" lang="en-US" altLang="zh-CN" sz="2800" dirty="0">
                <a:latin typeface="DengXian" panose="02010600030101010101" pitchFamily="2" charset="-122"/>
                <a:ea typeface="DengXian" panose="02010600030101010101" pitchFamily="2" charset="-122"/>
              </a:rPr>
              <a:t>8</a:t>
            </a: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阶段总结</a:t>
            </a:r>
            <a:endParaRPr kumimoji="1" lang="en-US" altLang="zh-CN" sz="2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800" dirty="0">
                <a:latin typeface="DengXian" panose="02010600030101010101" pitchFamily="2" charset="-122"/>
                <a:ea typeface="DengXian" panose="02010600030101010101" pitchFamily="2" charset="-122"/>
              </a:rPr>
              <a:t>下周计划</a:t>
            </a:r>
          </a:p>
        </p:txBody>
      </p:sp>
    </p:spTree>
    <p:extLst>
      <p:ext uri="{BB962C8B-B14F-4D97-AF65-F5344CB8AC3E}">
        <p14:creationId xmlns:p14="http://schemas.microsoft.com/office/powerpoint/2010/main" val="418927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需求评审阶段组内评分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1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计算公式：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/>
              <p:nvPr/>
            </p:nvSpPr>
            <p:spPr>
              <a:xfrm>
                <a:off x="2270976" y="1413027"/>
                <a:ext cx="5966570" cy="581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ⅈ=1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×150+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×120+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×150+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×0.6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A9EBA2-6D94-44D7-BE20-4E8DADA7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76" y="1413027"/>
                <a:ext cx="5966570" cy="581057"/>
              </a:xfrm>
              <a:prstGeom prst="rect">
                <a:avLst/>
              </a:prstGeom>
              <a:blipFill>
                <a:blip r:embed="rId2"/>
                <a:stretch>
                  <a:fillRect t="-27660" b="-1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EB08E8B-77C2-46BF-BD08-AD5AD61301AB}"/>
              </a:ext>
            </a:extLst>
          </p:cNvPr>
          <p:cNvSpPr txBox="1"/>
          <p:nvPr/>
        </p:nvSpPr>
        <p:spPr>
          <a:xfrm>
            <a:off x="6793518" y="2092211"/>
            <a:ext cx="2888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</a:t>
            </a:r>
            <a:r>
              <a:rPr lang="en-US" altLang="zh-CN" baseline="-25000" dirty="0" err="1"/>
              <a:t>i</a:t>
            </a:r>
            <a:r>
              <a:rPr lang="zh-CN" altLang="zh-CN" dirty="0"/>
              <a:t>为提出意见个数，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zh-CN" dirty="0"/>
              <a:t>为做出修改个数，</a:t>
            </a:r>
            <a:r>
              <a:rPr lang="en-US" altLang="zh-CN" dirty="0"/>
              <a:t>c</a:t>
            </a:r>
            <a:r>
              <a:rPr lang="en-US" altLang="zh-CN" baseline="-25000" dirty="0"/>
              <a:t>i</a:t>
            </a:r>
            <a:r>
              <a:rPr lang="zh-CN" altLang="zh-CN" dirty="0"/>
              <a:t>为实际用时，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zh-CN" dirty="0"/>
              <a:t>为互评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9710A8-608E-8147-83BD-C096A791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1" y="2092211"/>
            <a:ext cx="6012137" cy="16396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C52CF6-877E-554C-88AE-5D9C60062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81" y="3830012"/>
            <a:ext cx="6012137" cy="119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8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实验外工作量统计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FED184-752A-A843-8E1A-C6B4008B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4263"/>
            <a:ext cx="6615564" cy="48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其他阶段组内评分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4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软件设计与实现阶段：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68295-5B73-CA47-A943-94B9F439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81" y="1923016"/>
            <a:ext cx="5475094" cy="31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94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300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8——</a:t>
            </a:r>
            <a:r>
              <a:rPr lang="zh-CN" altLang="en-US" dirty="0"/>
              <a:t>其他阶段组内评分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9A4D53-5930-4ECF-8ABF-76525B71D9D4}"/>
              </a:ext>
            </a:extLst>
          </p:cNvPr>
          <p:cNvSpPr txBox="1"/>
          <p:nvPr/>
        </p:nvSpPr>
        <p:spPr>
          <a:xfrm>
            <a:off x="781381" y="1434292"/>
            <a:ext cx="24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软件测试阶段：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75BF66-5A8A-A345-871C-D49092CF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3624"/>
            <a:ext cx="6069154" cy="34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6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FB49-441B-5B47-B3AE-D387D19E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下周的计划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175EE72-B298-8448-914B-0A4156BA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255"/>
            <a:ext cx="8596668" cy="4485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完善详细设计说明书</a:t>
            </a:r>
            <a:endParaRPr kumimoji="1"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继续推进代码实现部分工作</a:t>
            </a:r>
          </a:p>
        </p:txBody>
      </p:sp>
    </p:spTree>
    <p:extLst>
      <p:ext uri="{BB962C8B-B14F-4D97-AF65-F5344CB8AC3E}">
        <p14:creationId xmlns:p14="http://schemas.microsoft.com/office/powerpoint/2010/main" val="60848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8681-0B12-8441-A555-4034C253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258" y="2830286"/>
            <a:ext cx="4892194" cy="1076696"/>
          </a:xfrm>
        </p:spPr>
        <p:txBody>
          <a:bodyPr>
            <a:noAutofit/>
          </a:bodyPr>
          <a:lstStyle/>
          <a:p>
            <a:r>
              <a:rPr kumimoji="1" lang="zh-CN" altLang="en-US" sz="6000" dirty="0"/>
              <a:t>谢  谢  聆  听</a:t>
            </a:r>
          </a:p>
        </p:txBody>
      </p:sp>
    </p:spTree>
    <p:extLst>
      <p:ext uri="{BB962C8B-B14F-4D97-AF65-F5344CB8AC3E}">
        <p14:creationId xmlns:p14="http://schemas.microsoft.com/office/powerpoint/2010/main" val="15464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25DD4-AE67-4BEA-A10B-D745A65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6807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进行两次会议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按已接受评审意见修改需求规格说明书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对照</a:t>
            </a:r>
            <a:r>
              <a:rPr lang="en-US" altLang="zh-CN" sz="2000" dirty="0"/>
              <a:t>I,A,C,D</a:t>
            </a:r>
            <a:r>
              <a:rPr lang="zh-CN" altLang="en-US" sz="2000" dirty="0"/>
              <a:t>组的评审意见检查修改后本组需求规格说明书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对照评审复评审意见检查</a:t>
            </a:r>
            <a:r>
              <a:rPr lang="en-US" altLang="zh-CN" sz="2000" dirty="0"/>
              <a:t>I,A,C,D</a:t>
            </a:r>
            <a:r>
              <a:rPr lang="zh-CN" altLang="en-US" sz="2000" dirty="0"/>
              <a:t>组的需求规格说明书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</a:t>
            </a:r>
            <a:r>
              <a:rPr lang="en-US" altLang="zh-CN" sz="2000" dirty="0"/>
              <a:t>I,A,C,D</a:t>
            </a:r>
            <a:r>
              <a:rPr lang="zh-CN" altLang="en-US" sz="2000" dirty="0"/>
              <a:t>组的需求规格说明书进行组内评分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对</a:t>
            </a:r>
            <a:r>
              <a:rPr lang="en-US" altLang="zh-CN" sz="2000" dirty="0"/>
              <a:t>I,A,C,D</a:t>
            </a:r>
            <a:r>
              <a:rPr lang="zh-CN" altLang="en-US" sz="2000" dirty="0"/>
              <a:t>组的评审单及评审环节进行组内评分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完成需求评审阶段组内互评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继续推进设计实现阶段进度</a:t>
            </a:r>
          </a:p>
        </p:txBody>
      </p:sp>
    </p:spTree>
    <p:extLst>
      <p:ext uri="{BB962C8B-B14F-4D97-AF65-F5344CB8AC3E}">
        <p14:creationId xmlns:p14="http://schemas.microsoft.com/office/powerpoint/2010/main" val="5702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阶段总结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96D760-1E25-7B41-8E5B-1AE817D99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916359" cy="18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2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阶段总结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A0E92B-B379-B943-B094-0F09505D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15688"/>
            <a:ext cx="7351544" cy="445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9027-37AF-4DAD-B121-9113D4B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</a:t>
            </a:r>
            <a:r>
              <a:rPr lang="zh-CN" altLang="en-US" dirty="0"/>
              <a:t>阶段总结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B4D5DF-2B96-0743-8000-498CCD82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3484808" cy="34702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937F88-02E1-0941-8C83-362C711D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20" y="2153423"/>
            <a:ext cx="5005782" cy="30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——Branch</a:t>
            </a:r>
            <a:r>
              <a:rPr lang="zh-CN" altLang="en-US" dirty="0"/>
              <a:t>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E9E3C7-40FE-2347-9534-605B7305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6660168" cy="52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4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——Git</a:t>
            </a:r>
            <a:r>
              <a:rPr lang="zh-CN" altLang="en-US" dirty="0"/>
              <a:t>管理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165DF0-E37C-0E4D-BF5D-93A704C2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4697554" cy="2643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A880B0-FFC2-6F4A-BC4A-3CB4B835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040924"/>
            <a:ext cx="4778353" cy="243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668AA-238E-4B59-B382-FD6B06EE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7</a:t>
            </a:r>
            <a:r>
              <a:rPr lang="zh-CN" altLang="en-US" dirty="0"/>
              <a:t>阶段总结</a:t>
            </a:r>
            <a:r>
              <a:rPr lang="en-US" altLang="zh-CN" dirty="0"/>
              <a:t>——</a:t>
            </a:r>
            <a:r>
              <a:rPr lang="zh-CN" altLang="en-US" dirty="0"/>
              <a:t>更新记录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B03A42-E8FD-2F4C-82A9-08EAFE15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3814"/>
            <a:ext cx="7450506" cy="47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02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805</Words>
  <Application>Microsoft Macintosh PowerPoint</Application>
  <PresentationFormat>宽屏</PresentationFormat>
  <Paragraphs>120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DengXian</vt:lpstr>
      <vt:lpstr>方正姚体</vt:lpstr>
      <vt:lpstr>华文新魏</vt:lpstr>
      <vt:lpstr>宋体</vt:lpstr>
      <vt:lpstr>Arial</vt:lpstr>
      <vt:lpstr>Cambria Math</vt:lpstr>
      <vt:lpstr>Times New Roman</vt:lpstr>
      <vt:lpstr>Trebuchet MS</vt:lpstr>
      <vt:lpstr>Wingdings</vt:lpstr>
      <vt:lpstr>Wingdings 3</vt:lpstr>
      <vt:lpstr>平面</vt:lpstr>
      <vt:lpstr>基于Scrapy的WebUI——实验6-8总结</vt:lpstr>
      <vt:lpstr>目录</vt:lpstr>
      <vt:lpstr>本周的工作</vt:lpstr>
      <vt:lpstr>实验6阶段总结</vt:lpstr>
      <vt:lpstr>实验6阶段总结</vt:lpstr>
      <vt:lpstr>实验6阶段总结</vt:lpstr>
      <vt:lpstr>实验7阶段总结——Branch管理</vt:lpstr>
      <vt:lpstr>实验7阶段总结——Git管理</vt:lpstr>
      <vt:lpstr>实验7阶段总结——更新记录</vt:lpstr>
      <vt:lpstr>实验7阶段总结——Git管理</vt:lpstr>
      <vt:lpstr>实验7阶段总结——Git管理</vt:lpstr>
      <vt:lpstr>实验7阶段总结——Git管理</vt:lpstr>
      <vt:lpstr>实验7阶段总结——版本控制</vt:lpstr>
      <vt:lpstr>实验8——人员贡献率计算</vt:lpstr>
      <vt:lpstr>实验8——会议记录</vt:lpstr>
      <vt:lpstr>实验8——项目准备阶段组内评分</vt:lpstr>
      <vt:lpstr>实验8——项目准备阶段组内评分</vt:lpstr>
      <vt:lpstr>实验8——需求分析阶段组内评分</vt:lpstr>
      <vt:lpstr>实验8——需求评审阶段组内评分</vt:lpstr>
      <vt:lpstr>实验8——需求评审阶段组内评分</vt:lpstr>
      <vt:lpstr>实验8——实验外工作量统计</vt:lpstr>
      <vt:lpstr>实验8——其他阶段组内评分</vt:lpstr>
      <vt:lpstr>实验8——其他阶段组内评分</vt:lpstr>
      <vt:lpstr>下周的计划</vt:lpstr>
      <vt:lpstr>谢  谢  聆  听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基于Scrapy的WebUI——需求分析</dc:title>
  <dc:creator>明 昊</dc:creator>
  <cp:lastModifiedBy>邵 志钧</cp:lastModifiedBy>
  <cp:revision>128</cp:revision>
  <dcterms:created xsi:type="dcterms:W3CDTF">2020-03-26T09:40:23Z</dcterms:created>
  <dcterms:modified xsi:type="dcterms:W3CDTF">2020-04-25T07:33:41Z</dcterms:modified>
</cp:coreProperties>
</file>