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84" r:id="rId4"/>
    <p:sldId id="305" r:id="rId5"/>
    <p:sldId id="311" r:id="rId6"/>
    <p:sldId id="293" r:id="rId7"/>
    <p:sldId id="306" r:id="rId8"/>
    <p:sldId id="307" r:id="rId9"/>
    <p:sldId id="308" r:id="rId10"/>
    <p:sldId id="309" r:id="rId11"/>
    <p:sldId id="310" r:id="rId12"/>
    <p:sldId id="302" r:id="rId13"/>
    <p:sldId id="303" r:id="rId14"/>
    <p:sldId id="304" r:id="rId15"/>
    <p:sldId id="300" r:id="rId16"/>
    <p:sldId id="301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897"/>
  </p:normalViewPr>
  <p:slideViewPr>
    <p:cSldViewPr snapToGrid="0" snapToObjects="1">
      <p:cViewPr varScale="1">
        <p:scale>
          <a:sx n="85" d="100"/>
          <a:sy n="85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\Desktop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准备阶段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C1-45EE-AA97-76D0F1B0E4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C1-45EE-AA97-76D0F1B0E4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EC1-45EE-AA97-76D0F1B0E4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EC1-45EE-AA97-76D0F1B0E44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EC1-45EE-AA97-76D0F1B0E44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EC1-45EE-AA97-76D0F1B0E4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Sheet1!$C$10:$H$10</c:f>
              <c:strCache>
                <c:ptCount val="6"/>
                <c:pt idx="0">
                  <c:v>汪凌风</c:v>
                </c:pt>
                <c:pt idx="1">
                  <c:v>邵志钧</c:v>
                </c:pt>
                <c:pt idx="2">
                  <c:v>明昊</c:v>
                </c:pt>
                <c:pt idx="3">
                  <c:v>汪丽萍</c:v>
                </c:pt>
                <c:pt idx="4">
                  <c:v>郑泽西</c:v>
                </c:pt>
                <c:pt idx="5">
                  <c:v>闫奕涛</c:v>
                </c:pt>
              </c:strCache>
            </c:strRef>
          </c:cat>
          <c:val>
            <c:numRef>
              <c:f>Sheet1!$C$11:$H$11</c:f>
              <c:numCache>
                <c:formatCode>General</c:formatCode>
                <c:ptCount val="6"/>
                <c:pt idx="0">
                  <c:v>119.93</c:v>
                </c:pt>
                <c:pt idx="1">
                  <c:v>87.27</c:v>
                </c:pt>
                <c:pt idx="2">
                  <c:v>106.14</c:v>
                </c:pt>
                <c:pt idx="3">
                  <c:v>75.290000000000006</c:v>
                </c:pt>
                <c:pt idx="4">
                  <c:v>96.19</c:v>
                </c:pt>
                <c:pt idx="5">
                  <c:v>100.17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EC1-45EE-AA97-76D0F1B0E4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需求分析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2C-46EB-9329-AE0A0D7580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2C-46EB-9329-AE0A0D7580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2C-46EB-9329-AE0A0D7580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2C-46EB-9329-AE0A0D7580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72C-46EB-9329-AE0A0D7580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72C-46EB-9329-AE0A0D7580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Sheet1!$C$19:$H$19</c:f>
              <c:strCache>
                <c:ptCount val="6"/>
                <c:pt idx="0">
                  <c:v>汪凌风</c:v>
                </c:pt>
                <c:pt idx="1">
                  <c:v>邵志钧</c:v>
                </c:pt>
                <c:pt idx="2">
                  <c:v>明昊</c:v>
                </c:pt>
                <c:pt idx="3">
                  <c:v>汪丽萍</c:v>
                </c:pt>
                <c:pt idx="4">
                  <c:v>郑泽西</c:v>
                </c:pt>
                <c:pt idx="5">
                  <c:v>闫奕涛</c:v>
                </c:pt>
              </c:strCache>
            </c:strRef>
          </c:cat>
          <c:val>
            <c:numRef>
              <c:f>Sheet1!$C$20:$H$20</c:f>
              <c:numCache>
                <c:formatCode>General</c:formatCode>
                <c:ptCount val="6"/>
                <c:pt idx="0">
                  <c:v>87.09</c:v>
                </c:pt>
                <c:pt idx="1">
                  <c:v>114.84</c:v>
                </c:pt>
                <c:pt idx="2">
                  <c:v>94.7</c:v>
                </c:pt>
                <c:pt idx="3">
                  <c:v>69.099999999999994</c:v>
                </c:pt>
                <c:pt idx="4">
                  <c:v>89.92</c:v>
                </c:pt>
                <c:pt idx="5">
                  <c:v>121.6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72C-46EB-9329-AE0A0D7580E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需求评审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7B-4432-A6B8-52CE841C5D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7B-4432-A6B8-52CE841C5D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E7B-4432-A6B8-52CE841C5D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E7B-4432-A6B8-52CE841C5D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E7B-4432-A6B8-52CE841C5D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E7B-4432-A6B8-52CE841C5D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Sheet1!$C$19:$H$19</c:f>
              <c:strCache>
                <c:ptCount val="6"/>
                <c:pt idx="0">
                  <c:v>汪凌风</c:v>
                </c:pt>
                <c:pt idx="1">
                  <c:v>邵志钧</c:v>
                </c:pt>
                <c:pt idx="2">
                  <c:v>明昊</c:v>
                </c:pt>
                <c:pt idx="3">
                  <c:v>汪丽萍</c:v>
                </c:pt>
                <c:pt idx="4">
                  <c:v>郑泽西</c:v>
                </c:pt>
                <c:pt idx="5">
                  <c:v>闫奕涛</c:v>
                </c:pt>
              </c:strCache>
            </c:strRef>
          </c:cat>
          <c:val>
            <c:numRef>
              <c:f>Sheet1!$C$20:$H$20</c:f>
              <c:numCache>
                <c:formatCode>General</c:formatCode>
                <c:ptCount val="6"/>
                <c:pt idx="0">
                  <c:v>87.09</c:v>
                </c:pt>
                <c:pt idx="1">
                  <c:v>114.84</c:v>
                </c:pt>
                <c:pt idx="2">
                  <c:v>94.7</c:v>
                </c:pt>
                <c:pt idx="3">
                  <c:v>69.099999999999994</c:v>
                </c:pt>
                <c:pt idx="4">
                  <c:v>89.92</c:v>
                </c:pt>
                <c:pt idx="5">
                  <c:v>121.6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E7B-4432-A6B8-52CE841C5D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WebUI——</a:t>
            </a:r>
            <a:r>
              <a:rPr kumimoji="1" lang="zh-CN" altLang="en-US" dirty="0"/>
              <a:t>软件实现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2020-05-08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CCE7AA7-7527-4CF5-8244-24DEDC42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16" y="1056811"/>
            <a:ext cx="8596668" cy="31652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郑泽西</a:t>
            </a:r>
            <a:endParaRPr kumimoji="1" lang="en-US" altLang="zh-CN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积极参加会议，参与完成项目计划书、需求规格说明书、需求评审、需求复评审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熟悉并了解了软件工程的基本流程的一部分，认识到软件工程不仅仅是完成代码就行了，更是一套系统化的处理方法和流程，掌握了一些软件工程中的工具使用，如</a:t>
            </a:r>
            <a:r>
              <a:rPr lang="en-US" altLang="zh-CN" dirty="0"/>
              <a:t>RUCM</a:t>
            </a:r>
            <a:r>
              <a:rPr lang="zh-CN" altLang="zh-CN" dirty="0"/>
              <a:t>，类图等的绘制。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能够保质保量按时完成自己被分配的工作，但主动承担工作的积极性还不够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会议讨论时可能因为性格原因造成参与度还不够高，在后续的协作中尝试调整与改进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因为在家，之前的工作效率还不够高，在接下来的项目阶段里尝试进行合理的工作规划，提高工作效率。</a:t>
            </a:r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40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CCE7AA7-7527-4CF5-8244-24DEDC42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16" y="1056811"/>
            <a:ext cx="8596668" cy="31652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汪凌风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积极参加会议，参与完成项目计划书、需求规格说明书、需求评审、需求复评审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工作量和互评得分参差不齐，但总体得分较好。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身为组长要更多地主动带动节奏。</a:t>
            </a: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3267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实验三进度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9E2C8-BFCE-46EB-A241-38429FB3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6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BD57AF-5798-411E-86C0-4214FA705B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262" y="1081104"/>
            <a:ext cx="4884420" cy="38233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CB2F70-1214-484E-AC9A-1D06429667B0}"/>
              </a:ext>
            </a:extLst>
          </p:cNvPr>
          <p:cNvSpPr txBox="1"/>
          <p:nvPr/>
        </p:nvSpPr>
        <p:spPr>
          <a:xfrm>
            <a:off x="2016982" y="4905996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架构图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649270-A76A-4A36-9C4D-43AB7C8C02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0" y="1407176"/>
            <a:ext cx="5274310" cy="3171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CC57C0-95C3-4BE2-B894-CC04A7241B48}"/>
              </a:ext>
            </a:extLst>
          </p:cNvPr>
          <p:cNvSpPr txBox="1"/>
          <p:nvPr/>
        </p:nvSpPr>
        <p:spPr>
          <a:xfrm>
            <a:off x="8250758" y="4873730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组件图</a:t>
            </a:r>
          </a:p>
        </p:txBody>
      </p:sp>
    </p:spTree>
    <p:extLst>
      <p:ext uri="{BB962C8B-B14F-4D97-AF65-F5344CB8AC3E}">
        <p14:creationId xmlns:p14="http://schemas.microsoft.com/office/powerpoint/2010/main" val="119096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实验三进度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9E2C8-BFCE-46EB-A241-38429FB3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6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CB2F70-1214-484E-AC9A-1D06429667B0}"/>
              </a:ext>
            </a:extLst>
          </p:cNvPr>
          <p:cNvSpPr txBox="1"/>
          <p:nvPr/>
        </p:nvSpPr>
        <p:spPr>
          <a:xfrm>
            <a:off x="4640510" y="5090662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类图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E0D8CE-7171-45E7-B126-7A4A5D4DDF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1126476"/>
            <a:ext cx="527050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实验三进度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9E2C8-BFCE-46EB-A241-38429FB3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6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CB2F70-1214-484E-AC9A-1D06429667B0}"/>
              </a:ext>
            </a:extLst>
          </p:cNvPr>
          <p:cNvSpPr txBox="1"/>
          <p:nvPr/>
        </p:nvSpPr>
        <p:spPr>
          <a:xfrm>
            <a:off x="4640510" y="5090662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部分操作顺序图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73FE86-9819-4343-8690-DDD1BB1E64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3849"/>
            <a:ext cx="5274310" cy="385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9217B9-A7FF-4F71-82FF-DA1CB8F987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008" y="1344688"/>
            <a:ext cx="5021580" cy="3111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984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实验三进度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DAE83-3388-49C8-A60B-1662BB54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16" y="819745"/>
            <a:ext cx="8596668" cy="33836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Web</a:t>
            </a:r>
            <a:r>
              <a:rPr kumimoji="1" lang="zh-CN" altLang="en-US" sz="2000" dirty="0"/>
              <a:t>部分</a:t>
            </a:r>
            <a:endParaRPr kumimoji="1" lang="en-US" altLang="zh-CN" sz="2000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zh-CN" altLang="zh-CN" dirty="0"/>
              <a:t>搭建了前端框架</a:t>
            </a:r>
          </a:p>
          <a:p>
            <a:pPr fontAlgn="base">
              <a:buFont typeface="Wingdings" panose="05000000000000000000" pitchFamily="2" charset="2"/>
              <a:buChar char="l"/>
            </a:pPr>
            <a:r>
              <a:rPr lang="zh-CN" altLang="zh-CN" dirty="0"/>
              <a:t>基本完成了管理脚本前端页面编写</a:t>
            </a:r>
            <a:endParaRPr lang="en-US" altLang="zh-CN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zh-CN" altLang="zh-CN" dirty="0"/>
              <a:t>完成了前端页面的</a:t>
            </a:r>
            <a:r>
              <a:rPr lang="en-US" altLang="zh-CN" dirty="0"/>
              <a:t>URL</a:t>
            </a:r>
            <a:r>
              <a:rPr lang="zh-CN" altLang="zh-CN" dirty="0"/>
              <a:t>和</a:t>
            </a:r>
            <a:r>
              <a:rPr lang="en-US" altLang="zh-CN" dirty="0"/>
              <a:t>items</a:t>
            </a:r>
            <a:r>
              <a:rPr lang="zh-CN" altLang="zh-CN" dirty="0"/>
              <a:t>表单</a:t>
            </a:r>
            <a:r>
              <a:rPr lang="zh-CN" altLang="en-US" dirty="0"/>
              <a:t>展示</a:t>
            </a:r>
            <a:r>
              <a:rPr lang="zh-CN" altLang="zh-CN" dirty="0"/>
              <a:t>，以及后端对表单数据的接收</a:t>
            </a:r>
            <a:endParaRPr lang="en-US" altLang="zh-CN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完成了前端页面代码编辑器</a:t>
            </a:r>
            <a:endParaRPr lang="en-US" altLang="zh-C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zh-CN" altLang="zh-CN" dirty="0"/>
              <a:t>个人电脑上完成了</a:t>
            </a:r>
            <a:r>
              <a:rPr lang="zh-CN" altLang="en-US" dirty="0"/>
              <a:t>生成词云</a:t>
            </a:r>
            <a:r>
              <a:rPr lang="en-US" altLang="zh-CN" dirty="0"/>
              <a:t>demo</a:t>
            </a:r>
            <a:r>
              <a:rPr lang="zh-CN" altLang="zh-CN" dirty="0"/>
              <a:t>的开发，并进行了一定的调试，生成的样式如下图所示。</a:t>
            </a:r>
            <a:endParaRPr lang="en-US" altLang="zh-C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zh-CN" altLang="zh-CN" dirty="0"/>
              <a:t>执行脚本，数据库配置与结构化输出部分完成，剩下仍然需要打磨</a:t>
            </a:r>
            <a:endParaRPr lang="en-US" altLang="zh-C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zh-CN" altLang="zh-CN" dirty="0"/>
              <a:t>尝试实现从前端获取代码内容并尝试运行与输出相关信息</a:t>
            </a:r>
            <a:endParaRPr lang="en-US" altLang="zh-C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zh-CN" altLang="en-US" dirty="0"/>
              <a:t>前端还需美化，接口还需统一</a:t>
            </a:r>
            <a:endParaRPr lang="zh-CN" altLang="zh-CN" dirty="0"/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9E2C8-BFCE-46EB-A241-38429FB3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6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9E5E2-D6DE-4767-A6B3-418E1ED79D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70" y="4203357"/>
            <a:ext cx="3084946" cy="2514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44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1" lang="zh-CN" altLang="en-US" dirty="0"/>
              <a:t>实验三进度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DAE83-3388-49C8-A60B-1662BB54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16" y="819745"/>
            <a:ext cx="8596668" cy="31230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优化部分</a:t>
            </a:r>
            <a:endParaRPr kumimoji="1" lang="en-US" altLang="zh-CN" sz="2000" dirty="0"/>
          </a:p>
          <a:p>
            <a:pPr marL="342900" lvl="1" indent="-342900" fontAlgn="base">
              <a:buFont typeface="Wingdings" panose="05000000000000000000" pitchFamily="2" charset="2"/>
              <a:buChar char="l"/>
            </a:pPr>
            <a:r>
              <a:rPr lang="zh-CN" altLang="zh-CN" sz="1800" dirty="0"/>
              <a:t>完成了服务器的基本配置</a:t>
            </a:r>
          </a:p>
          <a:p>
            <a:pPr marL="342900" lvl="1" indent="-342900" fontAlgn="base">
              <a:buFont typeface="Wingdings" panose="05000000000000000000" pitchFamily="2" charset="2"/>
              <a:buChar char="l"/>
            </a:pPr>
            <a:r>
              <a:rPr lang="zh-CN" altLang="zh-CN" sz="1800" dirty="0"/>
              <a:t>完成了随机User-Agent、IP池、携带Cookie等突破反爬虫措施的实现以及对多个网站的爬取</a:t>
            </a:r>
            <a:endParaRPr lang="en-US" altLang="zh-CN" sz="1800" dirty="0"/>
          </a:p>
          <a:p>
            <a:pPr marL="342900" lvl="1" indent="-342900" fontAlgn="base">
              <a:buFont typeface="Wingdings" panose="05000000000000000000" pitchFamily="2" charset="2"/>
              <a:buChar char="Ø"/>
            </a:pPr>
            <a:r>
              <a:rPr lang="zh-CN" altLang="en-US" sz="1800" dirty="0"/>
              <a:t>开始着手实现反爬模块的后端系统编写</a:t>
            </a:r>
            <a:endParaRPr lang="en-US" altLang="zh-CN" sz="1800" dirty="0"/>
          </a:p>
          <a:p>
            <a:pPr marL="342900" lvl="1" indent="-342900" fontAlgn="base">
              <a:buFont typeface="Wingdings" panose="05000000000000000000" pitchFamily="2" charset="2"/>
              <a:buChar char="Ø"/>
            </a:pPr>
            <a:r>
              <a:rPr lang="zh-CN" altLang="en-US" sz="1800" dirty="0"/>
              <a:t>已修改源码去重函数，实现内存优化。之后会考虑让用户自己选择内存优化的过滤器还是默认过滤器，在</a:t>
            </a:r>
            <a:r>
              <a:rPr lang="en-US" altLang="zh-CN" sz="1800" dirty="0"/>
              <a:t>demo</a:t>
            </a:r>
            <a:r>
              <a:rPr lang="zh-CN" altLang="en-US" sz="1800" dirty="0"/>
              <a:t>中内存优化效果如下：</a:t>
            </a:r>
          </a:p>
          <a:p>
            <a:pPr marL="342900" lvl="1" indent="-342900" fontAlgn="base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79E2C8-BFCE-46EB-A241-38429FB3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6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B9F168-7D33-41C6-B1A0-1EA9635C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6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86DB41-F7EC-4844-8EEB-87A2136C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" t="13460" r="25180" b="3745"/>
          <a:stretch/>
        </p:blipFill>
        <p:spPr>
          <a:xfrm>
            <a:off x="219918" y="3807136"/>
            <a:ext cx="5532699" cy="27678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EAC756-CE66-4E7E-839B-ABE367E2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546" y="3807136"/>
            <a:ext cx="2762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6"/>
            <a:ext cx="8596668" cy="37974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燃尽图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针对个人及任务的总结分析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实验三进度汇报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燃尽图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9B8FA-4ED7-4D4B-8D23-852E113578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5668" y="609600"/>
            <a:ext cx="5274310" cy="2489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A439F1-61DD-4EC1-AFB4-384132F6C0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8222" y="3797460"/>
            <a:ext cx="5274310" cy="25412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28FB2C-AF6B-4C90-BF02-D69AF8441D30}"/>
              </a:ext>
            </a:extLst>
          </p:cNvPr>
          <p:cNvSpPr txBox="1"/>
          <p:nvPr/>
        </p:nvSpPr>
        <p:spPr>
          <a:xfrm>
            <a:off x="6316910" y="3322040"/>
            <a:ext cx="269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任务进度燃尽图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D2B51F-5216-4CB9-A14E-D9E586D862EC}"/>
              </a:ext>
            </a:extLst>
          </p:cNvPr>
          <p:cNvSpPr txBox="1"/>
          <p:nvPr/>
        </p:nvSpPr>
        <p:spPr>
          <a:xfrm>
            <a:off x="6316910" y="6380762"/>
            <a:ext cx="269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工时进度燃尽图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623EDE-E3C5-4B24-9AB1-1A3C2FC2A478}"/>
              </a:ext>
            </a:extLst>
          </p:cNvPr>
          <p:cNvSpPr txBox="1"/>
          <p:nvPr/>
        </p:nvSpPr>
        <p:spPr>
          <a:xfrm>
            <a:off x="569455" y="2052935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两张图前半部分计划和实际基本重合，后半部（</a:t>
            </a:r>
            <a:r>
              <a:rPr lang="en-US" altLang="zh-CN" dirty="0"/>
              <a:t>5.4</a:t>
            </a:r>
            <a:r>
              <a:rPr lang="zh-CN" altLang="en-US" dirty="0"/>
              <a:t>之后）分实际为一条直线，因为暂时没有记录。</a:t>
            </a:r>
          </a:p>
        </p:txBody>
      </p:sp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D23C04-F5DD-49AA-8544-504F286F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52" y="1016517"/>
            <a:ext cx="5506218" cy="1400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003BC1-9A96-4D91-9111-8490ACCF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52" y="4637879"/>
            <a:ext cx="5553850" cy="1390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2FEFDE-97B0-44D7-9ED4-0BC2D184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73" y="2547814"/>
            <a:ext cx="5563376" cy="17623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D75EEEB-7090-4130-982C-F5EB29041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644" y="1808981"/>
            <a:ext cx="3762900" cy="30770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75CE728-5181-4D55-9427-58B9E555C54A}"/>
              </a:ext>
            </a:extLst>
          </p:cNvPr>
          <p:cNvSpPr txBox="1"/>
          <p:nvPr/>
        </p:nvSpPr>
        <p:spPr>
          <a:xfrm>
            <a:off x="2513671" y="6200842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工作量统计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4CD75C-7EBC-47E2-AABF-8585A7FBB4E6}"/>
              </a:ext>
            </a:extLst>
          </p:cNvPr>
          <p:cNvSpPr txBox="1"/>
          <p:nvPr/>
        </p:nvSpPr>
        <p:spPr>
          <a:xfrm>
            <a:off x="7769604" y="5096204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实验外工作统计</a:t>
            </a:r>
          </a:p>
        </p:txBody>
      </p:sp>
    </p:spTree>
    <p:extLst>
      <p:ext uri="{BB962C8B-B14F-4D97-AF65-F5344CB8AC3E}">
        <p14:creationId xmlns:p14="http://schemas.microsoft.com/office/powerpoint/2010/main" val="24355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F93CF75-4D99-490E-9740-1E6D90D52572}"/>
              </a:ext>
            </a:extLst>
          </p:cNvPr>
          <p:cNvGraphicFramePr>
            <a:graphicFrameLocks/>
          </p:cNvGraphicFramePr>
          <p:nvPr/>
        </p:nvGraphicFramePr>
        <p:xfrm>
          <a:off x="564815" y="1350628"/>
          <a:ext cx="3201842" cy="289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AD628F6-3AD6-4FF3-9C87-940CA12EF7F8}"/>
              </a:ext>
            </a:extLst>
          </p:cNvPr>
          <p:cNvGraphicFramePr>
            <a:graphicFrameLocks/>
          </p:cNvGraphicFramePr>
          <p:nvPr/>
        </p:nvGraphicFramePr>
        <p:xfrm>
          <a:off x="4263442" y="1350628"/>
          <a:ext cx="3201842" cy="289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8492EBF3-FF98-467E-B789-6214D1571E4B}"/>
              </a:ext>
            </a:extLst>
          </p:cNvPr>
          <p:cNvGraphicFramePr>
            <a:graphicFrameLocks/>
          </p:cNvGraphicFramePr>
          <p:nvPr/>
        </p:nvGraphicFramePr>
        <p:xfrm>
          <a:off x="7883161" y="1350628"/>
          <a:ext cx="3201842" cy="289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CC88391-5373-44C1-ABE0-F6DC5EB7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09" y="4611473"/>
            <a:ext cx="8596668" cy="15730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当前实验得分较低的成员在实验外工作的量较大，组员之间工作量基本平均，后期会商议每个实验的比重和实验外工作量比重。</a:t>
            </a: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6746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73F742-8BCC-4C5F-98A6-E6185A87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16" y="819745"/>
            <a:ext cx="8596668" cy="33836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明昊</a:t>
            </a:r>
            <a:endParaRPr kumimoji="1" lang="en-US" altLang="zh-CN" sz="2000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zh-CN" altLang="en-US" dirty="0"/>
              <a:t>积极参加会议，完成项目计划书，需求规格说明书和需求互评，负责项目需求的贡献统计</a:t>
            </a:r>
            <a:endParaRPr lang="en-US" altLang="zh-CN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zh-CN" altLang="en-US" dirty="0"/>
              <a:t>项目贡献统计比想象中的要繁琐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en-US" dirty="0"/>
              <a:t>在接下的工作里在保证完成基本工作的情况下尽量减少时间开销 </a:t>
            </a:r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42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60E43F7-B3A0-4D9D-A714-5324F27C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16" y="819745"/>
            <a:ext cx="8596668" cy="33836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邵志钧</a:t>
            </a:r>
            <a:endParaRPr kumimoji="1" lang="en-US" altLang="zh-CN" sz="2000" dirty="0"/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zh-CN" altLang="zh-CN" dirty="0"/>
              <a:t>积极参加会议讨论，参与完成项目计划书、需求规格说明书、需求评审、需求复评审环节</a:t>
            </a:r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zh-CN" altLang="zh-CN" dirty="0"/>
              <a:t>每一组工作的侧重点不同，文档的形式结构有很大区别</a:t>
            </a:r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zh-CN" altLang="zh-CN" dirty="0"/>
              <a:t>评审阶段的重点在于让评审者在明白自身思路的同时，尽力理解评审者提出意见的意图，从而更好地交流来作出是否修改、如何修改的决定</a:t>
            </a:r>
          </a:p>
          <a:p>
            <a:pPr lvl="0" fontAlgn="base">
              <a:buFont typeface="Wingdings" panose="05000000000000000000" pitchFamily="2" charset="2"/>
              <a:buChar char="l"/>
            </a:pPr>
            <a:r>
              <a:rPr lang="zh-CN" altLang="zh-CN" dirty="0"/>
              <a:t>在接下来的环节中应当关注于提高工作质量并且尽量降低时间花销</a:t>
            </a:r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E78D4B-2343-4870-9F5D-25DBDF8C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8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0718250-D9C5-4C63-9DEF-2551B6BE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16" y="819745"/>
            <a:ext cx="8596668" cy="33836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汪丽萍</a:t>
            </a:r>
            <a:endParaRPr kumimoji="1" lang="en-US" altLang="zh-CN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积极参加会议，参与完成项目计划书、需求规格说明书、需求评审、需求复评审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在每个阶段的产出物中写好自己负责的部分，在需求评审和被评审的过程中严于律己，宽以待人是最好的状态。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每次小组会议之后更新</a:t>
            </a:r>
            <a:r>
              <a:rPr lang="en-US" altLang="zh-CN" dirty="0"/>
              <a:t>project</a:t>
            </a:r>
            <a:r>
              <a:rPr lang="zh-CN" altLang="zh-CN" dirty="0"/>
              <a:t>的计划，在每次工作完成后记录实际工时，并通过</a:t>
            </a:r>
            <a:r>
              <a:rPr lang="en-US" altLang="zh-CN" dirty="0"/>
              <a:t>project</a:t>
            </a:r>
            <a:r>
              <a:rPr lang="zh-CN" altLang="zh-CN" dirty="0"/>
              <a:t>生成相应的工作报表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在接下来的项目阶段里继续合理规划时间，提高工作效率，完成工作内容。</a:t>
            </a:r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7831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34541EE-FDD1-47F6-9063-01F408D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9"/>
            <a:ext cx="5125870" cy="427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总结分析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8AF2D6-3207-4C20-B295-CE88558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6754"/>
            <a:ext cx="65" cy="9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A90493-3F62-4282-AAA9-94D6CB8A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616" y="819745"/>
            <a:ext cx="8596668" cy="33836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/>
              <a:t>闫奕涛</a:t>
            </a:r>
            <a:endParaRPr kumimoji="1" lang="en-US" altLang="zh-CN" sz="2000" dirty="0"/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对所有需要多人完成的文档进行整理和汇总。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在需求分析文档中需求概述、框架概述、运行环境、生成词云部分。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负责制定互评的评价标准。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参与对</a:t>
            </a:r>
            <a:r>
              <a:rPr lang="en-US" altLang="zh-CN" dirty="0"/>
              <a:t>I</a:t>
            </a:r>
            <a:r>
              <a:rPr lang="zh-CN" altLang="zh-CN" dirty="0"/>
              <a:t>组和</a:t>
            </a:r>
            <a:r>
              <a:rPr lang="en-US" altLang="zh-CN" dirty="0"/>
              <a:t>A</a:t>
            </a:r>
            <a:r>
              <a:rPr lang="zh-CN" altLang="zh-CN" dirty="0"/>
              <a:t>组的评审，并对</a:t>
            </a:r>
            <a:r>
              <a:rPr lang="en-US" altLang="zh-CN" dirty="0"/>
              <a:t>C</a:t>
            </a:r>
            <a:r>
              <a:rPr lang="zh-CN" altLang="zh-CN" dirty="0"/>
              <a:t>组和</a:t>
            </a:r>
            <a:r>
              <a:rPr lang="en-US" altLang="zh-CN" dirty="0"/>
              <a:t>D</a:t>
            </a:r>
            <a:r>
              <a:rPr lang="zh-CN" altLang="zh-CN" dirty="0"/>
              <a:t>组的相应部分反馈。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参与对</a:t>
            </a:r>
            <a:r>
              <a:rPr lang="en-US" altLang="zh-CN" dirty="0"/>
              <a:t>C</a:t>
            </a:r>
            <a:r>
              <a:rPr lang="zh-CN" altLang="zh-CN" dirty="0"/>
              <a:t>组和</a:t>
            </a:r>
            <a:r>
              <a:rPr lang="en-US" altLang="zh-CN" dirty="0"/>
              <a:t>D</a:t>
            </a:r>
            <a:r>
              <a:rPr lang="zh-CN" altLang="zh-CN" dirty="0"/>
              <a:t>组的评审，并对</a:t>
            </a:r>
            <a:r>
              <a:rPr lang="en-US" altLang="zh-CN" dirty="0"/>
              <a:t>I</a:t>
            </a:r>
            <a:r>
              <a:rPr lang="zh-CN" altLang="zh-CN" dirty="0"/>
              <a:t>组和</a:t>
            </a:r>
            <a:r>
              <a:rPr lang="en-US" altLang="zh-CN" dirty="0"/>
              <a:t>A</a:t>
            </a:r>
            <a:r>
              <a:rPr lang="zh-CN" altLang="zh-CN" dirty="0"/>
              <a:t>组的相应部分反馈。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协助统计项目计划书和实验一的实验八数据。</a:t>
            </a:r>
          </a:p>
          <a:p>
            <a:pPr lvl="0">
              <a:buFont typeface="Wingdings" panose="05000000000000000000" pitchFamily="2" charset="2"/>
              <a:buChar char="l"/>
            </a:pPr>
            <a:r>
              <a:rPr lang="zh-CN" altLang="zh-CN" dirty="0"/>
              <a:t>进行了一次课堂汇报。</a:t>
            </a:r>
          </a:p>
          <a:p>
            <a:pPr fontAlgn="base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 fontAlgn="base">
              <a:buNone/>
            </a:pPr>
            <a:endParaRPr lang="zh-CN" altLang="zh-CN" dirty="0"/>
          </a:p>
          <a:p>
            <a:pPr marL="0" lvl="0" indent="0" fontAlgn="base">
              <a:lnSpc>
                <a:spcPct val="150000"/>
              </a:lnSpc>
              <a:buNone/>
            </a:pPr>
            <a:endParaRPr kumimoji="1" lang="zh-CN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54896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876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Trebuchet MS</vt:lpstr>
      <vt:lpstr>Wingdings</vt:lpstr>
      <vt:lpstr>Wingdings 3</vt:lpstr>
      <vt:lpstr>平面</vt:lpstr>
      <vt:lpstr>基于Scrapy的WebUI——软件实现</vt:lpstr>
      <vt:lpstr>目录</vt:lpstr>
      <vt:lpstr>燃尽图</vt:lpstr>
      <vt:lpstr>总结分析</vt:lpstr>
      <vt:lpstr>总结分析</vt:lpstr>
      <vt:lpstr>总结分析</vt:lpstr>
      <vt:lpstr>总结分析</vt:lpstr>
      <vt:lpstr>总结分析</vt:lpstr>
      <vt:lpstr>总结分析</vt:lpstr>
      <vt:lpstr>总结分析</vt:lpstr>
      <vt:lpstr>总结分析</vt:lpstr>
      <vt:lpstr>实验三进度</vt:lpstr>
      <vt:lpstr>实验三进度</vt:lpstr>
      <vt:lpstr>实验三进度</vt:lpstr>
      <vt:lpstr>实验三进度</vt:lpstr>
      <vt:lpstr>实验三进度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742620517@qq.com</cp:lastModifiedBy>
  <cp:revision>150</cp:revision>
  <dcterms:created xsi:type="dcterms:W3CDTF">2020-03-26T09:40:23Z</dcterms:created>
  <dcterms:modified xsi:type="dcterms:W3CDTF">2020-05-08T09:28:07Z</dcterms:modified>
</cp:coreProperties>
</file>