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343" r:id="rId3"/>
    <p:sldId id="274" r:id="rId4"/>
    <p:sldId id="318" r:id="rId5"/>
    <p:sldId id="326" r:id="rId6"/>
    <p:sldId id="329" r:id="rId7"/>
    <p:sldId id="332" r:id="rId8"/>
    <p:sldId id="333" r:id="rId9"/>
    <p:sldId id="345" r:id="rId10"/>
    <p:sldId id="353" r:id="rId11"/>
    <p:sldId id="355" r:id="rId12"/>
    <p:sldId id="356" r:id="rId13"/>
    <p:sldId id="357" r:id="rId14"/>
    <p:sldId id="358" r:id="rId15"/>
    <p:sldId id="363" r:id="rId16"/>
    <p:sldId id="360" r:id="rId17"/>
    <p:sldId id="362" r:id="rId18"/>
    <p:sldId id="335" r:id="rId19"/>
    <p:sldId id="336" r:id="rId20"/>
    <p:sldId id="342" r:id="rId21"/>
    <p:sldId id="338" r:id="rId22"/>
    <p:sldId id="339" r:id="rId23"/>
    <p:sldId id="341" r:id="rId24"/>
    <p:sldId id="340" r:id="rId25"/>
    <p:sldId id="352" r:id="rId26"/>
    <p:sldId id="25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lp" initials="w" lastIdx="1" clrIdx="0">
    <p:extLst>
      <p:ext uri="{19B8F6BF-5375-455C-9EA6-DF929625EA0E}">
        <p15:presenceInfo xmlns:p15="http://schemas.microsoft.com/office/powerpoint/2012/main" userId="16dc22f12675b3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88" autoAdjust="0"/>
    <p:restoredTop sz="95897"/>
  </p:normalViewPr>
  <p:slideViewPr>
    <p:cSldViewPr snapToGrid="0" snapToObjects="1">
      <p:cViewPr>
        <p:scale>
          <a:sx n="106" d="100"/>
          <a:sy n="106" d="100"/>
        </p:scale>
        <p:origin x="83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705425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1464220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9820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1546576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9073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1494900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1201260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798426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2776736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EF7FC363-97AA-4646-859A-C52C7FC81DA1}" type="datetimeFigureOut">
              <a:rPr kumimoji="1" lang="zh-CN" altLang="en-US" smtClean="0"/>
              <a:t>2020/6/12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297821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EF7FC363-97AA-4646-859A-C52C7FC81DA1}" type="datetimeFigureOut">
              <a:rPr kumimoji="1" lang="zh-CN" altLang="en-US" smtClean="0"/>
              <a:t>2020/6/12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4010485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EF7FC363-97AA-4646-859A-C52C7FC81DA1}" type="datetimeFigureOut">
              <a:rPr kumimoji="1" lang="zh-CN" altLang="en-US" smtClean="0"/>
              <a:t>2020/6/12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2007547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F7FC363-97AA-4646-859A-C52C7FC81DA1}" type="datetimeFigureOut">
              <a:rPr kumimoji="1" lang="zh-CN" altLang="en-US" smtClean="0"/>
              <a:t>2020/6/12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1669116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FC363-97AA-4646-859A-C52C7FC81DA1}" type="datetimeFigureOut">
              <a:rPr kumimoji="1" lang="zh-CN" altLang="en-US" smtClean="0"/>
              <a:t>2020/6/12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20115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EF7FC363-97AA-4646-859A-C52C7FC81DA1}" type="datetimeFigureOut">
              <a:rPr kumimoji="1" lang="zh-CN" altLang="en-US" smtClean="0"/>
              <a:t>2020/6/12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13686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en-US" dirty="0"/>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FB96855C-DFEA-8C4B-B1F6-3CA8CC737930}" type="slidenum">
              <a:rPr kumimoji="1" lang="zh-CN" altLang="en-US" smtClean="0"/>
              <a:t>‹#›</a:t>
            </a:fld>
            <a:endParaRPr kumimoji="1" lang="zh-CN" altLang="en-US"/>
          </a:p>
        </p:txBody>
      </p:sp>
      <p:sp>
        <p:nvSpPr>
          <p:cNvPr id="5" name="Date Placeholder 4"/>
          <p:cNvSpPr>
            <a:spLocks noGrp="1"/>
          </p:cNvSpPr>
          <p:nvPr>
            <p:ph type="dt" sz="half" idx="10"/>
          </p:nvPr>
        </p:nvSpPr>
        <p:spPr/>
        <p:txBody>
          <a:bodyPr/>
          <a:lstStyle/>
          <a:p>
            <a:fld id="{EF7FC363-97AA-4646-859A-C52C7FC81DA1}" type="datetimeFigureOut">
              <a:rPr kumimoji="1" lang="zh-CN" altLang="en-US" smtClean="0"/>
              <a:t>2020/6/12</a:t>
            </a:fld>
            <a:endParaRPr kumimoji="1" lang="zh-CN" altLang="en-US"/>
          </a:p>
        </p:txBody>
      </p:sp>
    </p:spTree>
    <p:extLst>
      <p:ext uri="{BB962C8B-B14F-4D97-AF65-F5344CB8AC3E}">
        <p14:creationId xmlns:p14="http://schemas.microsoft.com/office/powerpoint/2010/main" val="2820502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7FC363-97AA-4646-859A-C52C7FC81DA1}" type="datetimeFigureOut">
              <a:rPr kumimoji="1" lang="zh-CN" altLang="en-US" smtClean="0"/>
              <a:t>2020/6/12</a:t>
            </a:fld>
            <a:endParaRPr kumimoji="1"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96855C-DFEA-8C4B-B1F6-3CA8CC737930}" type="slidenum">
              <a:rPr kumimoji="1" lang="zh-CN" altLang="en-US" smtClean="0"/>
              <a:t>‹#›</a:t>
            </a:fld>
            <a:endParaRPr kumimoji="1" lang="zh-CN" altLang="en-US"/>
          </a:p>
        </p:txBody>
      </p:sp>
    </p:spTree>
    <p:extLst>
      <p:ext uri="{BB962C8B-B14F-4D97-AF65-F5344CB8AC3E}">
        <p14:creationId xmlns:p14="http://schemas.microsoft.com/office/powerpoint/2010/main" val="73438905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image" Target="../media/image27.emf"/><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1158D8-26AE-B441-87E1-E7AB7007D304}"/>
              </a:ext>
            </a:extLst>
          </p:cNvPr>
          <p:cNvSpPr>
            <a:spLocks noGrp="1"/>
          </p:cNvSpPr>
          <p:nvPr>
            <p:ph type="ctrTitle"/>
          </p:nvPr>
        </p:nvSpPr>
        <p:spPr>
          <a:xfrm>
            <a:off x="1708091" y="1984016"/>
            <a:ext cx="7565912" cy="1646302"/>
          </a:xfrm>
        </p:spPr>
        <p:txBody>
          <a:bodyPr/>
          <a:lstStyle/>
          <a:p>
            <a:r>
              <a:rPr kumimoji="1" lang="zh-CN" altLang="en-US" sz="4800" dirty="0">
                <a:latin typeface="微软雅黑" panose="020B0503020204020204" pitchFamily="34" charset="-122"/>
                <a:ea typeface="微软雅黑" panose="020B0503020204020204" pitchFamily="34" charset="-122"/>
              </a:rPr>
              <a:t>基于</a:t>
            </a:r>
            <a:r>
              <a:rPr kumimoji="1" lang="en-US" altLang="zh-CN" sz="4800" dirty="0" err="1">
                <a:latin typeface="微软雅黑" panose="020B0503020204020204" pitchFamily="34" charset="-122"/>
                <a:ea typeface="微软雅黑" panose="020B0503020204020204" pitchFamily="34" charset="-122"/>
              </a:rPr>
              <a:t>Scrapy</a:t>
            </a:r>
            <a:r>
              <a:rPr kumimoji="1" lang="zh-CN" altLang="en-US" sz="4800" dirty="0">
                <a:latin typeface="微软雅黑" panose="020B0503020204020204" pitchFamily="34" charset="-122"/>
                <a:ea typeface="微软雅黑" panose="020B0503020204020204" pitchFamily="34" charset="-122"/>
              </a:rPr>
              <a:t>的</a:t>
            </a:r>
            <a:r>
              <a:rPr kumimoji="1" lang="en-US" altLang="zh-CN" sz="4800" dirty="0" err="1">
                <a:latin typeface="微软雅黑" panose="020B0503020204020204" pitchFamily="34" charset="-122"/>
                <a:ea typeface="微软雅黑" panose="020B0503020204020204" pitchFamily="34" charset="-122"/>
              </a:rPr>
              <a:t>WebUI</a:t>
            </a:r>
            <a:br>
              <a:rPr kumimoji="1" lang="en-US" altLang="zh-CN" sz="4800" dirty="0">
                <a:latin typeface="微软雅黑" panose="020B0503020204020204" pitchFamily="34" charset="-122"/>
                <a:ea typeface="微软雅黑" panose="020B0503020204020204" pitchFamily="34" charset="-122"/>
              </a:rPr>
            </a:br>
            <a:r>
              <a:rPr kumimoji="1" lang="en-US" altLang="zh-CN" sz="4800" dirty="0">
                <a:latin typeface="微软雅黑" panose="020B0503020204020204" pitchFamily="34" charset="-122"/>
                <a:ea typeface="微软雅黑" panose="020B0503020204020204" pitchFamily="34" charset="-122"/>
              </a:rPr>
              <a:t>——</a:t>
            </a:r>
            <a:r>
              <a:rPr kumimoji="1" lang="zh-CN" altLang="en-US" sz="4800" dirty="0">
                <a:latin typeface="微软雅黑" panose="020B0503020204020204" pitchFamily="34" charset="-122"/>
                <a:ea typeface="微软雅黑" panose="020B0503020204020204" pitchFamily="34" charset="-122"/>
              </a:rPr>
              <a:t>综合实验分析和总结</a:t>
            </a:r>
          </a:p>
        </p:txBody>
      </p:sp>
      <p:sp>
        <p:nvSpPr>
          <p:cNvPr id="3" name="副标题 2">
            <a:extLst>
              <a:ext uri="{FF2B5EF4-FFF2-40B4-BE49-F238E27FC236}">
                <a16:creationId xmlns:a16="http://schemas.microsoft.com/office/drawing/2014/main" id="{ADDB9F85-6C91-A747-A532-387C052B93A3}"/>
              </a:ext>
            </a:extLst>
          </p:cNvPr>
          <p:cNvSpPr>
            <a:spLocks noGrp="1"/>
          </p:cNvSpPr>
          <p:nvPr>
            <p:ph type="subTitle" idx="1"/>
          </p:nvPr>
        </p:nvSpPr>
        <p:spPr>
          <a:xfrm>
            <a:off x="1507067" y="4050833"/>
            <a:ext cx="7766936" cy="1720575"/>
          </a:xfrm>
        </p:spPr>
        <p:txBody>
          <a:bodyPr>
            <a:normAutofit fontScale="92500" lnSpcReduction="20000"/>
          </a:bodyPr>
          <a:lstStyle/>
          <a:p>
            <a:r>
              <a:rPr kumimoji="1" lang="en-US" altLang="zh-CN" dirty="0">
                <a:solidFill>
                  <a:schemeClr val="tx1"/>
                </a:solidFill>
                <a:latin typeface="微软雅黑" panose="020B0503020204020204" pitchFamily="34" charset="-122"/>
                <a:ea typeface="微软雅黑" panose="020B0503020204020204" pitchFamily="34" charset="-122"/>
              </a:rPr>
              <a:t>19</a:t>
            </a:r>
            <a:r>
              <a:rPr kumimoji="1" lang="zh-CN" altLang="en-US" dirty="0">
                <a:solidFill>
                  <a:schemeClr val="tx1"/>
                </a:solidFill>
                <a:latin typeface="微软雅黑" panose="020B0503020204020204" pitchFamily="34" charset="-122"/>
                <a:ea typeface="微软雅黑" panose="020B0503020204020204" pitchFamily="34" charset="-122"/>
              </a:rPr>
              <a:t>级</a:t>
            </a:r>
            <a:r>
              <a:rPr kumimoji="1" lang="en-US" altLang="zh-CN" dirty="0">
                <a:solidFill>
                  <a:schemeClr val="tx1"/>
                </a:solidFill>
                <a:latin typeface="微软雅黑" panose="020B0503020204020204" pitchFamily="34" charset="-122"/>
                <a:ea typeface="微软雅黑" panose="020B0503020204020204" pitchFamily="34" charset="-122"/>
              </a:rPr>
              <a:t>B</a:t>
            </a:r>
            <a:r>
              <a:rPr kumimoji="1" lang="zh-CN" altLang="en-US" dirty="0">
                <a:solidFill>
                  <a:schemeClr val="tx1"/>
                </a:solidFill>
                <a:latin typeface="微软雅黑" panose="020B0503020204020204" pitchFamily="34" charset="-122"/>
                <a:ea typeface="微软雅黑" panose="020B0503020204020204" pitchFamily="34" charset="-122"/>
              </a:rPr>
              <a:t>组</a:t>
            </a:r>
            <a:endParaRPr kumimoji="1" lang="en-US" altLang="zh-CN" dirty="0">
              <a:solidFill>
                <a:schemeClr val="tx1"/>
              </a:solidFill>
              <a:latin typeface="微软雅黑" panose="020B0503020204020204" pitchFamily="34" charset="-122"/>
              <a:ea typeface="微软雅黑" panose="020B0503020204020204" pitchFamily="34" charset="-122"/>
            </a:endParaRPr>
          </a:p>
          <a:p>
            <a:r>
              <a:rPr kumimoji="1" lang="en-US" altLang="zh-CN" dirty="0">
                <a:solidFill>
                  <a:schemeClr val="tx1"/>
                </a:solidFill>
                <a:latin typeface="微软雅黑" panose="020B0503020204020204" pitchFamily="34" charset="-122"/>
                <a:ea typeface="微软雅黑" panose="020B0503020204020204" pitchFamily="34" charset="-122"/>
              </a:rPr>
              <a:t>2020-06-11</a:t>
            </a:r>
          </a:p>
          <a:p>
            <a:r>
              <a:rPr kumimoji="1" lang="zh-CN" altLang="en-US" dirty="0">
                <a:solidFill>
                  <a:schemeClr val="tx1"/>
                </a:solidFill>
                <a:latin typeface="微软雅黑" panose="020B0503020204020204" pitchFamily="34" charset="-122"/>
                <a:ea typeface="微软雅黑" panose="020B0503020204020204" pitchFamily="34" charset="-122"/>
              </a:rPr>
              <a:t>汪凌风  明   昊</a:t>
            </a:r>
            <a:endParaRPr kumimoji="1" lang="en-US" altLang="zh-CN" dirty="0">
              <a:solidFill>
                <a:schemeClr val="tx1"/>
              </a:solidFill>
              <a:latin typeface="微软雅黑" panose="020B0503020204020204" pitchFamily="34" charset="-122"/>
              <a:ea typeface="微软雅黑" panose="020B0503020204020204" pitchFamily="34" charset="-122"/>
            </a:endParaRPr>
          </a:p>
          <a:p>
            <a:r>
              <a:rPr kumimoji="1" lang="zh-CN" altLang="en-US" dirty="0">
                <a:solidFill>
                  <a:schemeClr val="tx1"/>
                </a:solidFill>
                <a:latin typeface="微软雅黑" panose="020B0503020204020204" pitchFamily="34" charset="-122"/>
                <a:ea typeface="微软雅黑" panose="020B0503020204020204" pitchFamily="34" charset="-122"/>
              </a:rPr>
              <a:t>汪丽萍  郑泽西</a:t>
            </a:r>
            <a:endParaRPr kumimoji="1" lang="en-US" altLang="zh-CN" dirty="0">
              <a:solidFill>
                <a:schemeClr val="tx1"/>
              </a:solidFill>
              <a:latin typeface="微软雅黑" panose="020B0503020204020204" pitchFamily="34" charset="-122"/>
              <a:ea typeface="微软雅黑" panose="020B0503020204020204" pitchFamily="34" charset="-122"/>
            </a:endParaRPr>
          </a:p>
          <a:p>
            <a:r>
              <a:rPr kumimoji="1" lang="zh-CN" altLang="en-US" dirty="0">
                <a:solidFill>
                  <a:schemeClr val="tx1"/>
                </a:solidFill>
                <a:latin typeface="微软雅黑" panose="020B0503020204020204" pitchFamily="34" charset="-122"/>
                <a:ea typeface="微软雅黑" panose="020B0503020204020204" pitchFamily="34" charset="-122"/>
              </a:rPr>
              <a:t>闫奕涛  邵志钧</a:t>
            </a:r>
          </a:p>
        </p:txBody>
      </p:sp>
    </p:spTree>
    <p:extLst>
      <p:ext uri="{BB962C8B-B14F-4D97-AF65-F5344CB8AC3E}">
        <p14:creationId xmlns:p14="http://schemas.microsoft.com/office/powerpoint/2010/main" val="2117560834"/>
      </p:ext>
    </p:extLst>
  </p:cSld>
  <p:clrMapOvr>
    <a:masterClrMapping/>
  </p:clrMapOvr>
  <mc:AlternateContent xmlns:mc="http://schemas.openxmlformats.org/markup-compatibility/2006" xmlns:p14="http://schemas.microsoft.com/office/powerpoint/2010/main">
    <mc:Choice Requires="p14">
      <p:transition spd="slow" p14:dur="2000" advTm="11404"/>
    </mc:Choice>
    <mc:Fallback xmlns="">
      <p:transition spd="slow" advTm="114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6102765" cy="427186"/>
          </a:xfrm>
        </p:spPr>
        <p:txBody>
          <a:bodyPr vert="horz" lIns="91440" tIns="45720" rIns="91440" bIns="45720" rtlCol="0" anchor="ctr">
            <a:normAutofit fontScale="90000"/>
          </a:bodyPr>
          <a:lstStyle/>
          <a:p>
            <a:r>
              <a:rPr kumimoji="1" lang="zh-CN" altLang="en-US" dirty="0"/>
              <a:t>实验总结</a:t>
            </a:r>
            <a:r>
              <a:rPr kumimoji="1" lang="en-US" altLang="zh-CN" dirty="0"/>
              <a:t>——</a:t>
            </a:r>
            <a:r>
              <a:rPr kumimoji="1" lang="zh-CN" altLang="en-US" dirty="0"/>
              <a:t>实验</a:t>
            </a:r>
            <a:r>
              <a:rPr kumimoji="1" lang="en-US" altLang="zh-CN" dirty="0"/>
              <a:t>1:</a:t>
            </a:r>
            <a:r>
              <a:rPr kumimoji="1" lang="zh-CN" altLang="en-US" dirty="0"/>
              <a:t>软件需求分析</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609599" y="1840831"/>
            <a:ext cx="8161422" cy="3816139"/>
          </a:xfrm>
        </p:spPr>
        <p:txBody>
          <a:bodyPr>
            <a:norm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实验制品为</a:t>
            </a:r>
            <a:r>
              <a:rPr lang="zh-CN" altLang="en-US" sz="2000" dirty="0">
                <a:solidFill>
                  <a:srgbClr val="FF0000"/>
                </a:solidFill>
                <a:latin typeface="微软雅黑" panose="020B0503020204020204" pitchFamily="34" charset="-122"/>
                <a:ea typeface="微软雅黑" panose="020B0503020204020204" pitchFamily="34" charset="-122"/>
              </a:rPr>
              <a:t>需求规格说明书</a:t>
            </a:r>
            <a:r>
              <a:rPr lang="zh-CN" altLang="en-US" sz="2000" dirty="0">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RUCM</a:t>
            </a:r>
            <a:r>
              <a:rPr lang="zh-CN" altLang="en-US" sz="2000" dirty="0">
                <a:solidFill>
                  <a:srgbClr val="FF0000"/>
                </a:solidFill>
                <a:latin typeface="微软雅黑" panose="020B0503020204020204" pitchFamily="34" charset="-122"/>
                <a:ea typeface="微软雅黑" panose="020B0503020204020204" pitchFamily="34" charset="-122"/>
              </a:rPr>
              <a:t>模型</a:t>
            </a:r>
            <a:r>
              <a:rPr lang="zh-CN" altLang="en-US" sz="2000" dirty="0">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UML</a:t>
            </a:r>
            <a:r>
              <a:rPr lang="zh-CN" altLang="en-US" sz="2000" dirty="0">
                <a:solidFill>
                  <a:srgbClr val="FF0000"/>
                </a:solidFill>
                <a:latin typeface="微软雅黑" panose="020B0503020204020204" pitchFamily="34" charset="-122"/>
                <a:ea typeface="微软雅黑" panose="020B0503020204020204" pitchFamily="34" charset="-122"/>
              </a:rPr>
              <a:t>模型</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反思与总结</a:t>
            </a:r>
            <a:endParaRPr lang="en-US" altLang="zh-CN" sz="20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需求分析是整个软件的基石，对于客户的需求、软件的功能、软件的性能和架构不能缺少任何一部分，应该有整体的把握</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需求过程中存在很多的模型，模型作为需求中最重要的部分，应当保持全组模型的一致性从而保证全组对于软件理解的一致</a:t>
            </a:r>
            <a:endParaRPr lang="en-US" altLang="zh-CN" sz="18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797BF8EF-D310-1049-8ECC-408370B91B8C}"/>
              </a:ext>
            </a:extLst>
          </p:cNvPr>
          <p:cNvPicPr>
            <a:picLocks noChangeAspect="1"/>
          </p:cNvPicPr>
          <p:nvPr/>
        </p:nvPicPr>
        <p:blipFill>
          <a:blip r:embed="rId2"/>
          <a:stretch>
            <a:fillRect/>
          </a:stretch>
        </p:blipFill>
        <p:spPr>
          <a:xfrm>
            <a:off x="609599" y="1117106"/>
            <a:ext cx="8161422" cy="944609"/>
          </a:xfrm>
          <a:prstGeom prst="rect">
            <a:avLst/>
          </a:prstGeom>
        </p:spPr>
      </p:pic>
    </p:spTree>
    <p:extLst>
      <p:ext uri="{BB962C8B-B14F-4D97-AF65-F5344CB8AC3E}">
        <p14:creationId xmlns:p14="http://schemas.microsoft.com/office/powerpoint/2010/main" val="25097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6102765" cy="427186"/>
          </a:xfrm>
        </p:spPr>
        <p:txBody>
          <a:bodyPr vert="horz" lIns="91440" tIns="45720" rIns="91440" bIns="45720" rtlCol="0" anchor="ctr">
            <a:normAutofit fontScale="90000"/>
          </a:bodyPr>
          <a:lstStyle/>
          <a:p>
            <a:r>
              <a:rPr kumimoji="1" lang="zh-CN" altLang="en-US" dirty="0"/>
              <a:t>实验总结</a:t>
            </a:r>
            <a:r>
              <a:rPr kumimoji="1" lang="en-US" altLang="zh-CN" dirty="0"/>
              <a:t>——</a:t>
            </a:r>
            <a:r>
              <a:rPr kumimoji="1" lang="zh-CN" altLang="en-US" dirty="0"/>
              <a:t>实验</a:t>
            </a:r>
            <a:r>
              <a:rPr kumimoji="1" lang="en-US" altLang="zh-CN" dirty="0"/>
              <a:t>2:</a:t>
            </a:r>
            <a:r>
              <a:rPr kumimoji="1" lang="zh-CN" altLang="en-US" dirty="0"/>
              <a:t>软件需求评审</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609599" y="1985210"/>
            <a:ext cx="8161422" cy="3816139"/>
          </a:xfrm>
        </p:spPr>
        <p:txBody>
          <a:bodyPr>
            <a:norm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实验制品为</a:t>
            </a:r>
            <a:r>
              <a:rPr lang="zh-CN" altLang="en-US" sz="2000" dirty="0">
                <a:solidFill>
                  <a:srgbClr val="FF0000"/>
                </a:solidFill>
                <a:latin typeface="微软雅黑" panose="020B0503020204020204" pitchFamily="34" charset="-122"/>
                <a:ea typeface="微软雅黑" panose="020B0503020204020204" pitchFamily="34" charset="-122"/>
              </a:rPr>
              <a:t>需求评审单</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对各组评审意见</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对各组评审反馈</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反思与总结</a:t>
            </a:r>
            <a:endParaRPr lang="en-US" altLang="zh-CN" sz="20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对于相同的项目，评审者和被评审者可能会因为角度不同而认识不同，因此对于被评审者来说理解评审者的角度并从不同角度看待软件才是提升需求全面性的关键</a:t>
            </a:r>
            <a:r>
              <a:rPr lang="zh-CN" altLang="en-US" sz="1800" dirty="0">
                <a:solidFill>
                  <a:schemeClr val="tx2"/>
                </a:solidFill>
                <a:latin typeface="微软雅黑" panose="020B0503020204020204" pitchFamily="34" charset="-122"/>
                <a:ea typeface="微软雅黑" panose="020B0503020204020204" pitchFamily="34" charset="-122"/>
              </a:rPr>
              <a:t>，对</a:t>
            </a:r>
            <a:r>
              <a:rPr lang="zh-CN" altLang="en-US" sz="1800" dirty="0">
                <a:latin typeface="微软雅黑" panose="020B0503020204020204" pitchFamily="34" charset="-122"/>
                <a:ea typeface="微软雅黑" panose="020B0503020204020204" pitchFamily="34" charset="-122"/>
              </a:rPr>
              <a:t>于评审者则需要划清需求逻辑、原则问题和思维方式不同的界限</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solidFill>
                  <a:schemeClr val="tx2"/>
                </a:solidFill>
                <a:latin typeface="微软雅黑" panose="020B0503020204020204" pitchFamily="34" charset="-122"/>
                <a:ea typeface="微软雅黑" panose="020B0503020204020204" pitchFamily="34" charset="-122"/>
              </a:rPr>
              <a:t>更好的交流可以提升软件的质量，但如果抛弃了提升软件质量这个目的而去交流只会浪费时间</a:t>
            </a:r>
            <a:endParaRPr lang="en-US" altLang="zh-CN" sz="2000" dirty="0">
              <a:solidFill>
                <a:schemeClr val="tx2"/>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E87DB059-98E6-9144-94AD-54968787983A}"/>
              </a:ext>
            </a:extLst>
          </p:cNvPr>
          <p:cNvPicPr>
            <a:picLocks noChangeAspect="1"/>
          </p:cNvPicPr>
          <p:nvPr/>
        </p:nvPicPr>
        <p:blipFill>
          <a:blip r:embed="rId2"/>
          <a:stretch>
            <a:fillRect/>
          </a:stretch>
        </p:blipFill>
        <p:spPr>
          <a:xfrm>
            <a:off x="609599" y="962878"/>
            <a:ext cx="7487654" cy="1161280"/>
          </a:xfrm>
          <a:prstGeom prst="rect">
            <a:avLst/>
          </a:prstGeom>
        </p:spPr>
      </p:pic>
    </p:spTree>
    <p:extLst>
      <p:ext uri="{BB962C8B-B14F-4D97-AF65-F5344CB8AC3E}">
        <p14:creationId xmlns:p14="http://schemas.microsoft.com/office/powerpoint/2010/main" val="308513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7775154" cy="427186"/>
          </a:xfrm>
        </p:spPr>
        <p:txBody>
          <a:bodyPr vert="horz" lIns="91440" tIns="45720" rIns="91440" bIns="45720" rtlCol="0" anchor="ctr">
            <a:normAutofit fontScale="90000"/>
          </a:bodyPr>
          <a:lstStyle/>
          <a:p>
            <a:r>
              <a:rPr kumimoji="1" lang="zh-CN" altLang="en-US" dirty="0"/>
              <a:t>实验总结</a:t>
            </a:r>
            <a:r>
              <a:rPr kumimoji="1" lang="en-US" altLang="zh-CN" dirty="0"/>
              <a:t>——</a:t>
            </a:r>
            <a:r>
              <a:rPr kumimoji="1" lang="zh-CN" altLang="en-US" dirty="0"/>
              <a:t>实验</a:t>
            </a:r>
            <a:r>
              <a:rPr kumimoji="1" lang="en-US" altLang="zh-CN" dirty="0"/>
              <a:t>3</a:t>
            </a:r>
            <a:r>
              <a:rPr kumimoji="1" lang="zh-CN" altLang="en-US" dirty="0"/>
              <a:t>：软件产品改进与展示</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502572" y="3188367"/>
            <a:ext cx="8161422" cy="3816139"/>
          </a:xfrm>
        </p:spPr>
        <p:txBody>
          <a:bodyPr>
            <a:norm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实验制品为</a:t>
            </a:r>
            <a:r>
              <a:rPr lang="zh-CN" altLang="en-US" sz="2000" dirty="0">
                <a:solidFill>
                  <a:srgbClr val="FF0000"/>
                </a:solidFill>
                <a:latin typeface="微软雅黑" panose="020B0503020204020204" pitchFamily="34" charset="-122"/>
                <a:ea typeface="微软雅黑" panose="020B0503020204020204" pitchFamily="34" charset="-122"/>
              </a:rPr>
              <a:t>项目设计文档</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项目代码</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可运行程序</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反思与总结</a:t>
            </a:r>
            <a:endParaRPr lang="en-US" altLang="zh-CN" sz="20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软件设计需要提前进行，并且对于后续的实现和测试有着清晰的时间划分和工作计划</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软件的测试规划应当和开发更加接轨且同时推进</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功能联系密切的模块开发需要联系更加密切</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endParaRPr lang="en-US" altLang="zh-CN" sz="18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499C7D18-6C11-B848-8124-4FAB1D21BC7C}"/>
              </a:ext>
            </a:extLst>
          </p:cNvPr>
          <p:cNvPicPr>
            <a:picLocks noChangeAspect="1"/>
          </p:cNvPicPr>
          <p:nvPr/>
        </p:nvPicPr>
        <p:blipFill>
          <a:blip r:embed="rId2"/>
          <a:stretch>
            <a:fillRect/>
          </a:stretch>
        </p:blipFill>
        <p:spPr>
          <a:xfrm>
            <a:off x="510593" y="710214"/>
            <a:ext cx="6436600" cy="998269"/>
          </a:xfrm>
          <a:prstGeom prst="rect">
            <a:avLst/>
          </a:prstGeom>
        </p:spPr>
      </p:pic>
      <p:pic>
        <p:nvPicPr>
          <p:cNvPr id="5" name="图片 4">
            <a:extLst>
              <a:ext uri="{FF2B5EF4-FFF2-40B4-BE49-F238E27FC236}">
                <a16:creationId xmlns:a16="http://schemas.microsoft.com/office/drawing/2014/main" id="{FA153687-71AB-DD42-829B-E0B0D9AF3B18}"/>
              </a:ext>
            </a:extLst>
          </p:cNvPr>
          <p:cNvPicPr>
            <a:picLocks noChangeAspect="1"/>
          </p:cNvPicPr>
          <p:nvPr/>
        </p:nvPicPr>
        <p:blipFill>
          <a:blip r:embed="rId3"/>
          <a:stretch>
            <a:fillRect/>
          </a:stretch>
        </p:blipFill>
        <p:spPr>
          <a:xfrm>
            <a:off x="1382813" y="1544558"/>
            <a:ext cx="3007336" cy="1807734"/>
          </a:xfrm>
          <a:prstGeom prst="rect">
            <a:avLst/>
          </a:prstGeom>
        </p:spPr>
      </p:pic>
      <p:pic>
        <p:nvPicPr>
          <p:cNvPr id="9" name="图片 8">
            <a:extLst>
              <a:ext uri="{FF2B5EF4-FFF2-40B4-BE49-F238E27FC236}">
                <a16:creationId xmlns:a16="http://schemas.microsoft.com/office/drawing/2014/main" id="{F0125F9D-78BF-094E-9AA0-221C615DD22B}"/>
              </a:ext>
            </a:extLst>
          </p:cNvPr>
          <p:cNvPicPr>
            <a:picLocks noChangeAspect="1"/>
          </p:cNvPicPr>
          <p:nvPr/>
        </p:nvPicPr>
        <p:blipFill>
          <a:blip r:embed="rId4"/>
          <a:stretch>
            <a:fillRect/>
          </a:stretch>
        </p:blipFill>
        <p:spPr>
          <a:xfrm>
            <a:off x="5262369" y="1544558"/>
            <a:ext cx="3008103" cy="1808195"/>
          </a:xfrm>
          <a:prstGeom prst="rect">
            <a:avLst/>
          </a:prstGeom>
        </p:spPr>
      </p:pic>
    </p:spTree>
    <p:extLst>
      <p:ext uri="{BB962C8B-B14F-4D97-AF65-F5344CB8AC3E}">
        <p14:creationId xmlns:p14="http://schemas.microsoft.com/office/powerpoint/2010/main" val="356124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7775154" cy="427186"/>
          </a:xfrm>
        </p:spPr>
        <p:txBody>
          <a:bodyPr vert="horz" lIns="91440" tIns="45720" rIns="91440" bIns="45720" rtlCol="0" anchor="ctr">
            <a:normAutofit fontScale="90000"/>
          </a:bodyPr>
          <a:lstStyle/>
          <a:p>
            <a:r>
              <a:rPr kumimoji="1" lang="zh-CN" altLang="en-US" dirty="0"/>
              <a:t>实验总结</a:t>
            </a:r>
            <a:r>
              <a:rPr kumimoji="1" lang="en-US" altLang="zh-CN" dirty="0"/>
              <a:t>——</a:t>
            </a:r>
            <a:r>
              <a:rPr kumimoji="1" lang="zh-CN" altLang="en-US" dirty="0"/>
              <a:t>实验</a:t>
            </a:r>
            <a:r>
              <a:rPr kumimoji="1" lang="en-US" altLang="zh-CN" dirty="0"/>
              <a:t>4</a:t>
            </a:r>
            <a:r>
              <a:rPr kumimoji="1" lang="zh-CN" altLang="en-US" dirty="0"/>
              <a:t>：软件测试</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609599" y="1840831"/>
            <a:ext cx="8161422" cy="3816139"/>
          </a:xfrm>
        </p:spPr>
        <p:txBody>
          <a:bodyPr>
            <a:norm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实验制品为</a:t>
            </a:r>
            <a:r>
              <a:rPr lang="zh-CN" altLang="en-US" sz="2000" dirty="0">
                <a:solidFill>
                  <a:srgbClr val="FF0000"/>
                </a:solidFill>
                <a:latin typeface="微软雅黑" panose="020B0503020204020204" pitchFamily="34" charset="-122"/>
                <a:ea typeface="微软雅黑" panose="020B0503020204020204" pitchFamily="34" charset="-122"/>
              </a:rPr>
              <a:t>测试需求规格说</a:t>
            </a:r>
            <a:r>
              <a:rPr lang="zh-CN" altLang="en-US" sz="2000" dirty="0">
                <a:latin typeface="微软雅黑" panose="020B0503020204020204" pitchFamily="34" charset="-122"/>
                <a:ea typeface="微软雅黑" panose="020B0503020204020204" pitchFamily="34" charset="-122"/>
              </a:rPr>
              <a:t>明书，</a:t>
            </a:r>
            <a:r>
              <a:rPr lang="zh-CN" altLang="en-US" sz="2000" dirty="0">
                <a:solidFill>
                  <a:srgbClr val="FF0000"/>
                </a:solidFill>
                <a:latin typeface="微软雅黑" panose="020B0503020204020204" pitchFamily="34" charset="-122"/>
                <a:ea typeface="微软雅黑" panose="020B0503020204020204" pitchFamily="34" charset="-122"/>
              </a:rPr>
              <a:t>测试结果分析报告</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反思与总结</a:t>
            </a:r>
            <a:endParaRPr lang="en-US" altLang="zh-CN" sz="20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软件测试这方面本组同学经验并不丰富，因此在测试上花了很大精力</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测试的关键在于考虑的全面性，根据需求考虑到各类用户在各种场景下可能发生的情况</a:t>
            </a:r>
            <a:endParaRPr lang="en-US" altLang="zh-CN" sz="2000" dirty="0">
              <a:solidFill>
                <a:srgbClr val="FF0000"/>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软件的测试与开发交流应当更为密切</a:t>
            </a:r>
            <a:endParaRPr lang="en-US" altLang="zh-CN" sz="1800"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C0F1077C-F326-FB43-A951-EE88CF9E52BC}"/>
              </a:ext>
            </a:extLst>
          </p:cNvPr>
          <p:cNvPicPr>
            <a:picLocks noChangeAspect="1"/>
          </p:cNvPicPr>
          <p:nvPr/>
        </p:nvPicPr>
        <p:blipFill>
          <a:blip r:embed="rId2"/>
          <a:stretch>
            <a:fillRect/>
          </a:stretch>
        </p:blipFill>
        <p:spPr>
          <a:xfrm>
            <a:off x="609598" y="850072"/>
            <a:ext cx="6922169" cy="1073577"/>
          </a:xfrm>
          <a:prstGeom prst="rect">
            <a:avLst/>
          </a:prstGeom>
        </p:spPr>
      </p:pic>
    </p:spTree>
    <p:extLst>
      <p:ext uri="{BB962C8B-B14F-4D97-AF65-F5344CB8AC3E}">
        <p14:creationId xmlns:p14="http://schemas.microsoft.com/office/powerpoint/2010/main" val="3924818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7775154" cy="427186"/>
          </a:xfrm>
        </p:spPr>
        <p:txBody>
          <a:bodyPr vert="horz" lIns="91440" tIns="45720" rIns="91440" bIns="45720" rtlCol="0" anchor="ctr">
            <a:normAutofit fontScale="90000"/>
          </a:bodyPr>
          <a:lstStyle/>
          <a:p>
            <a:r>
              <a:rPr kumimoji="1" lang="zh-CN" altLang="en-US" dirty="0"/>
              <a:t>实验总结</a:t>
            </a:r>
            <a:r>
              <a:rPr kumimoji="1" lang="en-US" altLang="zh-CN" dirty="0"/>
              <a:t>——</a:t>
            </a:r>
            <a:r>
              <a:rPr kumimoji="1" lang="zh-CN" altLang="en-US" dirty="0"/>
              <a:t>实验</a:t>
            </a:r>
            <a:r>
              <a:rPr kumimoji="1" lang="en-US" altLang="zh-CN" dirty="0"/>
              <a:t>5</a:t>
            </a:r>
            <a:r>
              <a:rPr kumimoji="1" lang="zh-CN" altLang="en-US" dirty="0"/>
              <a:t>：软件测试评审</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609599" y="1840831"/>
            <a:ext cx="8161422" cy="4692316"/>
          </a:xfrm>
        </p:spPr>
        <p:txBody>
          <a:bodyPr>
            <a:norm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实验制品为</a:t>
            </a:r>
            <a:r>
              <a:rPr lang="zh-CN" altLang="en-US" sz="2000" dirty="0">
                <a:solidFill>
                  <a:srgbClr val="FF0000"/>
                </a:solidFill>
                <a:latin typeface="微软雅黑" panose="020B0503020204020204" pitchFamily="34" charset="-122"/>
                <a:ea typeface="微软雅黑" panose="020B0503020204020204" pitchFamily="34" charset="-122"/>
              </a:rPr>
              <a:t>需求需求评审单</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对各组评审结果</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对各组软件问题清单</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对各组评审结果反馈</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对各组软件问题清单反馈</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软件使用说明书</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反思与总结</a:t>
            </a:r>
            <a:endParaRPr lang="en-US" altLang="zh-CN" sz="20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其他组并不了解系统，需要准备完备的使用说明来方便他组的测试，从而提出更具价值的建议与问题</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对于软件测试评审测试组和被测组应有专人负责对接，并协调好测试时间，以更好的解决问题</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测试评审和需求评审有着很大的不同，因为涉及到软件的技术问题，测试阶段的交流关键在于对于与测试组的协同和如何让测试组理解软件</a:t>
            </a:r>
            <a:endParaRPr lang="en-US" altLang="zh-CN" sz="18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3A8918E9-5D36-B74D-99E2-49C62F57ABF7}"/>
              </a:ext>
            </a:extLst>
          </p:cNvPr>
          <p:cNvPicPr>
            <a:picLocks noChangeAspect="1"/>
          </p:cNvPicPr>
          <p:nvPr/>
        </p:nvPicPr>
        <p:blipFill>
          <a:blip r:embed="rId2"/>
          <a:stretch>
            <a:fillRect/>
          </a:stretch>
        </p:blipFill>
        <p:spPr>
          <a:xfrm>
            <a:off x="609598" y="850073"/>
            <a:ext cx="7241519" cy="1123106"/>
          </a:xfrm>
          <a:prstGeom prst="rect">
            <a:avLst/>
          </a:prstGeom>
        </p:spPr>
      </p:pic>
    </p:spTree>
    <p:extLst>
      <p:ext uri="{BB962C8B-B14F-4D97-AF65-F5344CB8AC3E}">
        <p14:creationId xmlns:p14="http://schemas.microsoft.com/office/powerpoint/2010/main" val="272271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7678902" cy="427186"/>
          </a:xfrm>
        </p:spPr>
        <p:txBody>
          <a:bodyPr vert="horz" lIns="91440" tIns="45720" rIns="91440" bIns="45720" rtlCol="0" anchor="ctr">
            <a:normAutofit fontScale="90000"/>
          </a:bodyPr>
          <a:lstStyle/>
          <a:p>
            <a:r>
              <a:rPr kumimoji="1" lang="zh-CN" altLang="en-US" dirty="0"/>
              <a:t>实验总结</a:t>
            </a:r>
            <a:r>
              <a:rPr kumimoji="1" lang="en-US" altLang="zh-CN" dirty="0"/>
              <a:t>——</a:t>
            </a:r>
            <a:r>
              <a:rPr kumimoji="1" lang="zh-CN" altLang="en-US" dirty="0"/>
              <a:t>实验</a:t>
            </a:r>
            <a:r>
              <a:rPr kumimoji="1" lang="en-US" altLang="zh-CN" dirty="0"/>
              <a:t>6</a:t>
            </a:r>
            <a:r>
              <a:rPr kumimoji="1" lang="zh-CN" altLang="en-US" dirty="0"/>
              <a:t>：软件进度计划与控制</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502572" y="1291119"/>
            <a:ext cx="11689428" cy="5159557"/>
          </a:xfrm>
        </p:spPr>
        <p:txBody>
          <a:bodyPr>
            <a:normAutofit/>
          </a:bodyPr>
          <a:lstStyle/>
          <a:p>
            <a:pP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实验产出：</a:t>
            </a:r>
            <a:endParaRPr lang="en-US" altLang="zh-CN" sz="2000" dirty="0">
              <a:solidFill>
                <a:schemeClr val="tx1"/>
              </a:solidFill>
              <a:latin typeface="微软雅黑" panose="020B0503020204020204" pitchFamily="34" charset="-122"/>
              <a:ea typeface="微软雅黑" panose="020B0503020204020204" pitchFamily="34" charset="-122"/>
            </a:endParaRPr>
          </a:p>
          <a:p>
            <a:pPr lvl="1">
              <a:lnSpc>
                <a:spcPct val="150000"/>
              </a:lnSpc>
            </a:pPr>
            <a:r>
              <a:rPr lang="en-US" altLang="zh-CN" sz="1800" dirty="0">
                <a:solidFill>
                  <a:schemeClr val="tx1"/>
                </a:solidFill>
                <a:latin typeface="微软雅黑" panose="020B0503020204020204" pitchFamily="34" charset="-122"/>
                <a:ea typeface="微软雅黑" panose="020B0503020204020204" pitchFamily="34" charset="-122"/>
              </a:rPr>
              <a:t>MS Project</a:t>
            </a:r>
            <a:r>
              <a:rPr lang="zh-CN" altLang="en-US" sz="1800" dirty="0">
                <a:solidFill>
                  <a:schemeClr val="tx1"/>
                </a:solidFill>
                <a:latin typeface="微软雅黑" panose="020B0503020204020204" pitchFamily="34" charset="-122"/>
                <a:ea typeface="微软雅黑" panose="020B0503020204020204" pitchFamily="34" charset="-122"/>
              </a:rPr>
              <a:t>文件</a:t>
            </a:r>
            <a:endParaRPr lang="en-US" altLang="zh-CN" sz="1800" dirty="0">
              <a:solidFill>
                <a:schemeClr val="tx1"/>
              </a:solidFill>
              <a:latin typeface="微软雅黑" panose="020B0503020204020204" pitchFamily="34" charset="-122"/>
              <a:ea typeface="微软雅黑" panose="020B0503020204020204" pitchFamily="34" charset="-122"/>
            </a:endParaRPr>
          </a:p>
          <a:p>
            <a:pPr lvl="1">
              <a:lnSpc>
                <a:spcPct val="150000"/>
              </a:lnSpc>
            </a:pPr>
            <a:r>
              <a:rPr lang="zh-CN" altLang="en-US" sz="1800" dirty="0">
                <a:solidFill>
                  <a:schemeClr val="tx1"/>
                </a:solidFill>
                <a:latin typeface="微软雅黑" panose="020B0503020204020204" pitchFamily="34" charset="-122"/>
                <a:ea typeface="微软雅黑" panose="020B0503020204020204" pitchFamily="34" charset="-122"/>
              </a:rPr>
              <a:t>项目任务燃尽图、项目工时燃尽图</a:t>
            </a:r>
            <a:endParaRPr lang="en-US" altLang="zh-CN" sz="1800" dirty="0">
              <a:solidFill>
                <a:schemeClr val="tx1"/>
              </a:solidFill>
              <a:latin typeface="微软雅黑" panose="020B0503020204020204" pitchFamily="34" charset="-122"/>
              <a:ea typeface="微软雅黑" panose="020B0503020204020204" pitchFamily="34" charset="-122"/>
            </a:endParaRPr>
          </a:p>
          <a:p>
            <a:pPr lvl="1">
              <a:lnSpc>
                <a:spcPct val="150000"/>
              </a:lnSpc>
            </a:pPr>
            <a:r>
              <a:rPr lang="zh-CN" altLang="en-US" sz="1800" dirty="0">
                <a:solidFill>
                  <a:schemeClr val="tx1"/>
                </a:solidFill>
                <a:latin typeface="微软雅黑" panose="020B0503020204020204" pitchFamily="34" charset="-122"/>
                <a:ea typeface="微软雅黑" panose="020B0503020204020204" pitchFamily="34" charset="-122"/>
              </a:rPr>
              <a:t>项目计划与进度控制分析报告</a:t>
            </a:r>
            <a:endParaRPr lang="en-US" altLang="zh-CN" sz="2000" dirty="0">
              <a:solidFill>
                <a:schemeClr val="tx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实验心得：</a:t>
            </a:r>
            <a:endParaRPr lang="en-US" altLang="zh-CN" sz="2000" dirty="0">
              <a:solidFill>
                <a:schemeClr val="tx1"/>
              </a:solidFill>
              <a:latin typeface="微软雅黑" panose="020B0503020204020204" pitchFamily="34" charset="-122"/>
              <a:ea typeface="微软雅黑" panose="020B0503020204020204" pitchFamily="34" charset="-122"/>
            </a:endParaRPr>
          </a:p>
          <a:p>
            <a:pPr marL="685800" lvl="1">
              <a:lnSpc>
                <a:spcPct val="150000"/>
              </a:lnSpc>
            </a:pPr>
            <a:r>
              <a:rPr lang="zh-CN" altLang="en-US" sz="1800" dirty="0">
                <a:solidFill>
                  <a:schemeClr val="tx1"/>
                </a:solidFill>
                <a:latin typeface="微软雅黑" panose="020B0503020204020204" pitchFamily="34" charset="-122"/>
                <a:ea typeface="微软雅黑" panose="020B0503020204020204" pitchFamily="34" charset="-122"/>
              </a:rPr>
              <a:t>项目计划管理时，每周的结束都应该对下周的工作进行细化安排，实验初期安排比较粗略，中后期渐入佳境</a:t>
            </a:r>
            <a:endParaRPr lang="en-US" altLang="zh-CN" sz="1800" dirty="0">
              <a:solidFill>
                <a:schemeClr val="tx1"/>
              </a:solidFill>
              <a:latin typeface="微软雅黑" panose="020B0503020204020204" pitchFamily="34" charset="-122"/>
              <a:ea typeface="微软雅黑" panose="020B0503020204020204" pitchFamily="34" charset="-122"/>
            </a:endParaRPr>
          </a:p>
          <a:p>
            <a:pPr marL="685800" lvl="1">
              <a:lnSpc>
                <a:spcPct val="150000"/>
              </a:lnSpc>
            </a:pPr>
            <a:r>
              <a:rPr lang="zh-CN" altLang="en-US" sz="1800" dirty="0">
                <a:solidFill>
                  <a:schemeClr val="tx1"/>
                </a:solidFill>
                <a:latin typeface="微软雅黑" panose="020B0503020204020204" pitchFamily="34" charset="-122"/>
                <a:ea typeface="微软雅黑" panose="020B0503020204020204" pitchFamily="34" charset="-122"/>
              </a:rPr>
              <a:t>项目成员工作的实际工时统计比较困难，一定要在任务结束时及时统计</a:t>
            </a:r>
            <a:endParaRPr lang="en-US" altLang="zh-CN" sz="1800" dirty="0">
              <a:solidFill>
                <a:schemeClr val="tx1"/>
              </a:solidFill>
              <a:latin typeface="微软雅黑" panose="020B0503020204020204" pitchFamily="34" charset="-122"/>
              <a:ea typeface="微软雅黑" panose="020B0503020204020204" pitchFamily="34" charset="-122"/>
            </a:endParaRPr>
          </a:p>
          <a:p>
            <a:pPr marL="685800" lvl="1">
              <a:lnSpc>
                <a:spcPct val="150000"/>
              </a:lnSpc>
            </a:pPr>
            <a:endParaRPr lang="en-US" altLang="zh-CN" sz="1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7452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7775154" cy="427186"/>
          </a:xfrm>
        </p:spPr>
        <p:txBody>
          <a:bodyPr vert="horz" lIns="91440" tIns="45720" rIns="91440" bIns="45720" rtlCol="0" anchor="ctr">
            <a:normAutofit fontScale="90000"/>
          </a:bodyPr>
          <a:lstStyle/>
          <a:p>
            <a:r>
              <a:rPr kumimoji="1" lang="zh-CN" altLang="en-US" dirty="0"/>
              <a:t>实验总结</a:t>
            </a:r>
            <a:r>
              <a:rPr kumimoji="1" lang="en-US" altLang="zh-CN" dirty="0"/>
              <a:t>——</a:t>
            </a:r>
            <a:r>
              <a:rPr kumimoji="1" lang="zh-CN" altLang="en-US" dirty="0"/>
              <a:t>实验</a:t>
            </a:r>
            <a:r>
              <a:rPr kumimoji="1" lang="en-US" altLang="zh-CN" dirty="0"/>
              <a:t>7</a:t>
            </a:r>
            <a:r>
              <a:rPr kumimoji="1" lang="zh-CN" altLang="en-US" dirty="0"/>
              <a:t>：配置管理</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502572" y="998620"/>
            <a:ext cx="8161422" cy="4211054"/>
          </a:xfrm>
        </p:spPr>
        <p:txBody>
          <a:bodyPr>
            <a:norm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实验制品为</a:t>
            </a:r>
            <a:r>
              <a:rPr lang="zh-CN" altLang="en-US" sz="2000" dirty="0">
                <a:solidFill>
                  <a:srgbClr val="FF0000"/>
                </a:solidFill>
                <a:latin typeface="微软雅黑" panose="020B0503020204020204" pitchFamily="34" charset="-122"/>
                <a:ea typeface="微软雅黑" panose="020B0503020204020204" pitchFamily="34" charset="-122"/>
              </a:rPr>
              <a:t>变更与管理分析报告</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反思与总结</a:t>
            </a:r>
            <a:endParaRPr lang="en-US" altLang="zh-CN"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配置管理过程非常繁杂且精细，需要安排专人负责</a:t>
            </a:r>
            <a:r>
              <a:rPr lang="en-US" altLang="zh-CN" sz="1800" dirty="0">
                <a:latin typeface="微软雅黑" panose="020B0503020204020204" pitchFamily="34" charset="-122"/>
                <a:ea typeface="微软雅黑" panose="020B0503020204020204" pitchFamily="34" charset="-122"/>
              </a:rPr>
              <a:t>Git</a:t>
            </a:r>
            <a:r>
              <a:rPr lang="zh-CN" altLang="en-US" sz="1800" dirty="0">
                <a:latin typeface="微软雅黑" panose="020B0503020204020204" pitchFamily="34" charset="-122"/>
                <a:ea typeface="微软雅黑" panose="020B0503020204020204" pitchFamily="34" charset="-122"/>
              </a:rPr>
              <a:t>的审核，从而保证配置管理过程按照规范进行</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配置管理与组内贡献度联系密切，配置管理中的统计工作除了基础的统计，也需要根据贡献度计算点来进行追踪统计</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应使全组成员都对规范有着明确的认识，从而提高效率</a:t>
            </a:r>
          </a:p>
        </p:txBody>
      </p:sp>
    </p:spTree>
    <p:extLst>
      <p:ext uri="{BB962C8B-B14F-4D97-AF65-F5344CB8AC3E}">
        <p14:creationId xmlns:p14="http://schemas.microsoft.com/office/powerpoint/2010/main" val="354165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8161422" cy="427186"/>
          </a:xfrm>
        </p:spPr>
        <p:txBody>
          <a:bodyPr vert="horz" lIns="91440" tIns="45720" rIns="91440" bIns="45720" rtlCol="0" anchor="ctr">
            <a:normAutofit fontScale="90000"/>
          </a:bodyPr>
          <a:lstStyle/>
          <a:p>
            <a:r>
              <a:rPr kumimoji="1" lang="zh-CN" altLang="en-US" dirty="0"/>
              <a:t>实验总结</a:t>
            </a:r>
            <a:r>
              <a:rPr kumimoji="1" lang="en-US" altLang="zh-CN" dirty="0"/>
              <a:t>——</a:t>
            </a:r>
            <a:r>
              <a:rPr kumimoji="1" lang="zh-CN" altLang="en-US" dirty="0"/>
              <a:t>实验</a:t>
            </a:r>
            <a:r>
              <a:rPr kumimoji="1" lang="en-US" altLang="zh-CN" dirty="0"/>
              <a:t>8</a:t>
            </a:r>
            <a:r>
              <a:rPr kumimoji="1" lang="zh-CN" altLang="en-US" dirty="0"/>
              <a:t>：工作量估计与统计分析</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502572" y="998620"/>
            <a:ext cx="8161422" cy="4211054"/>
          </a:xfrm>
        </p:spPr>
        <p:txBody>
          <a:bodyPr>
            <a:norm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实验制品为</a:t>
            </a:r>
            <a:r>
              <a:rPr lang="zh-CN" altLang="en-US" sz="2000" dirty="0">
                <a:solidFill>
                  <a:srgbClr val="FF0000"/>
                </a:solidFill>
                <a:latin typeface="微软雅黑" panose="020B0503020204020204" pitchFamily="34" charset="-122"/>
                <a:ea typeface="微软雅黑" panose="020B0503020204020204" pitchFamily="34" charset="-122"/>
              </a:rPr>
              <a:t>工作量估计与统计分析</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四次组内互评结果</a:t>
            </a:r>
            <a:r>
              <a:rPr lang="zh-CN" altLang="en-US" sz="2000" dirty="0">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实验计分统计表格</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反思与总结</a:t>
            </a:r>
            <a:endParaRPr lang="en-US" altLang="zh-CN"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在实验完成前设计的看似公正客观的算法可能会有太过平均、赢者通吃等等很多问题从而导致过于均衡或过于悬殊从而无法正确的反映贡献度</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工作量统计需要结合配置管理工作进行</a:t>
            </a:r>
          </a:p>
        </p:txBody>
      </p:sp>
    </p:spTree>
    <p:extLst>
      <p:ext uri="{BB962C8B-B14F-4D97-AF65-F5344CB8AC3E}">
        <p14:creationId xmlns:p14="http://schemas.microsoft.com/office/powerpoint/2010/main" val="4099483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5407573" cy="427186"/>
          </a:xfrm>
        </p:spPr>
        <p:txBody>
          <a:bodyPr vert="horz" lIns="91440" tIns="45720" rIns="91440" bIns="45720" rtlCol="0" anchor="ctr">
            <a:normAutofit fontScale="90000"/>
          </a:bodyPr>
          <a:lstStyle/>
          <a:p>
            <a:r>
              <a:rPr kumimoji="1" lang="zh-CN" altLang="en-US" dirty="0"/>
              <a:t>方法总结</a:t>
            </a:r>
            <a:r>
              <a:rPr kumimoji="1" lang="en-US" altLang="zh-CN" dirty="0"/>
              <a:t>——</a:t>
            </a:r>
            <a:r>
              <a:rPr kumimoji="1" lang="zh-CN" altLang="en-US" dirty="0"/>
              <a:t>模型管理</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502572" y="1291119"/>
            <a:ext cx="5240305" cy="5276949"/>
          </a:xfrm>
        </p:spPr>
        <p:txBody>
          <a:bodyPr>
            <a:normAutofit fontScale="92500" lnSpcReduction="10000"/>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问题：需求分析中</a:t>
            </a:r>
            <a:r>
              <a:rPr lang="en-US" altLang="zh-CN" sz="2000" dirty="0">
                <a:latin typeface="微软雅黑" panose="020B0503020204020204" pitchFamily="34" charset="-122"/>
                <a:ea typeface="微软雅黑" panose="020B0503020204020204" pitchFamily="34" charset="-122"/>
              </a:rPr>
              <a:t>RUCM</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模型经常会遇到需要改动的情况，但按照用例给每个人分工，可能会出现模型不一致或部分遗失的情况。</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解决方法：专人负责整理和管理项目的</a:t>
            </a:r>
            <a:r>
              <a:rPr lang="en-US" altLang="zh-CN" sz="2000" dirty="0">
                <a:latin typeface="微软雅黑" panose="020B0503020204020204" pitchFamily="34" charset="-122"/>
                <a:ea typeface="微软雅黑" panose="020B0503020204020204" pitchFamily="34" charset="-122"/>
              </a:rPr>
              <a:t>RUCM</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模型，从而保证模型的一致性和模型的版本按规范迭代，实现模型可追溯。</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心得：多人协作项目中，就算有非常完善的规则，也有可能会因为每个人对规则的理解不同，而导致产出物相去甚远，因此需要专人来对容易出现不一致情况的地方来进行把控。</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66EB80F-244F-1F45-B5D8-CCB4F15DD380}"/>
              </a:ext>
            </a:extLst>
          </p:cNvPr>
          <p:cNvPicPr>
            <a:picLocks noChangeAspect="1"/>
          </p:cNvPicPr>
          <p:nvPr/>
        </p:nvPicPr>
        <p:blipFill>
          <a:blip r:embed="rId2"/>
          <a:stretch>
            <a:fillRect/>
          </a:stretch>
        </p:blipFill>
        <p:spPr>
          <a:xfrm>
            <a:off x="5742877" y="2442117"/>
            <a:ext cx="4139230" cy="2453268"/>
          </a:xfrm>
          <a:prstGeom prst="rect">
            <a:avLst/>
          </a:prstGeom>
        </p:spPr>
      </p:pic>
      <p:sp>
        <p:nvSpPr>
          <p:cNvPr id="9" name="文本框 8">
            <a:extLst>
              <a:ext uri="{FF2B5EF4-FFF2-40B4-BE49-F238E27FC236}">
                <a16:creationId xmlns:a16="http://schemas.microsoft.com/office/drawing/2014/main" id="{495A2F53-0F4A-E14A-B401-50CAD38973AF}"/>
              </a:ext>
            </a:extLst>
          </p:cNvPr>
          <p:cNvSpPr txBox="1"/>
          <p:nvPr/>
        </p:nvSpPr>
        <p:spPr>
          <a:xfrm>
            <a:off x="6681413" y="1681952"/>
            <a:ext cx="2262158"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模型管理过程示意图</a:t>
            </a:r>
          </a:p>
        </p:txBody>
      </p:sp>
    </p:spTree>
    <p:extLst>
      <p:ext uri="{BB962C8B-B14F-4D97-AF65-F5344CB8AC3E}">
        <p14:creationId xmlns:p14="http://schemas.microsoft.com/office/powerpoint/2010/main" val="1778860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5407573" cy="427186"/>
          </a:xfrm>
        </p:spPr>
        <p:txBody>
          <a:bodyPr vert="horz" lIns="91440" tIns="45720" rIns="91440" bIns="45720" rtlCol="0" anchor="ctr">
            <a:normAutofit fontScale="90000"/>
          </a:bodyPr>
          <a:lstStyle/>
          <a:p>
            <a:r>
              <a:rPr kumimoji="1" lang="zh-CN" altLang="en-US" dirty="0"/>
              <a:t>方法总结</a:t>
            </a:r>
            <a:r>
              <a:rPr kumimoji="1" lang="en-US" altLang="zh-CN" dirty="0"/>
              <a:t>——</a:t>
            </a:r>
            <a:r>
              <a:rPr kumimoji="1" lang="en-US" altLang="zh-CN" dirty="0" err="1"/>
              <a:t>Github</a:t>
            </a:r>
            <a:r>
              <a:rPr kumimoji="1" lang="zh-CN" altLang="en-US" dirty="0"/>
              <a:t>管理</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502572" y="1291119"/>
            <a:ext cx="5240305" cy="3816139"/>
          </a:xfrm>
        </p:spPr>
        <p:txBody>
          <a:bodyPr>
            <a:normAutofit lnSpcReduction="10000"/>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问题：需求分析中</a:t>
            </a:r>
            <a:r>
              <a:rPr lang="en-US" altLang="zh-CN" sz="2000" dirty="0">
                <a:latin typeface="微软雅黑" panose="020B0503020204020204" pitchFamily="34" charset="-122"/>
                <a:ea typeface="微软雅黑" panose="020B0503020204020204" pitchFamily="34" charset="-122"/>
              </a:rPr>
              <a:t>RUCM</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模型经常会遇到需要改动的情况，但按照用例给每个人分工，可能会出现模型不一致或部分遗失的情况。</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解决方案：分离文档仓库和代码仓库，文档仓库用于配置管理，代码仓库用于开发。</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心得：在开发和配置管理过程中，应尽可能将无关的内容分离，从而提高效率。</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6DFB87D7-E309-754B-899E-2495049A7E47}"/>
              </a:ext>
            </a:extLst>
          </p:cNvPr>
          <p:cNvPicPr>
            <a:picLocks noChangeAspect="1"/>
          </p:cNvPicPr>
          <p:nvPr/>
        </p:nvPicPr>
        <p:blipFill>
          <a:blip r:embed="rId2"/>
          <a:stretch>
            <a:fillRect/>
          </a:stretch>
        </p:blipFill>
        <p:spPr>
          <a:xfrm>
            <a:off x="5820936" y="1291119"/>
            <a:ext cx="3534938" cy="2071320"/>
          </a:xfrm>
          <a:prstGeom prst="rect">
            <a:avLst/>
          </a:prstGeom>
        </p:spPr>
      </p:pic>
      <p:pic>
        <p:nvPicPr>
          <p:cNvPr id="3" name="图片 2">
            <a:extLst>
              <a:ext uri="{FF2B5EF4-FFF2-40B4-BE49-F238E27FC236}">
                <a16:creationId xmlns:a16="http://schemas.microsoft.com/office/drawing/2014/main" id="{A45745BE-7228-8B43-9A01-6C1B89787068}"/>
              </a:ext>
            </a:extLst>
          </p:cNvPr>
          <p:cNvPicPr>
            <a:picLocks noChangeAspect="1"/>
          </p:cNvPicPr>
          <p:nvPr/>
        </p:nvPicPr>
        <p:blipFill>
          <a:blip r:embed="rId3"/>
          <a:stretch>
            <a:fillRect/>
          </a:stretch>
        </p:blipFill>
        <p:spPr>
          <a:xfrm>
            <a:off x="5742877" y="3943344"/>
            <a:ext cx="3612997" cy="1630836"/>
          </a:xfrm>
          <a:prstGeom prst="rect">
            <a:avLst/>
          </a:prstGeom>
        </p:spPr>
      </p:pic>
      <p:sp>
        <p:nvSpPr>
          <p:cNvPr id="8" name="文本框 7">
            <a:extLst>
              <a:ext uri="{FF2B5EF4-FFF2-40B4-BE49-F238E27FC236}">
                <a16:creationId xmlns:a16="http://schemas.microsoft.com/office/drawing/2014/main" id="{BA2EA284-13FA-9646-B5AB-A4C12E1D3B05}"/>
              </a:ext>
            </a:extLst>
          </p:cNvPr>
          <p:cNvSpPr txBox="1"/>
          <p:nvPr/>
        </p:nvSpPr>
        <p:spPr>
          <a:xfrm>
            <a:off x="6533712" y="921787"/>
            <a:ext cx="2031325"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代码仓库目录结构</a:t>
            </a:r>
          </a:p>
        </p:txBody>
      </p:sp>
      <p:sp>
        <p:nvSpPr>
          <p:cNvPr id="9" name="文本框 8">
            <a:extLst>
              <a:ext uri="{FF2B5EF4-FFF2-40B4-BE49-F238E27FC236}">
                <a16:creationId xmlns:a16="http://schemas.microsoft.com/office/drawing/2014/main" id="{0061FC19-03F8-674B-8AE8-9C8C25E0EF54}"/>
              </a:ext>
            </a:extLst>
          </p:cNvPr>
          <p:cNvSpPr txBox="1"/>
          <p:nvPr/>
        </p:nvSpPr>
        <p:spPr>
          <a:xfrm>
            <a:off x="6533711" y="3547105"/>
            <a:ext cx="2031325"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文档仓库目录结构</a:t>
            </a:r>
          </a:p>
        </p:txBody>
      </p:sp>
    </p:spTree>
    <p:extLst>
      <p:ext uri="{BB962C8B-B14F-4D97-AF65-F5344CB8AC3E}">
        <p14:creationId xmlns:p14="http://schemas.microsoft.com/office/powerpoint/2010/main" val="84104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668AA-238E-4B59-B382-FD6B06EE4467}"/>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汇报目录</a:t>
            </a:r>
          </a:p>
        </p:txBody>
      </p:sp>
      <p:sp>
        <p:nvSpPr>
          <p:cNvPr id="3" name="内容占位符 2">
            <a:extLst>
              <a:ext uri="{FF2B5EF4-FFF2-40B4-BE49-F238E27FC236}">
                <a16:creationId xmlns:a16="http://schemas.microsoft.com/office/drawing/2014/main" id="{87125DD4-AE67-4BEA-A10B-D745A65480C2}"/>
              </a:ext>
            </a:extLst>
          </p:cNvPr>
          <p:cNvSpPr>
            <a:spLocks noGrp="1"/>
          </p:cNvSpPr>
          <p:nvPr>
            <p:ph idx="1"/>
          </p:nvPr>
        </p:nvSpPr>
        <p:spPr>
          <a:xfrm>
            <a:off x="677334" y="1636807"/>
            <a:ext cx="8596668" cy="4474061"/>
          </a:xfrm>
        </p:spPr>
        <p:txBody>
          <a:bodyPr>
            <a:normAutofit fontScale="92500" lnSpcReduction="20000"/>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实验简介</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文档总结</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实现总结</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评审总结</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实验总结</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方法总结</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实验贡献度分配</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实验心得</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实验总结</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1655948"/>
      </p:ext>
    </p:extLst>
  </p:cSld>
  <p:clrMapOvr>
    <a:masterClrMapping/>
  </p:clrMapOvr>
  <mc:AlternateContent xmlns:mc="http://schemas.openxmlformats.org/markup-compatibility/2006" xmlns:p14="http://schemas.microsoft.com/office/powerpoint/2010/main">
    <mc:Choice Requires="p14">
      <p:transition spd="slow" p14:dur="2000" advTm="37417"/>
    </mc:Choice>
    <mc:Fallback xmlns="">
      <p:transition spd="slow" advTm="3741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5407573" cy="427186"/>
          </a:xfrm>
        </p:spPr>
        <p:txBody>
          <a:bodyPr vert="horz" lIns="91440" tIns="45720" rIns="91440" bIns="45720" rtlCol="0" anchor="ctr">
            <a:normAutofit fontScale="90000"/>
          </a:bodyPr>
          <a:lstStyle/>
          <a:p>
            <a:r>
              <a:rPr kumimoji="1" lang="zh-CN" altLang="en-US" dirty="0"/>
              <a:t>方法总结</a:t>
            </a:r>
            <a:r>
              <a:rPr kumimoji="1" lang="en-US" altLang="zh-CN" dirty="0"/>
              <a:t>——</a:t>
            </a:r>
            <a:r>
              <a:rPr kumimoji="1" lang="zh-CN" altLang="en-US" dirty="0"/>
              <a:t>文档仓库管理</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502572" y="1291119"/>
            <a:ext cx="5240305" cy="4540969"/>
          </a:xfrm>
        </p:spPr>
        <p:txBody>
          <a:bodyPr>
            <a:normAutofit fontScale="92500"/>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问题：文档仓库目录结构复杂，多人协作容易导致目录结构混乱。</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解决方案：通过保护</a:t>
            </a:r>
            <a:r>
              <a:rPr lang="en-US" altLang="zh-CN" sz="2000" dirty="0">
                <a:latin typeface="微软雅黑" panose="020B0503020204020204" pitchFamily="34" charset="-122"/>
                <a:ea typeface="微软雅黑" panose="020B0503020204020204" pitchFamily="34" charset="-122"/>
              </a:rPr>
              <a:t>master</a:t>
            </a:r>
            <a:r>
              <a:rPr lang="zh-CN" altLang="en-US" sz="2000" dirty="0">
                <a:latin typeface="微软雅黑" panose="020B0503020204020204" pitchFamily="34" charset="-122"/>
                <a:ea typeface="微软雅黑" panose="020B0503020204020204" pitchFamily="34" charset="-122"/>
              </a:rPr>
              <a:t>分支，并建立多个个人分支，通过</a:t>
            </a:r>
            <a:r>
              <a:rPr lang="en-US" altLang="zh-CN" sz="2000" dirty="0">
                <a:latin typeface="微软雅黑" panose="020B0503020204020204" pitchFamily="34" charset="-122"/>
                <a:ea typeface="微软雅黑" panose="020B0503020204020204" pitchFamily="34" charset="-122"/>
              </a:rPr>
              <a:t>pull request</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review</a:t>
            </a:r>
            <a:r>
              <a:rPr lang="zh-CN" altLang="en-US" sz="2000" dirty="0">
                <a:latin typeface="微软雅黑" panose="020B0503020204020204" pitchFamily="34" charset="-122"/>
                <a:ea typeface="微软雅黑" panose="020B0503020204020204" pitchFamily="34" charset="-122"/>
              </a:rPr>
              <a:t>来保证合并到</a:t>
            </a:r>
            <a:r>
              <a:rPr lang="en-US" altLang="zh-CN" sz="2000" dirty="0">
                <a:latin typeface="微软雅黑" panose="020B0503020204020204" pitchFamily="34" charset="-122"/>
                <a:ea typeface="微软雅黑" panose="020B0503020204020204" pitchFamily="34" charset="-122"/>
              </a:rPr>
              <a:t>master</a:t>
            </a:r>
            <a:r>
              <a:rPr lang="zh-CN" altLang="en-US" sz="2000" dirty="0">
                <a:latin typeface="微软雅黑" panose="020B0503020204020204" pitchFamily="34" charset="-122"/>
                <a:ea typeface="微软雅黑" panose="020B0503020204020204" pitchFamily="34" charset="-122"/>
              </a:rPr>
              <a:t>分支的内容符合要求。</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心得：因为每个人的想法和理解不同，因此会存在偏差，所以需要专门的审核来保证内容的正确性，从而避免更多不必要的返工。</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D7EAFFE3-8253-F247-B059-A759901A50D7}"/>
              </a:ext>
            </a:extLst>
          </p:cNvPr>
          <p:cNvPicPr>
            <a:picLocks noChangeAspect="1"/>
          </p:cNvPicPr>
          <p:nvPr/>
        </p:nvPicPr>
        <p:blipFill>
          <a:blip r:embed="rId2"/>
          <a:stretch>
            <a:fillRect/>
          </a:stretch>
        </p:blipFill>
        <p:spPr>
          <a:xfrm>
            <a:off x="5742877" y="1291119"/>
            <a:ext cx="3160488" cy="2598388"/>
          </a:xfrm>
          <a:prstGeom prst="rect">
            <a:avLst/>
          </a:prstGeom>
        </p:spPr>
      </p:pic>
      <p:pic>
        <p:nvPicPr>
          <p:cNvPr id="3" name="图片 2">
            <a:extLst>
              <a:ext uri="{FF2B5EF4-FFF2-40B4-BE49-F238E27FC236}">
                <a16:creationId xmlns:a16="http://schemas.microsoft.com/office/drawing/2014/main" id="{63059BCD-A061-4146-BCE7-3EDCB108BC8A}"/>
              </a:ext>
            </a:extLst>
          </p:cNvPr>
          <p:cNvPicPr>
            <a:picLocks noChangeAspect="1"/>
          </p:cNvPicPr>
          <p:nvPr/>
        </p:nvPicPr>
        <p:blipFill>
          <a:blip r:embed="rId3"/>
          <a:stretch>
            <a:fillRect/>
          </a:stretch>
        </p:blipFill>
        <p:spPr>
          <a:xfrm>
            <a:off x="5910145" y="4295647"/>
            <a:ext cx="3512635" cy="1018321"/>
          </a:xfrm>
          <a:prstGeom prst="rect">
            <a:avLst/>
          </a:prstGeom>
        </p:spPr>
      </p:pic>
    </p:spTree>
    <p:extLst>
      <p:ext uri="{BB962C8B-B14F-4D97-AF65-F5344CB8AC3E}">
        <p14:creationId xmlns:p14="http://schemas.microsoft.com/office/powerpoint/2010/main" val="3387821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5541389" cy="427186"/>
          </a:xfrm>
        </p:spPr>
        <p:txBody>
          <a:bodyPr vert="horz" lIns="91440" tIns="45720" rIns="91440" bIns="45720" rtlCol="0" anchor="ctr">
            <a:normAutofit fontScale="90000"/>
          </a:bodyPr>
          <a:lstStyle/>
          <a:p>
            <a:r>
              <a:rPr kumimoji="1" lang="zh-CN" altLang="en-US" dirty="0"/>
              <a:t>方法总结</a:t>
            </a:r>
            <a:r>
              <a:rPr kumimoji="1" lang="en-US" altLang="zh-CN" dirty="0"/>
              <a:t>——Commit</a:t>
            </a:r>
            <a:r>
              <a:rPr kumimoji="1" lang="zh-CN" altLang="en-US" dirty="0"/>
              <a:t>与工作量</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502572" y="1291119"/>
            <a:ext cx="5240305" cy="4842052"/>
          </a:xfrm>
        </p:spPr>
        <p:txBody>
          <a:bodyPr>
            <a:norm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问题：</a:t>
            </a:r>
            <a:r>
              <a:rPr lang="en-US" altLang="zh-CN" sz="2000" dirty="0" err="1">
                <a:latin typeface="微软雅黑" panose="020B0503020204020204" pitchFamily="34" charset="-122"/>
                <a:ea typeface="微软雅黑" panose="020B0503020204020204" pitchFamily="34" charset="-122"/>
              </a:rPr>
              <a:t>Github</a:t>
            </a:r>
            <a:r>
              <a:rPr lang="zh-CN" altLang="en-US" sz="2000" dirty="0">
                <a:latin typeface="微软雅黑" panose="020B0503020204020204" pitchFamily="34" charset="-122"/>
                <a:ea typeface="微软雅黑" panose="020B0503020204020204" pitchFamily="34" charset="-122"/>
              </a:rPr>
              <a:t>的更改监测机制无法检测</a:t>
            </a:r>
            <a:r>
              <a:rPr lang="en-US" altLang="zh-CN" sz="2000" dirty="0">
                <a:latin typeface="微软雅黑" panose="020B0503020204020204" pitchFamily="34" charset="-122"/>
                <a:ea typeface="微软雅黑" panose="020B0503020204020204" pitchFamily="34" charset="-122"/>
              </a:rPr>
              <a:t>word</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excel</a:t>
            </a:r>
            <a:r>
              <a:rPr lang="zh-CN" altLang="en-US" sz="2000" dirty="0">
                <a:latin typeface="微软雅黑" panose="020B0503020204020204" pitchFamily="34" charset="-122"/>
                <a:ea typeface="微软雅黑" panose="020B0503020204020204" pitchFamily="34" charset="-122"/>
              </a:rPr>
              <a:t>等格式文档的修改内容，难以通过</a:t>
            </a:r>
            <a:r>
              <a:rPr lang="en-US" altLang="zh-CN" sz="2000" dirty="0">
                <a:latin typeface="微软雅黑" panose="020B0503020204020204" pitchFamily="34" charset="-122"/>
                <a:ea typeface="微软雅黑" panose="020B0503020204020204" pitchFamily="34" charset="-122"/>
              </a:rPr>
              <a:t>commit</a:t>
            </a:r>
            <a:r>
              <a:rPr lang="zh-CN" altLang="en-US" sz="2000" dirty="0">
                <a:latin typeface="微软雅黑" panose="020B0503020204020204" pitchFamily="34" charset="-122"/>
                <a:ea typeface="微软雅黑" panose="020B0503020204020204" pitchFamily="34" charset="-122"/>
              </a:rPr>
              <a:t>来统计个人工作量。</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解决方案：将个人工作统计放在文档编写的文字、图表、代码实现上进行统计，可以更加精确地计算出个人工作量。</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心得：</a:t>
            </a:r>
            <a:r>
              <a:rPr lang="en-US" altLang="zh-CN" sz="2000" dirty="0">
                <a:latin typeface="微软雅黑" panose="020B0503020204020204" pitchFamily="34" charset="-122"/>
                <a:ea typeface="微软雅黑" panose="020B0503020204020204" pitchFamily="34" charset="-122"/>
              </a:rPr>
              <a:t>Git</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Commit</a:t>
            </a:r>
            <a:r>
              <a:rPr lang="zh-CN" altLang="en-US" sz="2000" dirty="0">
                <a:latin typeface="微软雅黑" panose="020B0503020204020204" pitchFamily="34" charset="-122"/>
                <a:ea typeface="微软雅黑" panose="020B0503020204020204" pitchFamily="34" charset="-122"/>
              </a:rPr>
              <a:t>更多是作为一个参考，具体的分数计算方案应结合本组实际来设计，从而保证组内的公平性。</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934373ED-3455-4B42-9289-D136103DABDB}"/>
              </a:ext>
            </a:extLst>
          </p:cNvPr>
          <p:cNvPicPr>
            <a:picLocks noChangeAspect="1"/>
          </p:cNvPicPr>
          <p:nvPr/>
        </p:nvPicPr>
        <p:blipFill>
          <a:blip r:embed="rId2"/>
          <a:stretch>
            <a:fillRect/>
          </a:stretch>
        </p:blipFill>
        <p:spPr>
          <a:xfrm>
            <a:off x="5988205" y="1291119"/>
            <a:ext cx="5486400" cy="2311400"/>
          </a:xfrm>
          <a:prstGeom prst="rect">
            <a:avLst/>
          </a:prstGeom>
        </p:spPr>
      </p:pic>
      <p:pic>
        <p:nvPicPr>
          <p:cNvPr id="3" name="图片 2">
            <a:extLst>
              <a:ext uri="{FF2B5EF4-FFF2-40B4-BE49-F238E27FC236}">
                <a16:creationId xmlns:a16="http://schemas.microsoft.com/office/drawing/2014/main" id="{D396BC98-0F6B-7E42-B0DD-8BDB7E659924}"/>
              </a:ext>
            </a:extLst>
          </p:cNvPr>
          <p:cNvPicPr>
            <a:picLocks noChangeAspect="1"/>
          </p:cNvPicPr>
          <p:nvPr/>
        </p:nvPicPr>
        <p:blipFill>
          <a:blip r:embed="rId3"/>
          <a:stretch>
            <a:fillRect/>
          </a:stretch>
        </p:blipFill>
        <p:spPr>
          <a:xfrm>
            <a:off x="6043961" y="4183423"/>
            <a:ext cx="5486400" cy="1778000"/>
          </a:xfrm>
          <a:prstGeom prst="rect">
            <a:avLst/>
          </a:prstGeom>
        </p:spPr>
      </p:pic>
      <p:sp>
        <p:nvSpPr>
          <p:cNvPr id="8" name="文本框 7">
            <a:extLst>
              <a:ext uri="{FF2B5EF4-FFF2-40B4-BE49-F238E27FC236}">
                <a16:creationId xmlns:a16="http://schemas.microsoft.com/office/drawing/2014/main" id="{14EC6E02-FB3D-834F-8C39-BDE6E6BB549B}"/>
              </a:ext>
            </a:extLst>
          </p:cNvPr>
          <p:cNvSpPr txBox="1"/>
          <p:nvPr/>
        </p:nvSpPr>
        <p:spPr>
          <a:xfrm>
            <a:off x="7656082" y="921787"/>
            <a:ext cx="2262158"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测试阶段工作量统计</a:t>
            </a:r>
          </a:p>
        </p:txBody>
      </p:sp>
      <p:sp>
        <p:nvSpPr>
          <p:cNvPr id="9" name="文本框 8">
            <a:extLst>
              <a:ext uri="{FF2B5EF4-FFF2-40B4-BE49-F238E27FC236}">
                <a16:creationId xmlns:a16="http://schemas.microsoft.com/office/drawing/2014/main" id="{423B07B5-CE20-1446-8501-AFD5F741CEE3}"/>
              </a:ext>
            </a:extLst>
          </p:cNvPr>
          <p:cNvSpPr txBox="1"/>
          <p:nvPr/>
        </p:nvSpPr>
        <p:spPr>
          <a:xfrm>
            <a:off x="7425249" y="3787185"/>
            <a:ext cx="2723823"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需求评审阶段工作量统计</a:t>
            </a:r>
          </a:p>
        </p:txBody>
      </p:sp>
    </p:spTree>
    <p:extLst>
      <p:ext uri="{BB962C8B-B14F-4D97-AF65-F5344CB8AC3E}">
        <p14:creationId xmlns:p14="http://schemas.microsoft.com/office/powerpoint/2010/main" val="4146219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6143555" cy="427186"/>
          </a:xfrm>
        </p:spPr>
        <p:txBody>
          <a:bodyPr vert="horz" lIns="91440" tIns="45720" rIns="91440" bIns="45720" rtlCol="0" anchor="ctr">
            <a:normAutofit fontScale="90000"/>
          </a:bodyPr>
          <a:lstStyle/>
          <a:p>
            <a:r>
              <a:rPr kumimoji="1" lang="zh-CN" altLang="en-US" dirty="0"/>
              <a:t>方法总结</a:t>
            </a:r>
            <a:r>
              <a:rPr kumimoji="1" lang="en-US" altLang="zh-CN" dirty="0"/>
              <a:t>——</a:t>
            </a:r>
            <a:r>
              <a:rPr kumimoji="1" lang="zh-CN" altLang="en-US" dirty="0"/>
              <a:t>工作量分配与贡献度</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502572" y="1291119"/>
            <a:ext cx="5240305" cy="3816139"/>
          </a:xfrm>
        </p:spPr>
        <p:txBody>
          <a:bodyPr>
            <a:norm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问题：开会讨论的工作量为平均分配，但是得分计算最后高低分差距明显。</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解决方案：加入实验外工作积分项，并且提高实际用时权重。</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心得：问题得到解决，并且可以更加公正客观的反映组员的贡献度情况。</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5E3823F9-F1DE-7447-B0E5-4370AEB42A19}"/>
              </a:ext>
            </a:extLst>
          </p:cNvPr>
          <p:cNvPicPr>
            <a:picLocks noChangeAspect="1"/>
          </p:cNvPicPr>
          <p:nvPr/>
        </p:nvPicPr>
        <p:blipFill>
          <a:blip r:embed="rId2"/>
          <a:stretch>
            <a:fillRect/>
          </a:stretch>
        </p:blipFill>
        <p:spPr>
          <a:xfrm>
            <a:off x="5906269" y="1291119"/>
            <a:ext cx="4096375" cy="5310115"/>
          </a:xfrm>
          <a:prstGeom prst="rect">
            <a:avLst/>
          </a:prstGeom>
        </p:spPr>
      </p:pic>
      <p:sp>
        <p:nvSpPr>
          <p:cNvPr id="3" name="文本框 2">
            <a:extLst>
              <a:ext uri="{FF2B5EF4-FFF2-40B4-BE49-F238E27FC236}">
                <a16:creationId xmlns:a16="http://schemas.microsoft.com/office/drawing/2014/main" id="{0C1AE32F-1A47-BC42-98C9-10FEC87636C7}"/>
              </a:ext>
            </a:extLst>
          </p:cNvPr>
          <p:cNvSpPr txBox="1"/>
          <p:nvPr/>
        </p:nvSpPr>
        <p:spPr>
          <a:xfrm>
            <a:off x="6823377" y="921787"/>
            <a:ext cx="2262158"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实验外工作用时统计</a:t>
            </a:r>
          </a:p>
        </p:txBody>
      </p:sp>
    </p:spTree>
    <p:extLst>
      <p:ext uri="{BB962C8B-B14F-4D97-AF65-F5344CB8AC3E}">
        <p14:creationId xmlns:p14="http://schemas.microsoft.com/office/powerpoint/2010/main" val="3504197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6143555" cy="427186"/>
          </a:xfrm>
        </p:spPr>
        <p:txBody>
          <a:bodyPr vert="horz" lIns="91440" tIns="45720" rIns="91440" bIns="45720" rtlCol="0" anchor="ctr">
            <a:normAutofit fontScale="90000"/>
          </a:bodyPr>
          <a:lstStyle/>
          <a:p>
            <a:r>
              <a:rPr kumimoji="1" lang="zh-CN" altLang="en-US" dirty="0"/>
              <a:t>实验贡献度分配</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502572" y="1291119"/>
            <a:ext cx="5240305" cy="3816139"/>
          </a:xfrm>
        </p:spPr>
        <p:txBody>
          <a:bodyPr>
            <a:normAutofit/>
          </a:bodyPr>
          <a:lstStyle/>
          <a:p>
            <a:pPr>
              <a:lnSpc>
                <a:spcPct val="150000"/>
              </a:lnSpc>
              <a:buFont typeface="Wingdings" panose="05000000000000000000" pitchFamily="2" charset="2"/>
              <a:buChar char="l"/>
            </a:pP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3E82BCB-8387-5042-A99B-CA037912F649}"/>
              </a:ext>
            </a:extLst>
          </p:cNvPr>
          <p:cNvPicPr>
            <a:picLocks noChangeAspect="1"/>
          </p:cNvPicPr>
          <p:nvPr/>
        </p:nvPicPr>
        <p:blipFill>
          <a:blip r:embed="rId2"/>
          <a:stretch>
            <a:fillRect/>
          </a:stretch>
        </p:blipFill>
        <p:spPr>
          <a:xfrm>
            <a:off x="379524" y="1207635"/>
            <a:ext cx="5486400" cy="4203700"/>
          </a:xfrm>
          <a:prstGeom prst="rect">
            <a:avLst/>
          </a:prstGeom>
        </p:spPr>
      </p:pic>
      <p:sp>
        <p:nvSpPr>
          <p:cNvPr id="5" name="文本框 4">
            <a:extLst>
              <a:ext uri="{FF2B5EF4-FFF2-40B4-BE49-F238E27FC236}">
                <a16:creationId xmlns:a16="http://schemas.microsoft.com/office/drawing/2014/main" id="{E8745F5F-9603-FE4B-A59F-0807F22B59E9}"/>
              </a:ext>
            </a:extLst>
          </p:cNvPr>
          <p:cNvSpPr txBox="1"/>
          <p:nvPr/>
        </p:nvSpPr>
        <p:spPr>
          <a:xfrm>
            <a:off x="1991645" y="5226669"/>
            <a:ext cx="2262158"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小组成员各实验得分</a:t>
            </a:r>
          </a:p>
        </p:txBody>
      </p:sp>
      <p:pic>
        <p:nvPicPr>
          <p:cNvPr id="8" name="图片 7">
            <a:extLst>
              <a:ext uri="{FF2B5EF4-FFF2-40B4-BE49-F238E27FC236}">
                <a16:creationId xmlns:a16="http://schemas.microsoft.com/office/drawing/2014/main" id="{BC3EBBB7-F8E3-E84C-A092-60408FC49A84}"/>
              </a:ext>
            </a:extLst>
          </p:cNvPr>
          <p:cNvPicPr>
            <a:picLocks noChangeAspect="1"/>
          </p:cNvPicPr>
          <p:nvPr/>
        </p:nvPicPr>
        <p:blipFill>
          <a:blip r:embed="rId3"/>
          <a:stretch>
            <a:fillRect/>
          </a:stretch>
        </p:blipFill>
        <p:spPr>
          <a:xfrm>
            <a:off x="5988972" y="1207635"/>
            <a:ext cx="5486400" cy="1524000"/>
          </a:xfrm>
          <a:prstGeom prst="rect">
            <a:avLst/>
          </a:prstGeom>
        </p:spPr>
      </p:pic>
      <p:pic>
        <p:nvPicPr>
          <p:cNvPr id="9" name="图片 8">
            <a:extLst>
              <a:ext uri="{FF2B5EF4-FFF2-40B4-BE49-F238E27FC236}">
                <a16:creationId xmlns:a16="http://schemas.microsoft.com/office/drawing/2014/main" id="{29F46D30-B4D8-2049-97FD-ACB9E8D1F4AB}"/>
              </a:ext>
            </a:extLst>
          </p:cNvPr>
          <p:cNvPicPr>
            <a:picLocks noChangeAspect="1"/>
          </p:cNvPicPr>
          <p:nvPr/>
        </p:nvPicPr>
        <p:blipFill>
          <a:blip r:embed="rId4"/>
          <a:stretch>
            <a:fillRect/>
          </a:stretch>
        </p:blipFill>
        <p:spPr>
          <a:xfrm>
            <a:off x="5988972" y="2824300"/>
            <a:ext cx="3739018" cy="2282958"/>
          </a:xfrm>
          <a:prstGeom prst="rect">
            <a:avLst/>
          </a:prstGeom>
        </p:spPr>
      </p:pic>
    </p:spTree>
    <p:extLst>
      <p:ext uri="{BB962C8B-B14F-4D97-AF65-F5344CB8AC3E}">
        <p14:creationId xmlns:p14="http://schemas.microsoft.com/office/powerpoint/2010/main" val="2343685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6143555" cy="427186"/>
          </a:xfrm>
        </p:spPr>
        <p:txBody>
          <a:bodyPr vert="horz" lIns="91440" tIns="45720" rIns="91440" bIns="45720" rtlCol="0" anchor="ctr">
            <a:normAutofit fontScale="90000"/>
          </a:bodyPr>
          <a:lstStyle/>
          <a:p>
            <a:r>
              <a:rPr kumimoji="1" lang="zh-CN" altLang="en-US" dirty="0"/>
              <a:t>实验心得</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2" name="图片 1">
            <a:extLst>
              <a:ext uri="{FF2B5EF4-FFF2-40B4-BE49-F238E27FC236}">
                <a16:creationId xmlns:a16="http://schemas.microsoft.com/office/drawing/2014/main" id="{3D10D0D1-8059-7C4A-9D0D-CB4C2FDC1545}"/>
              </a:ext>
            </a:extLst>
          </p:cNvPr>
          <p:cNvPicPr>
            <a:picLocks noChangeAspect="1"/>
          </p:cNvPicPr>
          <p:nvPr/>
        </p:nvPicPr>
        <p:blipFill>
          <a:blip r:embed="rId2"/>
          <a:stretch>
            <a:fillRect/>
          </a:stretch>
        </p:blipFill>
        <p:spPr>
          <a:xfrm>
            <a:off x="491421" y="814039"/>
            <a:ext cx="3634530" cy="3121321"/>
          </a:xfrm>
          <a:prstGeom prst="rect">
            <a:avLst/>
          </a:prstGeom>
        </p:spPr>
      </p:pic>
      <p:pic>
        <p:nvPicPr>
          <p:cNvPr id="3" name="图片 2">
            <a:extLst>
              <a:ext uri="{FF2B5EF4-FFF2-40B4-BE49-F238E27FC236}">
                <a16:creationId xmlns:a16="http://schemas.microsoft.com/office/drawing/2014/main" id="{6B3C9C1D-0D19-B342-A759-E47E6FF5D363}"/>
              </a:ext>
            </a:extLst>
          </p:cNvPr>
          <p:cNvPicPr>
            <a:picLocks noChangeAspect="1"/>
          </p:cNvPicPr>
          <p:nvPr/>
        </p:nvPicPr>
        <p:blipFill>
          <a:blip r:embed="rId3"/>
          <a:stretch>
            <a:fillRect/>
          </a:stretch>
        </p:blipFill>
        <p:spPr>
          <a:xfrm>
            <a:off x="5025483" y="466754"/>
            <a:ext cx="5486400" cy="1778000"/>
          </a:xfrm>
          <a:prstGeom prst="rect">
            <a:avLst/>
          </a:prstGeom>
        </p:spPr>
      </p:pic>
      <p:pic>
        <p:nvPicPr>
          <p:cNvPr id="5" name="图片 4">
            <a:extLst>
              <a:ext uri="{FF2B5EF4-FFF2-40B4-BE49-F238E27FC236}">
                <a16:creationId xmlns:a16="http://schemas.microsoft.com/office/drawing/2014/main" id="{A3505559-B1D2-D642-B264-6C82FAA10618}"/>
              </a:ext>
            </a:extLst>
          </p:cNvPr>
          <p:cNvPicPr>
            <a:picLocks noChangeAspect="1"/>
          </p:cNvPicPr>
          <p:nvPr/>
        </p:nvPicPr>
        <p:blipFill>
          <a:blip r:embed="rId4"/>
          <a:stretch>
            <a:fillRect/>
          </a:stretch>
        </p:blipFill>
        <p:spPr>
          <a:xfrm>
            <a:off x="5025483" y="2863376"/>
            <a:ext cx="5486400" cy="889000"/>
          </a:xfrm>
          <a:prstGeom prst="rect">
            <a:avLst/>
          </a:prstGeom>
        </p:spPr>
      </p:pic>
      <p:pic>
        <p:nvPicPr>
          <p:cNvPr id="8" name="图片 7">
            <a:extLst>
              <a:ext uri="{FF2B5EF4-FFF2-40B4-BE49-F238E27FC236}">
                <a16:creationId xmlns:a16="http://schemas.microsoft.com/office/drawing/2014/main" id="{0EA52831-C0FC-1C49-B00C-D85F42A3D065}"/>
              </a:ext>
            </a:extLst>
          </p:cNvPr>
          <p:cNvPicPr>
            <a:picLocks noChangeAspect="1"/>
          </p:cNvPicPr>
          <p:nvPr/>
        </p:nvPicPr>
        <p:blipFill>
          <a:blip r:embed="rId5"/>
          <a:stretch>
            <a:fillRect/>
          </a:stretch>
        </p:blipFill>
        <p:spPr>
          <a:xfrm>
            <a:off x="502572" y="3935359"/>
            <a:ext cx="4337692" cy="2108601"/>
          </a:xfrm>
          <a:prstGeom prst="rect">
            <a:avLst/>
          </a:prstGeom>
        </p:spPr>
      </p:pic>
      <p:pic>
        <p:nvPicPr>
          <p:cNvPr id="9" name="图片 8">
            <a:extLst>
              <a:ext uri="{FF2B5EF4-FFF2-40B4-BE49-F238E27FC236}">
                <a16:creationId xmlns:a16="http://schemas.microsoft.com/office/drawing/2014/main" id="{0C0E3E9D-63DF-FC45-BF4A-67C664B9A3BA}"/>
              </a:ext>
            </a:extLst>
          </p:cNvPr>
          <p:cNvPicPr>
            <a:picLocks noChangeAspect="1"/>
          </p:cNvPicPr>
          <p:nvPr/>
        </p:nvPicPr>
        <p:blipFill>
          <a:blip r:embed="rId6"/>
          <a:stretch>
            <a:fillRect/>
          </a:stretch>
        </p:blipFill>
        <p:spPr>
          <a:xfrm>
            <a:off x="5148146" y="3935359"/>
            <a:ext cx="5486400" cy="596900"/>
          </a:xfrm>
          <a:prstGeom prst="rect">
            <a:avLst/>
          </a:prstGeom>
        </p:spPr>
      </p:pic>
      <p:pic>
        <p:nvPicPr>
          <p:cNvPr id="10" name="图片 9">
            <a:extLst>
              <a:ext uri="{FF2B5EF4-FFF2-40B4-BE49-F238E27FC236}">
                <a16:creationId xmlns:a16="http://schemas.microsoft.com/office/drawing/2014/main" id="{290FE1D7-3241-4A44-B101-3FF471507A02}"/>
              </a:ext>
            </a:extLst>
          </p:cNvPr>
          <p:cNvPicPr>
            <a:picLocks noChangeAspect="1"/>
          </p:cNvPicPr>
          <p:nvPr/>
        </p:nvPicPr>
        <p:blipFill>
          <a:blip r:embed="rId7"/>
          <a:stretch>
            <a:fillRect/>
          </a:stretch>
        </p:blipFill>
        <p:spPr>
          <a:xfrm>
            <a:off x="5248508" y="4715242"/>
            <a:ext cx="5486400" cy="1739900"/>
          </a:xfrm>
          <a:prstGeom prst="rect">
            <a:avLst/>
          </a:prstGeom>
        </p:spPr>
      </p:pic>
    </p:spTree>
    <p:extLst>
      <p:ext uri="{BB962C8B-B14F-4D97-AF65-F5344CB8AC3E}">
        <p14:creationId xmlns:p14="http://schemas.microsoft.com/office/powerpoint/2010/main" val="1824979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5407573" cy="427186"/>
          </a:xfrm>
        </p:spPr>
        <p:txBody>
          <a:bodyPr vert="horz" lIns="91440" tIns="45720" rIns="91440" bIns="45720" rtlCol="0" anchor="ctr">
            <a:normAutofit fontScale="90000"/>
          </a:bodyPr>
          <a:lstStyle/>
          <a:p>
            <a:r>
              <a:rPr kumimoji="1" lang="zh-CN" altLang="en-US" dirty="0"/>
              <a:t>实验总结</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502572" y="1291119"/>
            <a:ext cx="8581270" cy="4540969"/>
          </a:xfrm>
        </p:spPr>
        <p:txBody>
          <a:bodyPr>
            <a:normAutofit/>
          </a:bodyPr>
          <a:lstStyle/>
          <a:p>
            <a:pPr>
              <a:lnSpc>
                <a:spcPct val="150000"/>
              </a:lnSpc>
              <a:buFont typeface="Wingdings" panose="05000000000000000000" pitchFamily="2" charset="2"/>
              <a:buChar char="l"/>
            </a:pPr>
            <a:r>
              <a:rPr lang="zh-CN" altLang="en-US" sz="2000" dirty="0">
                <a:solidFill>
                  <a:schemeClr val="tx1"/>
                </a:solidFill>
                <a:latin typeface="微软雅黑" panose="020B0503020204020204" pitchFamily="34" charset="-122"/>
                <a:ea typeface="微软雅黑" panose="020B0503020204020204" pitchFamily="34" charset="-122"/>
              </a:rPr>
              <a:t>总结</a:t>
            </a:r>
            <a:endParaRPr lang="en-US" altLang="zh-CN" sz="2000" dirty="0">
              <a:solidFill>
                <a:schemeClr val="tx1"/>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本次实验完成了一个完整的软件生命周期，衔接并升级了高软课程，提升了对于软件工程的理解，有很大的收获</a:t>
            </a:r>
            <a:endParaRPr lang="en-US" altLang="zh-CN" sz="1800" dirty="0">
              <a:solidFill>
                <a:schemeClr val="tx1"/>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对于接下来事情的安排以及时间规划非常重要</a:t>
            </a:r>
            <a:endParaRPr lang="en-US" altLang="zh-CN" sz="1800" dirty="0">
              <a:solidFill>
                <a:schemeClr val="tx1"/>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在软件生命周期中，一切的工作都是为了更好的软件质量且更好的贴合现实的需求</a:t>
            </a:r>
            <a:endParaRPr lang="en-US" altLang="zh-CN" sz="1800" dirty="0">
              <a:solidFill>
                <a:schemeClr val="tx1"/>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solidFill>
                  <a:schemeClr val="tx1"/>
                </a:solidFill>
                <a:latin typeface="微软雅黑" panose="020B0503020204020204" pitchFamily="34" charset="-122"/>
                <a:ea typeface="微软雅黑" panose="020B0503020204020204" pitchFamily="34" charset="-122"/>
              </a:rPr>
              <a:t>建议</a:t>
            </a:r>
            <a:endParaRPr lang="en-US" altLang="zh-CN" sz="2000" dirty="0">
              <a:solidFill>
                <a:schemeClr val="tx1"/>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希望课程可以在课程初有更清晰明确的时间规划，供各组更好的规划进度安排</a:t>
            </a:r>
            <a:endParaRPr lang="en-US" altLang="zh-CN" sz="1800" dirty="0">
              <a:solidFill>
                <a:schemeClr val="tx1"/>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2702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08681-0B12-8441-A555-4034C2531A59}"/>
              </a:ext>
            </a:extLst>
          </p:cNvPr>
          <p:cNvSpPr>
            <a:spLocks noGrp="1"/>
          </p:cNvSpPr>
          <p:nvPr>
            <p:ph type="title"/>
          </p:nvPr>
        </p:nvSpPr>
        <p:spPr>
          <a:xfrm>
            <a:off x="2494258" y="2830286"/>
            <a:ext cx="4892194" cy="1076696"/>
          </a:xfrm>
        </p:spPr>
        <p:txBody>
          <a:bodyPr>
            <a:noAutofit/>
          </a:bodyPr>
          <a:lstStyle/>
          <a:p>
            <a:r>
              <a:rPr kumimoji="1" lang="zh-CN" altLang="en-US" sz="6000" dirty="0"/>
              <a:t>谢  谢  聆  听</a:t>
            </a:r>
          </a:p>
        </p:txBody>
      </p:sp>
    </p:spTree>
    <p:extLst>
      <p:ext uri="{BB962C8B-B14F-4D97-AF65-F5344CB8AC3E}">
        <p14:creationId xmlns:p14="http://schemas.microsoft.com/office/powerpoint/2010/main" val="1546411002"/>
      </p:ext>
    </p:extLst>
  </p:cSld>
  <p:clrMapOvr>
    <a:masterClrMapping/>
  </p:clrMapOvr>
  <mc:AlternateContent xmlns:mc="http://schemas.openxmlformats.org/markup-compatibility/2006" xmlns:p14="http://schemas.microsoft.com/office/powerpoint/2010/main">
    <mc:Choice Requires="p14">
      <p:transition spd="slow" p14:dur="2000" advTm="1508"/>
    </mc:Choice>
    <mc:Fallback xmlns="">
      <p:transition spd="slow" advTm="150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668AA-238E-4B59-B382-FD6B06EE4467}"/>
              </a:ext>
            </a:extLst>
          </p:cNvPr>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实验简介</a:t>
            </a:r>
          </a:p>
        </p:txBody>
      </p:sp>
      <p:sp>
        <p:nvSpPr>
          <p:cNvPr id="3" name="内容占位符 2">
            <a:extLst>
              <a:ext uri="{FF2B5EF4-FFF2-40B4-BE49-F238E27FC236}">
                <a16:creationId xmlns:a16="http://schemas.microsoft.com/office/drawing/2014/main" id="{87125DD4-AE67-4BEA-A10B-D745A65480C2}"/>
              </a:ext>
            </a:extLst>
          </p:cNvPr>
          <p:cNvSpPr>
            <a:spLocks noGrp="1"/>
          </p:cNvSpPr>
          <p:nvPr>
            <p:ph idx="1"/>
          </p:nvPr>
        </p:nvSpPr>
        <p:spPr>
          <a:xfrm>
            <a:off x="677334" y="2349834"/>
            <a:ext cx="8596668" cy="3167746"/>
          </a:xfrm>
        </p:spPr>
        <p:txBody>
          <a:bodyPr>
            <a:norm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本次实验完成了一个具备自动生成爬虫脚本并提供脚本优化功能，可以进行服务器端运行无需本地环境的爬虫脚本生成软件</a:t>
            </a:r>
            <a:endParaRPr lang="en-US" altLang="zh-CN" sz="2000"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B9545EA5-7F5C-8D4E-A37F-1BEF0599DDD3}"/>
              </a:ext>
            </a:extLst>
          </p:cNvPr>
          <p:cNvPicPr>
            <a:picLocks noChangeAspect="1"/>
          </p:cNvPicPr>
          <p:nvPr/>
        </p:nvPicPr>
        <p:blipFill>
          <a:blip r:embed="rId2"/>
          <a:stretch>
            <a:fillRect/>
          </a:stretch>
        </p:blipFill>
        <p:spPr>
          <a:xfrm>
            <a:off x="677334" y="1270000"/>
            <a:ext cx="4223351" cy="1079834"/>
          </a:xfrm>
          <a:prstGeom prst="rect">
            <a:avLst/>
          </a:prstGeom>
        </p:spPr>
      </p:pic>
    </p:spTree>
    <p:extLst>
      <p:ext uri="{BB962C8B-B14F-4D97-AF65-F5344CB8AC3E}">
        <p14:creationId xmlns:p14="http://schemas.microsoft.com/office/powerpoint/2010/main" val="570241511"/>
      </p:ext>
    </p:extLst>
  </p:cSld>
  <p:clrMapOvr>
    <a:masterClrMapping/>
  </p:clrMapOvr>
  <mc:AlternateContent xmlns:mc="http://schemas.openxmlformats.org/markup-compatibility/2006" xmlns:p14="http://schemas.microsoft.com/office/powerpoint/2010/main">
    <mc:Choice Requires="p14">
      <p:transition spd="slow" p14:dur="2000" advTm="37417"/>
    </mc:Choice>
    <mc:Fallback xmlns="">
      <p:transition spd="slow" advTm="3741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5407573" cy="427186"/>
          </a:xfrm>
        </p:spPr>
        <p:txBody>
          <a:bodyPr vert="horz" lIns="91440" tIns="45720" rIns="91440" bIns="45720" rtlCol="0" anchor="ctr">
            <a:normAutofit fontScale="90000"/>
          </a:bodyPr>
          <a:lstStyle/>
          <a:p>
            <a:r>
              <a:rPr kumimoji="1" lang="zh-CN" altLang="en-US" dirty="0"/>
              <a:t>文档总结</a:t>
            </a:r>
            <a:r>
              <a:rPr kumimoji="1" lang="en-US" altLang="zh-CN" dirty="0"/>
              <a:t>——</a:t>
            </a:r>
            <a:r>
              <a:rPr kumimoji="1" lang="zh-CN" altLang="en-US" dirty="0"/>
              <a:t>实验及制品清单</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502572" y="1291119"/>
            <a:ext cx="5240305" cy="3816139"/>
          </a:xfrm>
        </p:spPr>
        <p:txBody>
          <a:bodyPr>
            <a:norm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本次软件工程综合实验全程分为</a:t>
            </a:r>
            <a:r>
              <a:rPr lang="en-US" altLang="zh-CN" sz="2000" dirty="0">
                <a:solidFill>
                  <a:srgbClr val="FF0000"/>
                </a:solidFill>
                <a:latin typeface="微软雅黑" panose="020B0503020204020204" pitchFamily="34" charset="-122"/>
                <a:ea typeface="微软雅黑" panose="020B0503020204020204" pitchFamily="34" charset="-122"/>
              </a:rPr>
              <a:t>10</a:t>
            </a:r>
            <a:r>
              <a:rPr lang="zh-CN" altLang="en-US" sz="2000" dirty="0">
                <a:solidFill>
                  <a:srgbClr val="FF0000"/>
                </a:solidFill>
                <a:latin typeface="微软雅黑" panose="020B0503020204020204" pitchFamily="34" charset="-122"/>
                <a:ea typeface="微软雅黑" panose="020B0503020204020204" pitchFamily="34" charset="-122"/>
              </a:rPr>
              <a:t>个阶段</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产出文档制品共</a:t>
            </a:r>
            <a:r>
              <a:rPr lang="en-US" altLang="zh-CN" sz="2000" dirty="0">
                <a:solidFill>
                  <a:srgbClr val="FF0000"/>
                </a:solidFill>
                <a:latin typeface="微软雅黑" panose="020B0503020204020204" pitchFamily="34" charset="-122"/>
                <a:ea typeface="微软雅黑" panose="020B0503020204020204" pitchFamily="34" charset="-122"/>
              </a:rPr>
              <a:t>37</a:t>
            </a:r>
            <a:r>
              <a:rPr lang="zh-CN" altLang="en-US" sz="2000" dirty="0">
                <a:solidFill>
                  <a:srgbClr val="FF0000"/>
                </a:solidFill>
                <a:latin typeface="微软雅黑" panose="020B0503020204020204" pitchFamily="34" charset="-122"/>
                <a:ea typeface="微软雅黑" panose="020B0503020204020204" pitchFamily="34" charset="-122"/>
              </a:rPr>
              <a:t>种</a:t>
            </a:r>
            <a:r>
              <a:rPr lang="zh-CN" altLang="en-US" sz="2000" dirty="0">
                <a:solidFill>
                  <a:schemeClr val="tx1"/>
                </a:solidFill>
                <a:latin typeface="微软雅黑" panose="020B0503020204020204" pitchFamily="34" charset="-122"/>
                <a:ea typeface="微软雅黑" panose="020B0503020204020204" pitchFamily="34" charset="-122"/>
              </a:rPr>
              <a:t>（不含会议记录及反馈记录）</a:t>
            </a:r>
            <a:endParaRPr lang="en-US" altLang="zh-CN" sz="2000" dirty="0">
              <a:solidFill>
                <a:schemeClr val="tx1"/>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solidFill>
                  <a:schemeClr val="tx1"/>
                </a:solidFill>
                <a:latin typeface="微软雅黑" panose="020B0503020204020204" pitchFamily="34" charset="-122"/>
                <a:ea typeface="微软雅黑" panose="020B0503020204020204" pitchFamily="34" charset="-122"/>
              </a:rPr>
              <a:t>模型</a:t>
            </a:r>
            <a:r>
              <a:rPr lang="en-US" altLang="zh-CN" sz="2000" dirty="0">
                <a:solidFill>
                  <a:srgbClr val="FF0000"/>
                </a:solidFill>
                <a:latin typeface="微软雅黑" panose="020B0503020204020204" pitchFamily="34" charset="-122"/>
                <a:ea typeface="微软雅黑" panose="020B0503020204020204" pitchFamily="34" charset="-122"/>
              </a:rPr>
              <a:t>2</a:t>
            </a:r>
            <a:r>
              <a:rPr lang="zh-CN" altLang="en-US" sz="2000" dirty="0">
                <a:solidFill>
                  <a:srgbClr val="FF0000"/>
                </a:solidFill>
                <a:latin typeface="微软雅黑" panose="020B0503020204020204" pitchFamily="34" charset="-122"/>
                <a:ea typeface="微软雅黑" panose="020B0503020204020204" pitchFamily="34" charset="-122"/>
              </a:rPr>
              <a:t>种</a:t>
            </a: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7ECB9B89-704B-6648-A8F7-D1100CEF4C9B}"/>
              </a:ext>
            </a:extLst>
          </p:cNvPr>
          <p:cNvPicPr>
            <a:picLocks noChangeAspect="1"/>
          </p:cNvPicPr>
          <p:nvPr/>
        </p:nvPicPr>
        <p:blipFill>
          <a:blip r:embed="rId2"/>
          <a:stretch>
            <a:fillRect/>
          </a:stretch>
        </p:blipFill>
        <p:spPr>
          <a:xfrm>
            <a:off x="5910145" y="283029"/>
            <a:ext cx="4334075" cy="6390754"/>
          </a:xfrm>
          <a:prstGeom prst="rect">
            <a:avLst/>
          </a:prstGeom>
        </p:spPr>
      </p:pic>
    </p:spTree>
    <p:extLst>
      <p:ext uri="{BB962C8B-B14F-4D97-AF65-F5344CB8AC3E}">
        <p14:creationId xmlns:p14="http://schemas.microsoft.com/office/powerpoint/2010/main" val="2606131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5407573" cy="427186"/>
          </a:xfrm>
        </p:spPr>
        <p:txBody>
          <a:bodyPr vert="horz" lIns="91440" tIns="45720" rIns="91440" bIns="45720" rtlCol="0" anchor="ctr">
            <a:normAutofit fontScale="90000"/>
          </a:bodyPr>
          <a:lstStyle/>
          <a:p>
            <a:r>
              <a:rPr kumimoji="1" lang="zh-CN" altLang="en-US" dirty="0"/>
              <a:t>文档总结</a:t>
            </a:r>
            <a:r>
              <a:rPr kumimoji="1" lang="en-US" altLang="zh-CN" dirty="0"/>
              <a:t>——</a:t>
            </a:r>
            <a:r>
              <a:rPr kumimoji="1" lang="zh-CN" altLang="en-US" dirty="0"/>
              <a:t>记录清单</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502572" y="1291119"/>
            <a:ext cx="5240305" cy="3816139"/>
          </a:xfrm>
        </p:spPr>
        <p:txBody>
          <a:bodyPr>
            <a:norm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本次软件工程综合实验中记录文档共分为</a:t>
            </a:r>
            <a:r>
              <a:rPr lang="en-US" altLang="zh-CN" sz="2000" dirty="0">
                <a:solidFill>
                  <a:srgbClr val="FF0000"/>
                </a:solidFill>
                <a:latin typeface="微软雅黑" panose="020B0503020204020204" pitchFamily="34" charset="-122"/>
                <a:ea typeface="微软雅黑" panose="020B0503020204020204" pitchFamily="34" charset="-122"/>
              </a:rPr>
              <a:t>3</a:t>
            </a:r>
            <a:r>
              <a:rPr lang="zh-CN" altLang="en-US" sz="2000" dirty="0">
                <a:solidFill>
                  <a:srgbClr val="FF0000"/>
                </a:solidFill>
                <a:latin typeface="微软雅黑" panose="020B0503020204020204" pitchFamily="34" charset="-122"/>
                <a:ea typeface="微软雅黑" panose="020B0503020204020204" pitchFamily="34" charset="-122"/>
              </a:rPr>
              <a:t>种</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会议记录共有</a:t>
            </a:r>
            <a:r>
              <a:rPr lang="en-US" altLang="zh-CN" sz="2000" dirty="0">
                <a:solidFill>
                  <a:srgbClr val="FF0000"/>
                </a:solidFill>
                <a:latin typeface="微软雅黑" panose="020B0503020204020204" pitchFamily="34" charset="-122"/>
                <a:ea typeface="微软雅黑" panose="020B0503020204020204" pitchFamily="34" charset="-122"/>
              </a:rPr>
              <a:t>24</a:t>
            </a:r>
            <a:r>
              <a:rPr lang="zh-CN" altLang="en-US" sz="2000" dirty="0">
                <a:solidFill>
                  <a:srgbClr val="FF0000"/>
                </a:solidFill>
                <a:latin typeface="微软雅黑" panose="020B0503020204020204" pitchFamily="34" charset="-122"/>
                <a:ea typeface="微软雅黑" panose="020B0503020204020204" pitchFamily="34" charset="-122"/>
              </a:rPr>
              <a:t>份</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会议记录补充记录</a:t>
            </a:r>
            <a:r>
              <a:rPr lang="en-US" altLang="zh-CN" sz="2000" dirty="0">
                <a:solidFill>
                  <a:srgbClr val="FF0000"/>
                </a:solidFill>
                <a:latin typeface="微软雅黑" panose="020B0503020204020204" pitchFamily="34" charset="-122"/>
                <a:ea typeface="微软雅黑" panose="020B0503020204020204" pitchFamily="34" charset="-122"/>
              </a:rPr>
              <a:t>5</a:t>
            </a:r>
            <a:r>
              <a:rPr lang="zh-CN" altLang="en-US" sz="2000" dirty="0">
                <a:solidFill>
                  <a:srgbClr val="FF0000"/>
                </a:solidFill>
                <a:latin typeface="微软雅黑" panose="020B0503020204020204" pitchFamily="34" charset="-122"/>
                <a:ea typeface="微软雅黑" panose="020B0503020204020204" pitchFamily="34" charset="-122"/>
              </a:rPr>
              <a:t>份</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汇报问题反馈记录</a:t>
            </a:r>
            <a:r>
              <a:rPr lang="en-US" altLang="zh-CN" sz="2000" dirty="0">
                <a:solidFill>
                  <a:srgbClr val="FF0000"/>
                </a:solidFill>
                <a:latin typeface="微软雅黑" panose="020B0503020204020204" pitchFamily="34" charset="-122"/>
                <a:ea typeface="微软雅黑" panose="020B0503020204020204" pitchFamily="34" charset="-122"/>
              </a:rPr>
              <a:t>8</a:t>
            </a:r>
            <a:r>
              <a:rPr lang="zh-CN" altLang="en-US" sz="2000" dirty="0">
                <a:solidFill>
                  <a:srgbClr val="FF0000"/>
                </a:solidFill>
                <a:latin typeface="微软雅黑" panose="020B0503020204020204" pitchFamily="34" charset="-122"/>
                <a:ea typeface="微软雅黑" panose="020B0503020204020204" pitchFamily="34" charset="-122"/>
              </a:rPr>
              <a:t>份</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04D92A9-B6EB-7F44-B20D-6E6F866FCBEB}"/>
              </a:ext>
            </a:extLst>
          </p:cNvPr>
          <p:cNvPicPr>
            <a:picLocks noChangeAspect="1"/>
          </p:cNvPicPr>
          <p:nvPr/>
        </p:nvPicPr>
        <p:blipFill>
          <a:blip r:embed="rId2"/>
          <a:stretch>
            <a:fillRect/>
          </a:stretch>
        </p:blipFill>
        <p:spPr>
          <a:xfrm>
            <a:off x="5742877" y="283029"/>
            <a:ext cx="3621589" cy="3655122"/>
          </a:xfrm>
          <a:prstGeom prst="rect">
            <a:avLst/>
          </a:prstGeom>
        </p:spPr>
      </p:pic>
      <p:pic>
        <p:nvPicPr>
          <p:cNvPr id="12" name="图片 11">
            <a:extLst>
              <a:ext uri="{FF2B5EF4-FFF2-40B4-BE49-F238E27FC236}">
                <a16:creationId xmlns:a16="http://schemas.microsoft.com/office/drawing/2014/main" id="{EFAE4B8B-1432-8643-99AD-D604B9440CD7}"/>
              </a:ext>
            </a:extLst>
          </p:cNvPr>
          <p:cNvPicPr>
            <a:picLocks noChangeAspect="1"/>
          </p:cNvPicPr>
          <p:nvPr/>
        </p:nvPicPr>
        <p:blipFill>
          <a:blip r:embed="rId3"/>
          <a:stretch>
            <a:fillRect/>
          </a:stretch>
        </p:blipFill>
        <p:spPr>
          <a:xfrm>
            <a:off x="5742876" y="3787069"/>
            <a:ext cx="3621589" cy="2531759"/>
          </a:xfrm>
          <a:prstGeom prst="rect">
            <a:avLst/>
          </a:prstGeom>
        </p:spPr>
      </p:pic>
    </p:spTree>
    <p:extLst>
      <p:ext uri="{BB962C8B-B14F-4D97-AF65-F5344CB8AC3E}">
        <p14:creationId xmlns:p14="http://schemas.microsoft.com/office/powerpoint/2010/main" val="387235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5407573" cy="427186"/>
          </a:xfrm>
        </p:spPr>
        <p:txBody>
          <a:bodyPr vert="horz" lIns="91440" tIns="45720" rIns="91440" bIns="45720" rtlCol="0" anchor="ctr">
            <a:normAutofit fontScale="90000"/>
          </a:bodyPr>
          <a:lstStyle/>
          <a:p>
            <a:r>
              <a:rPr kumimoji="1" lang="zh-CN" altLang="en-US" dirty="0"/>
              <a:t>实现总结</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502572" y="934280"/>
            <a:ext cx="5240305" cy="3816139"/>
          </a:xfrm>
        </p:spPr>
        <p:txBody>
          <a:bodyPr>
            <a:norm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项目总代码行数</a:t>
            </a:r>
            <a:r>
              <a:rPr lang="en-US" altLang="zh-CN" sz="2000" dirty="0">
                <a:solidFill>
                  <a:srgbClr val="FF0000"/>
                </a:solidFill>
                <a:latin typeface="微软雅黑" panose="020B0503020204020204" pitchFamily="34" charset="-122"/>
                <a:ea typeface="微软雅黑" panose="020B0503020204020204" pitchFamily="34" charset="-122"/>
              </a:rPr>
              <a:t>3,576</a:t>
            </a:r>
            <a:r>
              <a:rPr lang="zh-CN" altLang="en-US" sz="2000" dirty="0">
                <a:solidFill>
                  <a:srgbClr val="FF0000"/>
                </a:solidFill>
                <a:latin typeface="微软雅黑" panose="020B0503020204020204" pitchFamily="34" charset="-122"/>
                <a:ea typeface="微软雅黑" panose="020B0503020204020204" pitchFamily="34" charset="-122"/>
              </a:rPr>
              <a:t>行</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总用时</a:t>
            </a:r>
            <a:r>
              <a:rPr lang="en-US" altLang="zh-CN" sz="2000" dirty="0">
                <a:solidFill>
                  <a:srgbClr val="FF0000"/>
                </a:solidFill>
                <a:latin typeface="微软雅黑" panose="020B0503020204020204" pitchFamily="34" charset="-122"/>
                <a:ea typeface="微软雅黑" panose="020B0503020204020204" pitchFamily="34" charset="-122"/>
              </a:rPr>
              <a:t>153</a:t>
            </a:r>
            <a:r>
              <a:rPr lang="zh-CN" altLang="en-US" sz="2000" dirty="0">
                <a:solidFill>
                  <a:srgbClr val="FF0000"/>
                </a:solidFill>
                <a:latin typeface="微软雅黑" panose="020B0503020204020204" pitchFamily="34" charset="-122"/>
                <a:ea typeface="微软雅黑" panose="020B0503020204020204" pitchFamily="34" charset="-122"/>
              </a:rPr>
              <a:t>小时</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002F135F-D955-ED44-81FF-EBC28A9BF3B9}"/>
              </a:ext>
            </a:extLst>
          </p:cNvPr>
          <p:cNvPicPr>
            <a:picLocks noChangeAspect="1"/>
          </p:cNvPicPr>
          <p:nvPr/>
        </p:nvPicPr>
        <p:blipFill>
          <a:blip r:embed="rId2"/>
          <a:stretch>
            <a:fillRect/>
          </a:stretch>
        </p:blipFill>
        <p:spPr>
          <a:xfrm>
            <a:off x="836342" y="2349708"/>
            <a:ext cx="6691223" cy="3850370"/>
          </a:xfrm>
          <a:prstGeom prst="rect">
            <a:avLst/>
          </a:prstGeom>
        </p:spPr>
      </p:pic>
    </p:spTree>
    <p:extLst>
      <p:ext uri="{BB962C8B-B14F-4D97-AF65-F5344CB8AC3E}">
        <p14:creationId xmlns:p14="http://schemas.microsoft.com/office/powerpoint/2010/main" val="180199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5407573" cy="427186"/>
          </a:xfrm>
        </p:spPr>
        <p:txBody>
          <a:bodyPr vert="horz" lIns="91440" tIns="45720" rIns="91440" bIns="45720" rtlCol="0" anchor="ctr">
            <a:normAutofit fontScale="90000"/>
          </a:bodyPr>
          <a:lstStyle/>
          <a:p>
            <a:r>
              <a:rPr kumimoji="1" lang="zh-CN" altLang="en-US" dirty="0"/>
              <a:t>评审总结</a:t>
            </a:r>
            <a:r>
              <a:rPr kumimoji="1" lang="en-US" altLang="zh-CN" dirty="0"/>
              <a:t>——</a:t>
            </a:r>
            <a:r>
              <a:rPr kumimoji="1" lang="zh-CN" altLang="en-US" dirty="0"/>
              <a:t>对其他组评审</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502572" y="1291119"/>
            <a:ext cx="5240305" cy="3816139"/>
          </a:xfrm>
        </p:spPr>
        <p:txBody>
          <a:bodyPr>
            <a:norm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需求评审阶段与</a:t>
            </a:r>
            <a:r>
              <a:rPr lang="en-US" altLang="zh-CN" sz="2000" dirty="0">
                <a:solidFill>
                  <a:srgbClr val="FF0000"/>
                </a:solidFill>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A</a:t>
            </a:r>
            <a:r>
              <a:rPr lang="en-US" altLang="zh-CN" sz="2000" dirty="0">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C</a:t>
            </a:r>
            <a:r>
              <a:rPr lang="en-US" altLang="zh-CN" sz="2000" dirty="0">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四组互评审</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测试评审阶段与</a:t>
            </a:r>
            <a:r>
              <a:rPr lang="en-US" altLang="zh-CN" sz="2000" dirty="0">
                <a:solidFill>
                  <a:srgbClr val="FF0000"/>
                </a:solidFill>
                <a:latin typeface="微软雅黑" panose="020B0503020204020204" pitchFamily="34" charset="-122"/>
                <a:ea typeface="微软雅黑" panose="020B0503020204020204" pitchFamily="34" charset="-122"/>
              </a:rPr>
              <a:t>E</a:t>
            </a:r>
            <a:r>
              <a:rPr lang="en-US" altLang="zh-CN" sz="2000" dirty="0">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F</a:t>
            </a:r>
            <a:r>
              <a:rPr lang="en-US" altLang="zh-CN" sz="2000" dirty="0">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G</a:t>
            </a:r>
            <a:r>
              <a:rPr lang="en-US" altLang="zh-CN" sz="2000" dirty="0">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H</a:t>
            </a:r>
            <a:r>
              <a:rPr lang="zh-CN" altLang="en-US" sz="2000" dirty="0">
                <a:latin typeface="微软雅黑" panose="020B0503020204020204" pitchFamily="34" charset="-122"/>
                <a:ea typeface="微软雅黑" panose="020B0503020204020204" pitchFamily="34" charset="-122"/>
              </a:rPr>
              <a:t>四组互评审</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共提出修改建议</a:t>
            </a:r>
            <a:r>
              <a:rPr lang="en-US" altLang="zh-CN" sz="2000" dirty="0">
                <a:solidFill>
                  <a:srgbClr val="FF0000"/>
                </a:solidFill>
                <a:latin typeface="微软雅黑" panose="020B0503020204020204" pitchFamily="34" charset="-122"/>
                <a:ea typeface="微软雅黑" panose="020B0503020204020204" pitchFamily="34" charset="-122"/>
              </a:rPr>
              <a:t>174</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（其中需求评审</a:t>
            </a:r>
            <a:r>
              <a:rPr lang="en-US" altLang="zh-CN" sz="2000" dirty="0">
                <a:solidFill>
                  <a:srgbClr val="FF0000"/>
                </a:solidFill>
                <a:latin typeface="微软雅黑" panose="020B0503020204020204" pitchFamily="34" charset="-122"/>
                <a:ea typeface="微软雅黑" panose="020B0503020204020204" pitchFamily="34" charset="-122"/>
              </a:rPr>
              <a:t>130</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，测试评审</a:t>
            </a:r>
            <a:r>
              <a:rPr lang="en-US" altLang="zh-CN" sz="2000" dirty="0">
                <a:solidFill>
                  <a:srgbClr val="FF0000"/>
                </a:solidFill>
                <a:latin typeface="微软雅黑" panose="020B0503020204020204" pitchFamily="34" charset="-122"/>
                <a:ea typeface="微软雅黑" panose="020B0503020204020204" pitchFamily="34" charset="-122"/>
              </a:rPr>
              <a:t>44</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建议共被接受</a:t>
            </a:r>
            <a:r>
              <a:rPr lang="en-US" altLang="zh-CN" sz="2000" dirty="0">
                <a:solidFill>
                  <a:srgbClr val="FF0000"/>
                </a:solidFill>
                <a:latin typeface="微软雅黑" panose="020B0503020204020204" pitchFamily="34" charset="-122"/>
                <a:ea typeface="微软雅黑" panose="020B0503020204020204" pitchFamily="34" charset="-122"/>
              </a:rPr>
              <a:t>157</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（其中需求评审</a:t>
            </a:r>
            <a:r>
              <a:rPr lang="en-US" altLang="zh-CN" sz="2000" dirty="0">
                <a:solidFill>
                  <a:srgbClr val="FF0000"/>
                </a:solidFill>
                <a:latin typeface="微软雅黑" panose="020B0503020204020204" pitchFamily="34" charset="-122"/>
                <a:ea typeface="微软雅黑" panose="020B0503020204020204" pitchFamily="34" charset="-122"/>
              </a:rPr>
              <a:t>116</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，测试评审</a:t>
            </a:r>
            <a:r>
              <a:rPr lang="en-US" altLang="zh-CN" sz="2000" dirty="0">
                <a:solidFill>
                  <a:srgbClr val="FF0000"/>
                </a:solidFill>
                <a:latin typeface="微软雅黑" panose="020B0503020204020204" pitchFamily="34" charset="-122"/>
                <a:ea typeface="微软雅黑" panose="020B0503020204020204" pitchFamily="34" charset="-122"/>
              </a:rPr>
              <a:t>41</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，被接受建议不包括部分接受及解释建议）</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01C9E0B2-E2E3-7645-8150-CD6B4C83A940}"/>
              </a:ext>
            </a:extLst>
          </p:cNvPr>
          <p:cNvPicPr>
            <a:picLocks noChangeAspect="1"/>
          </p:cNvPicPr>
          <p:nvPr/>
        </p:nvPicPr>
        <p:blipFill>
          <a:blip r:embed="rId2"/>
          <a:stretch>
            <a:fillRect/>
          </a:stretch>
        </p:blipFill>
        <p:spPr>
          <a:xfrm>
            <a:off x="5910145" y="466754"/>
            <a:ext cx="3594118" cy="5307980"/>
          </a:xfrm>
          <a:prstGeom prst="rect">
            <a:avLst/>
          </a:prstGeom>
        </p:spPr>
      </p:pic>
    </p:spTree>
    <p:extLst>
      <p:ext uri="{BB962C8B-B14F-4D97-AF65-F5344CB8AC3E}">
        <p14:creationId xmlns:p14="http://schemas.microsoft.com/office/powerpoint/2010/main" val="1442835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5407573" cy="427186"/>
          </a:xfrm>
        </p:spPr>
        <p:txBody>
          <a:bodyPr vert="horz" lIns="91440" tIns="45720" rIns="91440" bIns="45720" rtlCol="0" anchor="ctr">
            <a:normAutofit fontScale="90000"/>
          </a:bodyPr>
          <a:lstStyle/>
          <a:p>
            <a:r>
              <a:rPr kumimoji="1" lang="zh-CN" altLang="en-US" dirty="0"/>
              <a:t>评审总结</a:t>
            </a:r>
            <a:r>
              <a:rPr kumimoji="1" lang="en-US" altLang="zh-CN" dirty="0"/>
              <a:t>——</a:t>
            </a:r>
            <a:r>
              <a:rPr kumimoji="1" lang="zh-CN" altLang="en-US" dirty="0"/>
              <a:t>接受其他组评审</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502572" y="1291119"/>
            <a:ext cx="5240305" cy="3816139"/>
          </a:xfrm>
        </p:spPr>
        <p:txBody>
          <a:bodyPr>
            <a:norm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共收到修改建议</a:t>
            </a:r>
            <a:r>
              <a:rPr lang="en-US" altLang="zh-CN" sz="2000" dirty="0">
                <a:solidFill>
                  <a:srgbClr val="FF0000"/>
                </a:solidFill>
                <a:latin typeface="微软雅黑" panose="020B0503020204020204" pitchFamily="34" charset="-122"/>
                <a:ea typeface="微软雅黑" panose="020B0503020204020204" pitchFamily="34" charset="-122"/>
              </a:rPr>
              <a:t>138</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（其中需求评审</a:t>
            </a:r>
            <a:r>
              <a:rPr lang="en-US" altLang="zh-CN" sz="2000" dirty="0">
                <a:solidFill>
                  <a:srgbClr val="FF0000"/>
                </a:solidFill>
                <a:latin typeface="微软雅黑" panose="020B0503020204020204" pitchFamily="34" charset="-122"/>
                <a:ea typeface="微软雅黑" panose="020B0503020204020204" pitchFamily="34" charset="-122"/>
              </a:rPr>
              <a:t>71</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，测试评审</a:t>
            </a:r>
            <a:r>
              <a:rPr lang="en-US" altLang="zh-CN" sz="2000" dirty="0">
                <a:solidFill>
                  <a:srgbClr val="FF0000"/>
                </a:solidFill>
                <a:latin typeface="微软雅黑" panose="020B0503020204020204" pitchFamily="34" charset="-122"/>
                <a:ea typeface="微软雅黑" panose="020B0503020204020204" pitchFamily="34" charset="-122"/>
              </a:rPr>
              <a:t>67</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建议共接受建议</a:t>
            </a:r>
            <a:r>
              <a:rPr lang="en-US" altLang="zh-CN" sz="2000" dirty="0">
                <a:solidFill>
                  <a:srgbClr val="FF0000"/>
                </a:solidFill>
                <a:latin typeface="微软雅黑" panose="020B0503020204020204" pitchFamily="34" charset="-122"/>
                <a:ea typeface="微软雅黑" panose="020B0503020204020204" pitchFamily="34" charset="-122"/>
              </a:rPr>
              <a:t>117</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（其中需求评审</a:t>
            </a:r>
            <a:r>
              <a:rPr lang="en-US" altLang="zh-CN" sz="2000" dirty="0">
                <a:solidFill>
                  <a:srgbClr val="FF0000"/>
                </a:solidFill>
                <a:latin typeface="微软雅黑" panose="020B0503020204020204" pitchFamily="34" charset="-122"/>
                <a:ea typeface="微软雅黑" panose="020B0503020204020204" pitchFamily="34" charset="-122"/>
              </a:rPr>
              <a:t>62</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，测试评审</a:t>
            </a:r>
            <a:r>
              <a:rPr lang="en-US" altLang="zh-CN" sz="2000" dirty="0">
                <a:solidFill>
                  <a:srgbClr val="FF0000"/>
                </a:solidFill>
                <a:latin typeface="微软雅黑" panose="020B0503020204020204" pitchFamily="34" charset="-122"/>
                <a:ea typeface="微软雅黑" panose="020B0503020204020204" pitchFamily="34" charset="-122"/>
              </a:rPr>
              <a:t>55</a:t>
            </a:r>
            <a:r>
              <a:rPr lang="zh-CN" altLang="en-US" sz="2000" dirty="0">
                <a:solidFill>
                  <a:srgbClr val="FF0000"/>
                </a:solidFill>
                <a:latin typeface="微软雅黑" panose="020B0503020204020204" pitchFamily="34" charset="-122"/>
                <a:ea typeface="微软雅黑" panose="020B0503020204020204" pitchFamily="34" charset="-122"/>
              </a:rPr>
              <a:t>个</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根据建议及自查共对需求规格说明书进行</a:t>
            </a:r>
            <a:r>
              <a:rPr lang="en-US" altLang="zh-CN" sz="2000" dirty="0">
                <a:solidFill>
                  <a:srgbClr val="FF0000"/>
                </a:solidFill>
                <a:latin typeface="微软雅黑" panose="020B0503020204020204" pitchFamily="34" charset="-122"/>
                <a:ea typeface="微软雅黑" panose="020B0503020204020204" pitchFamily="34" charset="-122"/>
              </a:rPr>
              <a:t>10</a:t>
            </a:r>
            <a:r>
              <a:rPr lang="zh-CN" altLang="en-US" sz="2000" dirty="0">
                <a:solidFill>
                  <a:srgbClr val="FF0000"/>
                </a:solidFill>
                <a:latin typeface="微软雅黑" panose="020B0503020204020204" pitchFamily="34" charset="-122"/>
                <a:ea typeface="微软雅黑" panose="020B0503020204020204" pitchFamily="34" charset="-122"/>
              </a:rPr>
              <a:t>版</a:t>
            </a:r>
            <a:r>
              <a:rPr lang="zh-CN" altLang="en-US" sz="2000" dirty="0">
                <a:latin typeface="微软雅黑" panose="020B0503020204020204" pitchFamily="34" charset="-122"/>
                <a:ea typeface="微软雅黑" panose="020B0503020204020204" pitchFamily="34" charset="-122"/>
              </a:rPr>
              <a:t>修改，测试需求说明书</a:t>
            </a:r>
            <a:r>
              <a:rPr lang="en-US" altLang="zh-CN" sz="2000" dirty="0">
                <a:solidFill>
                  <a:srgbClr val="FF0000"/>
                </a:solidFill>
                <a:latin typeface="微软雅黑" panose="020B0503020204020204" pitchFamily="34" charset="-122"/>
                <a:ea typeface="微软雅黑" panose="020B0503020204020204" pitchFamily="34" charset="-122"/>
              </a:rPr>
              <a:t>8</a:t>
            </a:r>
            <a:r>
              <a:rPr lang="zh-CN" altLang="en-US" sz="2000" dirty="0">
                <a:solidFill>
                  <a:srgbClr val="FF0000"/>
                </a:solidFill>
                <a:latin typeface="微软雅黑" panose="020B0503020204020204" pitchFamily="34" charset="-122"/>
                <a:ea typeface="微软雅黑" panose="020B0503020204020204" pitchFamily="34" charset="-122"/>
              </a:rPr>
              <a:t>版</a:t>
            </a:r>
            <a:r>
              <a:rPr lang="zh-CN" altLang="en-US" sz="2000" dirty="0">
                <a:latin typeface="微软雅黑" panose="020B0503020204020204" pitchFamily="34" charset="-122"/>
                <a:ea typeface="微软雅黑" panose="020B0503020204020204" pitchFamily="34" charset="-122"/>
              </a:rPr>
              <a:t>修改，测试结果分析报告</a:t>
            </a:r>
            <a:r>
              <a:rPr lang="en-US" altLang="zh-CN" sz="2000" dirty="0">
                <a:solidFill>
                  <a:srgbClr val="FF0000"/>
                </a:solidFill>
                <a:latin typeface="微软雅黑" panose="020B0503020204020204" pitchFamily="34" charset="-122"/>
                <a:ea typeface="微软雅黑" panose="020B0503020204020204" pitchFamily="34" charset="-122"/>
              </a:rPr>
              <a:t>4</a:t>
            </a:r>
            <a:r>
              <a:rPr lang="zh-CN" altLang="en-US" sz="2000" dirty="0">
                <a:solidFill>
                  <a:srgbClr val="FF0000"/>
                </a:solidFill>
                <a:latin typeface="微软雅黑" panose="020B0503020204020204" pitchFamily="34" charset="-122"/>
                <a:ea typeface="微软雅黑" panose="020B0503020204020204" pitchFamily="34" charset="-122"/>
              </a:rPr>
              <a:t>版</a:t>
            </a:r>
            <a:r>
              <a:rPr lang="zh-CN" altLang="en-US" sz="2000" dirty="0">
                <a:latin typeface="微软雅黑" panose="020B0503020204020204" pitchFamily="34" charset="-122"/>
                <a:ea typeface="微软雅黑" panose="020B0503020204020204" pitchFamily="34" charset="-122"/>
              </a:rPr>
              <a:t>修改</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endParaRPr lang="en-US" altLang="zh-CN" sz="2000" dirty="0">
              <a:solidFill>
                <a:srgbClr val="FF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D220E328-DD86-954D-ACD7-94FBECD677DE}"/>
              </a:ext>
            </a:extLst>
          </p:cNvPr>
          <p:cNvPicPr>
            <a:picLocks noChangeAspect="1"/>
          </p:cNvPicPr>
          <p:nvPr/>
        </p:nvPicPr>
        <p:blipFill>
          <a:blip r:embed="rId2"/>
          <a:stretch>
            <a:fillRect/>
          </a:stretch>
        </p:blipFill>
        <p:spPr>
          <a:xfrm>
            <a:off x="5910145" y="466754"/>
            <a:ext cx="4272416" cy="6032810"/>
          </a:xfrm>
          <a:prstGeom prst="rect">
            <a:avLst/>
          </a:prstGeom>
        </p:spPr>
      </p:pic>
    </p:spTree>
    <p:extLst>
      <p:ext uri="{BB962C8B-B14F-4D97-AF65-F5344CB8AC3E}">
        <p14:creationId xmlns:p14="http://schemas.microsoft.com/office/powerpoint/2010/main" val="673939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134541EE-FDD1-47F6-9063-01F408D8E555}"/>
              </a:ext>
            </a:extLst>
          </p:cNvPr>
          <p:cNvSpPr>
            <a:spLocks noGrp="1"/>
          </p:cNvSpPr>
          <p:nvPr>
            <p:ph type="title"/>
          </p:nvPr>
        </p:nvSpPr>
        <p:spPr>
          <a:xfrm>
            <a:off x="502572" y="283029"/>
            <a:ext cx="6102765" cy="427186"/>
          </a:xfrm>
        </p:spPr>
        <p:txBody>
          <a:bodyPr vert="horz" lIns="91440" tIns="45720" rIns="91440" bIns="45720" rtlCol="0" anchor="ctr">
            <a:normAutofit fontScale="90000"/>
          </a:bodyPr>
          <a:lstStyle/>
          <a:p>
            <a:r>
              <a:rPr kumimoji="1" lang="zh-CN" altLang="en-US" dirty="0"/>
              <a:t>实验总结</a:t>
            </a:r>
            <a:r>
              <a:rPr kumimoji="1" lang="en-US" altLang="zh-CN" dirty="0"/>
              <a:t>——</a:t>
            </a:r>
            <a:r>
              <a:rPr kumimoji="1" lang="zh-CN" altLang="en-US" dirty="0"/>
              <a:t>实验</a:t>
            </a:r>
            <a:r>
              <a:rPr kumimoji="1" lang="en-US" altLang="zh-CN" dirty="0"/>
              <a:t>0:</a:t>
            </a:r>
            <a:r>
              <a:rPr kumimoji="1" lang="zh-CN" altLang="en-US" dirty="0"/>
              <a:t>实验准备阶段</a:t>
            </a:r>
          </a:p>
        </p:txBody>
      </p:sp>
      <p:sp>
        <p:nvSpPr>
          <p:cNvPr id="4" name="Rectangle 2">
            <a:extLst>
              <a:ext uri="{FF2B5EF4-FFF2-40B4-BE49-F238E27FC236}">
                <a16:creationId xmlns:a16="http://schemas.microsoft.com/office/drawing/2014/main" id="{4D8AF2D6-3207-4C20-B295-CE88558CFBDB}"/>
              </a:ext>
            </a:extLst>
          </p:cNvPr>
          <p:cNvSpPr>
            <a:spLocks noChangeArrowheads="1"/>
          </p:cNvSpPr>
          <p:nvPr/>
        </p:nvSpPr>
        <p:spPr bwMode="auto">
          <a:xfrm>
            <a:off x="0" y="-466754"/>
            <a:ext cx="65" cy="933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800" b="0" i="0" u="none" strike="noStrike" cap="none" normalizeH="0" baseline="0" dirty="0">
                <a:ln>
                  <a:noFill/>
                </a:ln>
                <a:solidFill>
                  <a:schemeClr val="tx1"/>
                </a:solidFill>
                <a:effectLst/>
                <a:latin typeface="Arial" panose="020B0604020202020204" pitchFamily="34" charset="0"/>
              </a:rPr>
            </a:b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内容占位符 2">
            <a:extLst>
              <a:ext uri="{FF2B5EF4-FFF2-40B4-BE49-F238E27FC236}">
                <a16:creationId xmlns:a16="http://schemas.microsoft.com/office/drawing/2014/main" id="{955036E9-2C19-0245-919A-FA1EDF167FB9}"/>
              </a:ext>
            </a:extLst>
          </p:cNvPr>
          <p:cNvSpPr>
            <a:spLocks noGrp="1"/>
          </p:cNvSpPr>
          <p:nvPr>
            <p:ph idx="1"/>
          </p:nvPr>
        </p:nvSpPr>
        <p:spPr>
          <a:xfrm>
            <a:off x="502572" y="1910857"/>
            <a:ext cx="8172196" cy="3816139"/>
          </a:xfrm>
        </p:spPr>
        <p:txBody>
          <a:bodyPr>
            <a:normAutofit/>
          </a:bodyPr>
          <a:lstStyle/>
          <a:p>
            <a:pPr>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实验制品为</a:t>
            </a:r>
            <a:r>
              <a:rPr lang="zh-CN" altLang="en-US" sz="2000" dirty="0">
                <a:solidFill>
                  <a:srgbClr val="FF0000"/>
                </a:solidFill>
                <a:latin typeface="微软雅黑" panose="020B0503020204020204" pitchFamily="34" charset="-122"/>
                <a:ea typeface="微软雅黑" panose="020B0503020204020204" pitchFamily="34" charset="-122"/>
              </a:rPr>
              <a:t>项目计划书</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l"/>
            </a:pPr>
            <a:r>
              <a:rPr lang="zh-CN" altLang="en-US" sz="2000" dirty="0">
                <a:solidFill>
                  <a:schemeClr val="tx1"/>
                </a:solidFill>
                <a:latin typeface="微软雅黑" panose="020B0503020204020204" pitchFamily="34" charset="-122"/>
                <a:ea typeface="微软雅黑" panose="020B0503020204020204" pitchFamily="34" charset="-122"/>
              </a:rPr>
              <a:t>反思与总结</a:t>
            </a:r>
            <a:endParaRPr lang="en-US" altLang="zh-CN" sz="2000" dirty="0">
              <a:solidFill>
                <a:schemeClr val="tx1"/>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项目计划阶段需要综合考虑组员的能力分布以及项目的整体时间安排，从而更好的从整体来把握整个软件过程</a:t>
            </a:r>
            <a:endParaRPr lang="en-US" altLang="zh-CN" sz="1800" dirty="0">
              <a:solidFill>
                <a:schemeClr val="tx1"/>
              </a:solidFill>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en-US" sz="1800" dirty="0">
                <a:solidFill>
                  <a:schemeClr val="tx1"/>
                </a:solidFill>
                <a:latin typeface="微软雅黑" panose="020B0503020204020204" pitchFamily="34" charset="-122"/>
                <a:ea typeface="微软雅黑" panose="020B0503020204020204" pitchFamily="34" charset="-122"/>
              </a:rPr>
              <a:t>需要对于软件实现难度有着更清晰地把握</a:t>
            </a:r>
            <a:endParaRPr lang="en-US" altLang="zh-CN" sz="1800" dirty="0">
              <a:solidFill>
                <a:schemeClr val="tx2"/>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403EB98A-FC6E-F149-B720-BF06DEF5FBD3}"/>
              </a:ext>
            </a:extLst>
          </p:cNvPr>
          <p:cNvPicPr>
            <a:picLocks noChangeAspect="1"/>
          </p:cNvPicPr>
          <p:nvPr/>
        </p:nvPicPr>
        <p:blipFill>
          <a:blip r:embed="rId2"/>
          <a:stretch>
            <a:fillRect/>
          </a:stretch>
        </p:blipFill>
        <p:spPr>
          <a:xfrm>
            <a:off x="741947" y="1003810"/>
            <a:ext cx="7836886" cy="907047"/>
          </a:xfrm>
          <a:prstGeom prst="rect">
            <a:avLst/>
          </a:prstGeom>
        </p:spPr>
      </p:pic>
    </p:spTree>
    <p:extLst>
      <p:ext uri="{BB962C8B-B14F-4D97-AF65-F5344CB8AC3E}">
        <p14:creationId xmlns:p14="http://schemas.microsoft.com/office/powerpoint/2010/main" val="877116950"/>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3123</TotalTime>
  <Words>1743</Words>
  <Application>Microsoft Macintosh PowerPoint</Application>
  <PresentationFormat>宽屏</PresentationFormat>
  <Paragraphs>172</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方正姚体</vt:lpstr>
      <vt:lpstr>华文新魏</vt:lpstr>
      <vt:lpstr>Microsoft YaHei</vt:lpstr>
      <vt:lpstr>Microsoft YaHei</vt:lpstr>
      <vt:lpstr>Arial</vt:lpstr>
      <vt:lpstr>Trebuchet MS</vt:lpstr>
      <vt:lpstr>Wingdings</vt:lpstr>
      <vt:lpstr>Wingdings 3</vt:lpstr>
      <vt:lpstr>平面</vt:lpstr>
      <vt:lpstr>基于Scrapy的WebUI ——综合实验分析和总结</vt:lpstr>
      <vt:lpstr>汇报目录</vt:lpstr>
      <vt:lpstr>实验简介</vt:lpstr>
      <vt:lpstr>文档总结——实验及制品清单</vt:lpstr>
      <vt:lpstr>文档总结——记录清单</vt:lpstr>
      <vt:lpstr>实现总结</vt:lpstr>
      <vt:lpstr>评审总结——对其他组评审</vt:lpstr>
      <vt:lpstr>评审总结——接受其他组评审</vt:lpstr>
      <vt:lpstr>实验总结——实验0:实验准备阶段</vt:lpstr>
      <vt:lpstr>实验总结——实验1:软件需求分析</vt:lpstr>
      <vt:lpstr>实验总结——实验2:软件需求评审</vt:lpstr>
      <vt:lpstr>实验总结——实验3：软件产品改进与展示</vt:lpstr>
      <vt:lpstr>实验总结——实验4：软件测试</vt:lpstr>
      <vt:lpstr>实验总结——实验5：软件测试评审</vt:lpstr>
      <vt:lpstr>实验总结——实验6：软件进度计划与控制</vt:lpstr>
      <vt:lpstr>实验总结——实验7：配置管理</vt:lpstr>
      <vt:lpstr>实验总结——实验8：工作量估计与统计分析</vt:lpstr>
      <vt:lpstr>方法总结——模型管理</vt:lpstr>
      <vt:lpstr>方法总结——Github管理</vt:lpstr>
      <vt:lpstr>方法总结——文档仓库管理</vt:lpstr>
      <vt:lpstr>方法总结——Commit与工作量</vt:lpstr>
      <vt:lpstr>方法总结——工作量分配与贡献度</vt:lpstr>
      <vt:lpstr>实验贡献度分配</vt:lpstr>
      <vt:lpstr>实验心得</vt:lpstr>
      <vt:lpstr>实验总结</vt:lpstr>
      <vt:lpstr>谢  谢  聆  听</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基于Scrapy的WebUI——需求分析</dc:title>
  <dc:creator>明 昊</dc:creator>
  <cp:lastModifiedBy>邵 志钧</cp:lastModifiedBy>
  <cp:revision>215</cp:revision>
  <dcterms:created xsi:type="dcterms:W3CDTF">2020-03-26T09:40:23Z</dcterms:created>
  <dcterms:modified xsi:type="dcterms:W3CDTF">2020-06-12T09:46:13Z</dcterms:modified>
</cp:coreProperties>
</file>