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sldIdLst>
    <p:sldId id="256" r:id="rId2"/>
    <p:sldId id="260" r:id="rId3"/>
    <p:sldId id="274" r:id="rId4"/>
    <p:sldId id="267" r:id="rId5"/>
    <p:sldId id="276" r:id="rId6"/>
    <p:sldId id="277" r:id="rId7"/>
    <p:sldId id="279" r:id="rId8"/>
    <p:sldId id="280" r:id="rId9"/>
    <p:sldId id="275" r:id="rId10"/>
    <p:sldId id="283" r:id="rId11"/>
    <p:sldId id="282" r:id="rId12"/>
    <p:sldId id="281" r:id="rId13"/>
    <p:sldId id="265" r:id="rId14"/>
    <p:sldId id="257"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97"/>
  </p:normalViewPr>
  <p:slideViewPr>
    <p:cSldViewPr snapToGrid="0" snapToObjects="1">
      <p:cViewPr varScale="1">
        <p:scale>
          <a:sx n="86" d="100"/>
          <a:sy n="86" d="100"/>
        </p:scale>
        <p:origin x="53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F7FC363-97AA-4646-859A-C52C7FC81DA1}" type="datetimeFigureOut">
              <a:rPr kumimoji="1" lang="zh-CN" altLang="en-US" smtClean="0"/>
              <a:t>2020/3/26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B96855C-DFEA-8C4B-B1F6-3CA8CC737930}" type="slidenum">
              <a:rPr kumimoji="1" lang="zh-CN" altLang="en-US" smtClean="0"/>
              <a:t>‹#›</a:t>
            </a:fld>
            <a:endParaRPr kumimoji="1" lang="zh-CN" altLang="en-US"/>
          </a:p>
        </p:txBody>
      </p:sp>
    </p:spTree>
    <p:extLst>
      <p:ext uri="{BB962C8B-B14F-4D97-AF65-F5344CB8AC3E}">
        <p14:creationId xmlns:p14="http://schemas.microsoft.com/office/powerpoint/2010/main" val="705425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EF7FC363-97AA-4646-859A-C52C7FC81DA1}" type="datetimeFigureOut">
              <a:rPr kumimoji="1" lang="zh-CN" altLang="en-US" smtClean="0"/>
              <a:t>2020/3/26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B96855C-DFEA-8C4B-B1F6-3CA8CC737930}" type="slidenum">
              <a:rPr kumimoji="1" lang="zh-CN" altLang="en-US" smtClean="0"/>
              <a:t>‹#›</a:t>
            </a:fld>
            <a:endParaRPr kumimoji="1" lang="zh-CN" altLang="en-US"/>
          </a:p>
        </p:txBody>
      </p:sp>
    </p:spTree>
    <p:extLst>
      <p:ext uri="{BB962C8B-B14F-4D97-AF65-F5344CB8AC3E}">
        <p14:creationId xmlns:p14="http://schemas.microsoft.com/office/powerpoint/2010/main" val="1464220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
第二级
第三级
第四级
第五级</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EF7FC363-97AA-4646-859A-C52C7FC81DA1}" type="datetimeFigureOut">
              <a:rPr kumimoji="1" lang="zh-CN" altLang="en-US" smtClean="0"/>
              <a:t>2020/3/26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B96855C-DFEA-8C4B-B1F6-3CA8CC737930}" type="slidenum">
              <a:rPr kumimoji="1" lang="zh-CN" altLang="en-US" smtClean="0"/>
              <a:t>‹#›</a:t>
            </a:fld>
            <a:endParaRPr kumimoji="1"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19820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EF7FC363-97AA-4646-859A-C52C7FC81DA1}" type="datetimeFigureOut">
              <a:rPr kumimoji="1" lang="zh-CN" altLang="en-US" smtClean="0"/>
              <a:t>2020/3/26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B96855C-DFEA-8C4B-B1F6-3CA8CC737930}" type="slidenum">
              <a:rPr kumimoji="1" lang="zh-CN" altLang="en-US" smtClean="0"/>
              <a:t>‹#›</a:t>
            </a:fld>
            <a:endParaRPr kumimoji="1" lang="zh-CN" altLang="en-US"/>
          </a:p>
        </p:txBody>
      </p:sp>
    </p:spTree>
    <p:extLst>
      <p:ext uri="{BB962C8B-B14F-4D97-AF65-F5344CB8AC3E}">
        <p14:creationId xmlns:p14="http://schemas.microsoft.com/office/powerpoint/2010/main" val="1546576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
第二级
第三级
第四级
第五级</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EF7FC363-97AA-4646-859A-C52C7FC81DA1}" type="datetimeFigureOut">
              <a:rPr kumimoji="1" lang="zh-CN" altLang="en-US" smtClean="0"/>
              <a:t>2020/3/26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B96855C-DFEA-8C4B-B1F6-3CA8CC737930}" type="slidenum">
              <a:rPr kumimoji="1" lang="zh-CN" altLang="en-US" smtClean="0"/>
              <a:t>‹#›</a:t>
            </a:fld>
            <a:endParaRPr kumimoji="1"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19073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
第二级
第三级
第四级
第五级</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EF7FC363-97AA-4646-859A-C52C7FC81DA1}" type="datetimeFigureOut">
              <a:rPr kumimoji="1" lang="zh-CN" altLang="en-US" smtClean="0"/>
              <a:t>2020/3/26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B96855C-DFEA-8C4B-B1F6-3CA8CC737930}" type="slidenum">
              <a:rPr kumimoji="1" lang="zh-CN" altLang="en-US" smtClean="0"/>
              <a:t>‹#›</a:t>
            </a:fld>
            <a:endParaRPr kumimoji="1" lang="zh-CN" altLang="en-US"/>
          </a:p>
        </p:txBody>
      </p:sp>
    </p:spTree>
    <p:extLst>
      <p:ext uri="{BB962C8B-B14F-4D97-AF65-F5344CB8AC3E}">
        <p14:creationId xmlns:p14="http://schemas.microsoft.com/office/powerpoint/2010/main" val="1494900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EF7FC363-97AA-4646-859A-C52C7FC81DA1}" type="datetimeFigureOut">
              <a:rPr kumimoji="1" lang="zh-CN" altLang="en-US" smtClean="0"/>
              <a:t>2020/3/26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B96855C-DFEA-8C4B-B1F6-3CA8CC737930}" type="slidenum">
              <a:rPr kumimoji="1" lang="zh-CN" altLang="en-US" smtClean="0"/>
              <a:t>‹#›</a:t>
            </a:fld>
            <a:endParaRPr kumimoji="1" lang="zh-CN" altLang="en-US"/>
          </a:p>
        </p:txBody>
      </p:sp>
    </p:spTree>
    <p:extLst>
      <p:ext uri="{BB962C8B-B14F-4D97-AF65-F5344CB8AC3E}">
        <p14:creationId xmlns:p14="http://schemas.microsoft.com/office/powerpoint/2010/main" val="1201260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EF7FC363-97AA-4646-859A-C52C7FC81DA1}" type="datetimeFigureOut">
              <a:rPr kumimoji="1" lang="zh-CN" altLang="en-US" smtClean="0"/>
              <a:t>2020/3/26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B96855C-DFEA-8C4B-B1F6-3CA8CC737930}" type="slidenum">
              <a:rPr kumimoji="1" lang="zh-CN" altLang="en-US" smtClean="0"/>
              <a:t>‹#›</a:t>
            </a:fld>
            <a:endParaRPr kumimoji="1" lang="zh-CN" altLang="en-US"/>
          </a:p>
        </p:txBody>
      </p:sp>
    </p:spTree>
    <p:extLst>
      <p:ext uri="{BB962C8B-B14F-4D97-AF65-F5344CB8AC3E}">
        <p14:creationId xmlns:p14="http://schemas.microsoft.com/office/powerpoint/2010/main" val="798426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EF7FC363-97AA-4646-859A-C52C7FC81DA1}" type="datetimeFigureOut">
              <a:rPr kumimoji="1" lang="zh-CN" altLang="en-US" smtClean="0"/>
              <a:t>2020/3/26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B96855C-DFEA-8C4B-B1F6-3CA8CC737930}" type="slidenum">
              <a:rPr kumimoji="1" lang="zh-CN" altLang="en-US" smtClean="0"/>
              <a:t>‹#›</a:t>
            </a:fld>
            <a:endParaRPr kumimoji="1" lang="zh-CN" altLang="en-US"/>
          </a:p>
        </p:txBody>
      </p:sp>
    </p:spTree>
    <p:extLst>
      <p:ext uri="{BB962C8B-B14F-4D97-AF65-F5344CB8AC3E}">
        <p14:creationId xmlns:p14="http://schemas.microsoft.com/office/powerpoint/2010/main" val="2776736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EF7FC363-97AA-4646-859A-C52C7FC81DA1}" type="datetimeFigureOut">
              <a:rPr kumimoji="1" lang="zh-CN" altLang="en-US" smtClean="0"/>
              <a:t>2020/3/26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B96855C-DFEA-8C4B-B1F6-3CA8CC737930}" type="slidenum">
              <a:rPr kumimoji="1" lang="zh-CN" altLang="en-US" smtClean="0"/>
              <a:t>‹#›</a:t>
            </a:fld>
            <a:endParaRPr kumimoji="1" lang="zh-CN" altLang="en-US"/>
          </a:p>
        </p:txBody>
      </p:sp>
    </p:spTree>
    <p:extLst>
      <p:ext uri="{BB962C8B-B14F-4D97-AF65-F5344CB8AC3E}">
        <p14:creationId xmlns:p14="http://schemas.microsoft.com/office/powerpoint/2010/main" val="2978210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EF7FC363-97AA-4646-859A-C52C7FC81DA1}" type="datetimeFigureOut">
              <a:rPr kumimoji="1" lang="zh-CN" altLang="en-US" smtClean="0"/>
              <a:t>2020/3/26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FB96855C-DFEA-8C4B-B1F6-3CA8CC737930}" type="slidenum">
              <a:rPr kumimoji="1" lang="zh-CN" altLang="en-US" smtClean="0"/>
              <a:t>‹#›</a:t>
            </a:fld>
            <a:endParaRPr kumimoji="1" lang="zh-CN" altLang="en-US"/>
          </a:p>
        </p:txBody>
      </p:sp>
    </p:spTree>
    <p:extLst>
      <p:ext uri="{BB962C8B-B14F-4D97-AF65-F5344CB8AC3E}">
        <p14:creationId xmlns:p14="http://schemas.microsoft.com/office/powerpoint/2010/main" val="4010485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EF7FC363-97AA-4646-859A-C52C7FC81DA1}" type="datetimeFigureOut">
              <a:rPr kumimoji="1" lang="zh-CN" altLang="en-US" smtClean="0"/>
              <a:t>2020/3/26</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FB96855C-DFEA-8C4B-B1F6-3CA8CC737930}" type="slidenum">
              <a:rPr kumimoji="1" lang="zh-CN" altLang="en-US" smtClean="0"/>
              <a:t>‹#›</a:t>
            </a:fld>
            <a:endParaRPr kumimoji="1" lang="zh-CN" altLang="en-US"/>
          </a:p>
        </p:txBody>
      </p:sp>
    </p:spTree>
    <p:extLst>
      <p:ext uri="{BB962C8B-B14F-4D97-AF65-F5344CB8AC3E}">
        <p14:creationId xmlns:p14="http://schemas.microsoft.com/office/powerpoint/2010/main" val="2007547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F7FC363-97AA-4646-859A-C52C7FC81DA1}" type="datetimeFigureOut">
              <a:rPr kumimoji="1" lang="zh-CN" altLang="en-US" smtClean="0"/>
              <a:t>2020/3/26</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FB96855C-DFEA-8C4B-B1F6-3CA8CC737930}" type="slidenum">
              <a:rPr kumimoji="1" lang="zh-CN" altLang="en-US" smtClean="0"/>
              <a:t>‹#›</a:t>
            </a:fld>
            <a:endParaRPr kumimoji="1" lang="zh-CN" altLang="en-US"/>
          </a:p>
        </p:txBody>
      </p:sp>
    </p:spTree>
    <p:extLst>
      <p:ext uri="{BB962C8B-B14F-4D97-AF65-F5344CB8AC3E}">
        <p14:creationId xmlns:p14="http://schemas.microsoft.com/office/powerpoint/2010/main" val="1669116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7FC363-97AA-4646-859A-C52C7FC81DA1}" type="datetimeFigureOut">
              <a:rPr kumimoji="1" lang="zh-CN" altLang="en-US" smtClean="0"/>
              <a:t>2020/3/26</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FB96855C-DFEA-8C4B-B1F6-3CA8CC737930}" type="slidenum">
              <a:rPr kumimoji="1" lang="zh-CN" altLang="en-US" smtClean="0"/>
              <a:t>‹#›</a:t>
            </a:fld>
            <a:endParaRPr kumimoji="1" lang="zh-CN" altLang="en-US"/>
          </a:p>
        </p:txBody>
      </p:sp>
    </p:spTree>
    <p:extLst>
      <p:ext uri="{BB962C8B-B14F-4D97-AF65-F5344CB8AC3E}">
        <p14:creationId xmlns:p14="http://schemas.microsoft.com/office/powerpoint/2010/main" val="2011573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EF7FC363-97AA-4646-859A-C52C7FC81DA1}" type="datetimeFigureOut">
              <a:rPr kumimoji="1" lang="zh-CN" altLang="en-US" smtClean="0"/>
              <a:t>2020/3/26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FB96855C-DFEA-8C4B-B1F6-3CA8CC737930}" type="slidenum">
              <a:rPr kumimoji="1" lang="zh-CN" altLang="en-US" smtClean="0"/>
              <a:t>‹#›</a:t>
            </a:fld>
            <a:endParaRPr kumimoji="1" lang="zh-CN" altLang="en-US"/>
          </a:p>
        </p:txBody>
      </p:sp>
    </p:spTree>
    <p:extLst>
      <p:ext uri="{BB962C8B-B14F-4D97-AF65-F5344CB8AC3E}">
        <p14:creationId xmlns:p14="http://schemas.microsoft.com/office/powerpoint/2010/main" val="136869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FB96855C-DFEA-8C4B-B1F6-3CA8CC737930}" type="slidenum">
              <a:rPr kumimoji="1" lang="zh-CN" altLang="en-US" smtClean="0"/>
              <a:t>‹#›</a:t>
            </a:fld>
            <a:endParaRPr kumimoji="1" lang="zh-CN" altLang="en-US"/>
          </a:p>
        </p:txBody>
      </p:sp>
      <p:sp>
        <p:nvSpPr>
          <p:cNvPr id="5" name="Date Placeholder 4"/>
          <p:cNvSpPr>
            <a:spLocks noGrp="1"/>
          </p:cNvSpPr>
          <p:nvPr>
            <p:ph type="dt" sz="half" idx="10"/>
          </p:nvPr>
        </p:nvSpPr>
        <p:spPr/>
        <p:txBody>
          <a:bodyPr/>
          <a:lstStyle/>
          <a:p>
            <a:fld id="{EF7FC363-97AA-4646-859A-C52C7FC81DA1}" type="datetimeFigureOut">
              <a:rPr kumimoji="1" lang="zh-CN" altLang="en-US" smtClean="0"/>
              <a:t>2020/3/26</a:t>
            </a:fld>
            <a:endParaRPr kumimoji="1" lang="zh-CN" altLang="en-US"/>
          </a:p>
        </p:txBody>
      </p:sp>
    </p:spTree>
    <p:extLst>
      <p:ext uri="{BB962C8B-B14F-4D97-AF65-F5344CB8AC3E}">
        <p14:creationId xmlns:p14="http://schemas.microsoft.com/office/powerpoint/2010/main" val="2820502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F7FC363-97AA-4646-859A-C52C7FC81DA1}" type="datetimeFigureOut">
              <a:rPr kumimoji="1" lang="zh-CN" altLang="en-US" smtClean="0"/>
              <a:t>2020/3/26</a:t>
            </a:fld>
            <a:endParaRPr kumimoji="1"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B96855C-DFEA-8C4B-B1F6-3CA8CC737930}" type="slidenum">
              <a:rPr kumimoji="1" lang="zh-CN" altLang="en-US" smtClean="0"/>
              <a:t>‹#›</a:t>
            </a:fld>
            <a:endParaRPr kumimoji="1" lang="zh-CN" altLang="en-US"/>
          </a:p>
        </p:txBody>
      </p:sp>
    </p:spTree>
    <p:extLst>
      <p:ext uri="{BB962C8B-B14F-4D97-AF65-F5344CB8AC3E}">
        <p14:creationId xmlns:p14="http://schemas.microsoft.com/office/powerpoint/2010/main" val="73438905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1158D8-26AE-B441-87E1-E7AB7007D304}"/>
              </a:ext>
            </a:extLst>
          </p:cNvPr>
          <p:cNvSpPr>
            <a:spLocks noGrp="1"/>
          </p:cNvSpPr>
          <p:nvPr>
            <p:ph type="ctrTitle"/>
          </p:nvPr>
        </p:nvSpPr>
        <p:spPr/>
        <p:txBody>
          <a:bodyPr/>
          <a:lstStyle/>
          <a:p>
            <a:r>
              <a:rPr kumimoji="1" lang="zh-CN" altLang="en-US" dirty="0"/>
              <a:t>基于</a:t>
            </a:r>
            <a:r>
              <a:rPr kumimoji="1" lang="en-US" altLang="zh-CN" dirty="0" err="1"/>
              <a:t>Scrapy</a:t>
            </a:r>
            <a:r>
              <a:rPr kumimoji="1" lang="zh-CN" altLang="en-US" dirty="0"/>
              <a:t>的</a:t>
            </a:r>
            <a:r>
              <a:rPr kumimoji="1" lang="en-US" altLang="zh-CN" dirty="0" err="1"/>
              <a:t>WebUI</a:t>
            </a:r>
            <a:r>
              <a:rPr kumimoji="1" lang="en-US" altLang="zh-CN" dirty="0"/>
              <a:t>——</a:t>
            </a:r>
            <a:r>
              <a:rPr kumimoji="1" lang="zh-CN" altLang="en-US" dirty="0"/>
              <a:t>需求分析</a:t>
            </a:r>
          </a:p>
        </p:txBody>
      </p:sp>
      <p:sp>
        <p:nvSpPr>
          <p:cNvPr id="3" name="副标题 2">
            <a:extLst>
              <a:ext uri="{FF2B5EF4-FFF2-40B4-BE49-F238E27FC236}">
                <a16:creationId xmlns:a16="http://schemas.microsoft.com/office/drawing/2014/main" id="{ADDB9F85-6C91-A747-A532-387C052B93A3}"/>
              </a:ext>
            </a:extLst>
          </p:cNvPr>
          <p:cNvSpPr>
            <a:spLocks noGrp="1"/>
          </p:cNvSpPr>
          <p:nvPr>
            <p:ph type="subTitle" idx="1"/>
          </p:nvPr>
        </p:nvSpPr>
        <p:spPr>
          <a:xfrm>
            <a:off x="1507067" y="4050833"/>
            <a:ext cx="7766936" cy="1720575"/>
          </a:xfrm>
        </p:spPr>
        <p:txBody>
          <a:bodyPr>
            <a:normAutofit fontScale="92500" lnSpcReduction="20000"/>
          </a:bodyPr>
          <a:lstStyle/>
          <a:p>
            <a:r>
              <a:rPr kumimoji="1" lang="en-US" altLang="zh-CN" dirty="0"/>
              <a:t>19</a:t>
            </a:r>
            <a:r>
              <a:rPr kumimoji="1" lang="zh-CN" altLang="en-US" dirty="0"/>
              <a:t>级</a:t>
            </a:r>
            <a:r>
              <a:rPr kumimoji="1" lang="en-US" altLang="zh-CN" dirty="0"/>
              <a:t>B</a:t>
            </a:r>
            <a:r>
              <a:rPr kumimoji="1" lang="zh-CN" altLang="en-US" dirty="0"/>
              <a:t>组</a:t>
            </a:r>
            <a:endParaRPr kumimoji="1" lang="en-US" altLang="zh-CN" dirty="0"/>
          </a:p>
          <a:p>
            <a:r>
              <a:rPr kumimoji="1" lang="en-US" altLang="zh-CN" dirty="0"/>
              <a:t>2020-03-27</a:t>
            </a:r>
          </a:p>
          <a:p>
            <a:r>
              <a:rPr kumimoji="1" lang="zh-CN" altLang="en-US" dirty="0"/>
              <a:t>汪凌风  明   昊</a:t>
            </a:r>
            <a:endParaRPr kumimoji="1" lang="en-US" altLang="zh-CN" dirty="0"/>
          </a:p>
          <a:p>
            <a:r>
              <a:rPr kumimoji="1" lang="zh-CN" altLang="en-US" dirty="0"/>
              <a:t>汪丽萍  郑泽西</a:t>
            </a:r>
            <a:endParaRPr kumimoji="1" lang="en-US" altLang="zh-CN" dirty="0"/>
          </a:p>
          <a:p>
            <a:r>
              <a:rPr kumimoji="1" lang="zh-CN" altLang="en-US" dirty="0"/>
              <a:t>闫奕涛  邵志钧</a:t>
            </a:r>
          </a:p>
        </p:txBody>
      </p:sp>
    </p:spTree>
    <p:extLst>
      <p:ext uri="{BB962C8B-B14F-4D97-AF65-F5344CB8AC3E}">
        <p14:creationId xmlns:p14="http://schemas.microsoft.com/office/powerpoint/2010/main" val="2117560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A99027-37AF-4DAD-B121-9113D4B420D3}"/>
              </a:ext>
            </a:extLst>
          </p:cNvPr>
          <p:cNvSpPr>
            <a:spLocks noGrp="1"/>
          </p:cNvSpPr>
          <p:nvPr>
            <p:ph type="title"/>
          </p:nvPr>
        </p:nvSpPr>
        <p:spPr/>
        <p:txBody>
          <a:bodyPr/>
          <a:lstStyle/>
          <a:p>
            <a:r>
              <a:rPr lang="zh-CN" altLang="en-US" dirty="0"/>
              <a:t>实验</a:t>
            </a:r>
            <a:r>
              <a:rPr lang="en-US" altLang="zh-CN" dirty="0"/>
              <a:t>6——</a:t>
            </a:r>
            <a:r>
              <a:rPr lang="zh-CN" altLang="en-US" dirty="0"/>
              <a:t>分工与管理</a:t>
            </a:r>
          </a:p>
        </p:txBody>
      </p:sp>
      <p:pic>
        <p:nvPicPr>
          <p:cNvPr id="3" name="图片 2">
            <a:extLst>
              <a:ext uri="{FF2B5EF4-FFF2-40B4-BE49-F238E27FC236}">
                <a16:creationId xmlns:a16="http://schemas.microsoft.com/office/drawing/2014/main" id="{350EB8E4-332E-451D-AC9D-AF16F6FD5E01}"/>
              </a:ext>
            </a:extLst>
          </p:cNvPr>
          <p:cNvPicPr>
            <a:picLocks noChangeAspect="1"/>
          </p:cNvPicPr>
          <p:nvPr/>
        </p:nvPicPr>
        <p:blipFill>
          <a:blip r:embed="rId2"/>
          <a:stretch>
            <a:fillRect/>
          </a:stretch>
        </p:blipFill>
        <p:spPr>
          <a:xfrm>
            <a:off x="677334" y="1579086"/>
            <a:ext cx="8451542" cy="4108389"/>
          </a:xfrm>
          <a:prstGeom prst="rect">
            <a:avLst/>
          </a:prstGeom>
        </p:spPr>
      </p:pic>
    </p:spTree>
    <p:extLst>
      <p:ext uri="{BB962C8B-B14F-4D97-AF65-F5344CB8AC3E}">
        <p14:creationId xmlns:p14="http://schemas.microsoft.com/office/powerpoint/2010/main" val="133735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Isosceles Triangle 2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标题 1">
            <a:extLst>
              <a:ext uri="{FF2B5EF4-FFF2-40B4-BE49-F238E27FC236}">
                <a16:creationId xmlns:a16="http://schemas.microsoft.com/office/drawing/2014/main" id="{80A99027-37AF-4DAD-B121-9113D4B420D3}"/>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zh-CN" altLang="en-US">
                <a:solidFill>
                  <a:schemeClr val="bg1"/>
                </a:solidFill>
              </a:rPr>
              <a:t>实验</a:t>
            </a:r>
            <a:r>
              <a:rPr lang="en-US" altLang="zh-CN">
                <a:solidFill>
                  <a:schemeClr val="bg1"/>
                </a:solidFill>
              </a:rPr>
              <a:t>7——github</a:t>
            </a:r>
            <a:r>
              <a:rPr lang="zh-CN" altLang="en-US">
                <a:solidFill>
                  <a:schemeClr val="bg1"/>
                </a:solidFill>
              </a:rPr>
              <a:t>版本管理</a:t>
            </a:r>
          </a:p>
        </p:txBody>
      </p:sp>
      <p:sp>
        <p:nvSpPr>
          <p:cNvPr id="13" name="文本框 12">
            <a:extLst>
              <a:ext uri="{FF2B5EF4-FFF2-40B4-BE49-F238E27FC236}">
                <a16:creationId xmlns:a16="http://schemas.microsoft.com/office/drawing/2014/main" id="{5E1DEDBF-4900-426D-9920-0D66279FD1DC}"/>
              </a:ext>
            </a:extLst>
          </p:cNvPr>
          <p:cNvSpPr txBox="1"/>
          <p:nvPr/>
        </p:nvSpPr>
        <p:spPr>
          <a:xfrm>
            <a:off x="673754" y="2160589"/>
            <a:ext cx="3973943" cy="4781749"/>
          </a:xfrm>
          <a:prstGeom prst="rect">
            <a:avLst/>
          </a:prstGeom>
        </p:spPr>
        <p:txBody>
          <a:bodyPr vert="horz" lIns="91440" tIns="45720" rIns="91440" bIns="45720" rtlCol="0">
            <a:normAutofit lnSpcReduction="10000"/>
          </a:bodyPr>
          <a:lstStyle/>
          <a:p>
            <a:pPr marL="342900" indent="-342900" defTabSz="457200">
              <a:lnSpc>
                <a:spcPct val="90000"/>
              </a:lnSpc>
              <a:spcBef>
                <a:spcPts val="1000"/>
              </a:spcBef>
              <a:buClr>
                <a:schemeClr val="accent1"/>
              </a:buClr>
              <a:buSzPct val="80000"/>
              <a:buFont typeface="Wingdings 3" charset="2"/>
              <a:buChar char=""/>
            </a:pPr>
            <a:r>
              <a:rPr lang="en-US" altLang="zh-CN" sz="2000" dirty="0" err="1">
                <a:solidFill>
                  <a:schemeClr val="bg1"/>
                </a:solidFill>
              </a:rPr>
              <a:t>Github</a:t>
            </a:r>
            <a:r>
              <a:rPr lang="zh-CN" altLang="en-US" sz="2000" dirty="0">
                <a:solidFill>
                  <a:schemeClr val="bg1"/>
                </a:solidFill>
              </a:rPr>
              <a:t>远程仓库共计</a:t>
            </a:r>
            <a:r>
              <a:rPr lang="en-US" altLang="zh-CN" sz="2000" dirty="0">
                <a:solidFill>
                  <a:schemeClr val="bg1"/>
                </a:solidFill>
              </a:rPr>
              <a:t>7</a:t>
            </a:r>
            <a:r>
              <a:rPr lang="zh-CN" altLang="en-US" sz="2000" dirty="0">
                <a:solidFill>
                  <a:schemeClr val="bg1"/>
                </a:solidFill>
              </a:rPr>
              <a:t>个分支，</a:t>
            </a:r>
            <a:r>
              <a:rPr lang="en-US" altLang="zh-CN" sz="2000" dirty="0">
                <a:solidFill>
                  <a:schemeClr val="bg1"/>
                </a:solidFill>
              </a:rPr>
              <a:t>1</a:t>
            </a:r>
            <a:r>
              <a:rPr lang="zh-CN" altLang="en-US" sz="2000" dirty="0">
                <a:solidFill>
                  <a:schemeClr val="bg1"/>
                </a:solidFill>
              </a:rPr>
              <a:t>个</a:t>
            </a:r>
            <a:r>
              <a:rPr lang="en-US" altLang="zh-CN" sz="2000" dirty="0">
                <a:solidFill>
                  <a:schemeClr val="bg1"/>
                </a:solidFill>
              </a:rPr>
              <a:t>Master</a:t>
            </a:r>
            <a:r>
              <a:rPr lang="zh-CN" altLang="en-US" sz="2000" dirty="0">
                <a:solidFill>
                  <a:schemeClr val="bg1"/>
                </a:solidFill>
              </a:rPr>
              <a:t>分支与</a:t>
            </a:r>
            <a:r>
              <a:rPr lang="en-US" altLang="zh-CN" sz="2000" dirty="0">
                <a:solidFill>
                  <a:schemeClr val="bg1"/>
                </a:solidFill>
              </a:rPr>
              <a:t>7</a:t>
            </a:r>
            <a:r>
              <a:rPr lang="zh-CN" altLang="en-US" sz="2000" dirty="0">
                <a:solidFill>
                  <a:schemeClr val="bg1"/>
                </a:solidFill>
              </a:rPr>
              <a:t>个从分支。</a:t>
            </a:r>
            <a:endParaRPr lang="en-US" altLang="zh-CN" sz="2000" dirty="0">
              <a:solidFill>
                <a:schemeClr val="bg1"/>
              </a:solidFill>
            </a:endParaRPr>
          </a:p>
          <a:p>
            <a:pPr marL="342900" indent="-342900" defTabSz="457200">
              <a:lnSpc>
                <a:spcPct val="90000"/>
              </a:lnSpc>
              <a:spcBef>
                <a:spcPts val="1000"/>
              </a:spcBef>
              <a:buClr>
                <a:schemeClr val="accent1"/>
              </a:buClr>
              <a:buSzPct val="80000"/>
              <a:buFont typeface="Wingdings 3" charset="2"/>
              <a:buChar char=""/>
            </a:pPr>
            <a:r>
              <a:rPr lang="en-US" altLang="zh-CN" sz="2000" dirty="0">
                <a:solidFill>
                  <a:schemeClr val="bg1"/>
                </a:solidFill>
              </a:rPr>
              <a:t>Master</a:t>
            </a:r>
            <a:r>
              <a:rPr lang="zh-CN" altLang="en-US" sz="2000" dirty="0">
                <a:solidFill>
                  <a:schemeClr val="bg1"/>
                </a:solidFill>
              </a:rPr>
              <a:t>分支主要用来进行文档更新与代码合并，从分支主要进行代码开发。</a:t>
            </a:r>
            <a:endParaRPr lang="en-US" altLang="zh-CN" sz="2000" dirty="0">
              <a:solidFill>
                <a:schemeClr val="bg1"/>
              </a:solidFill>
            </a:endParaRPr>
          </a:p>
          <a:p>
            <a:pPr marL="342900" indent="-342900" defTabSz="457200">
              <a:lnSpc>
                <a:spcPct val="90000"/>
              </a:lnSpc>
              <a:spcBef>
                <a:spcPts val="1000"/>
              </a:spcBef>
              <a:buClr>
                <a:schemeClr val="accent1"/>
              </a:buClr>
              <a:buSzPct val="80000"/>
              <a:buFont typeface="Wingdings 3" charset="2"/>
              <a:buChar char=""/>
            </a:pPr>
            <a:r>
              <a:rPr lang="zh-CN" altLang="en-US" sz="2000" dirty="0">
                <a:solidFill>
                  <a:schemeClr val="bg1"/>
                </a:solidFill>
              </a:rPr>
              <a:t>文档及其余资料的在</a:t>
            </a:r>
            <a:r>
              <a:rPr lang="en-US" altLang="zh-CN" sz="2000" dirty="0">
                <a:solidFill>
                  <a:schemeClr val="bg1"/>
                </a:solidFill>
              </a:rPr>
              <a:t>Master</a:t>
            </a:r>
            <a:r>
              <a:rPr lang="zh-CN" altLang="en-US" sz="2000" dirty="0">
                <a:solidFill>
                  <a:schemeClr val="bg1"/>
                </a:solidFill>
              </a:rPr>
              <a:t>分支更新由专人进行，如果组员有自己需要的提交的资料，先在自己的从分支完成提交后向组长提交合并请求。</a:t>
            </a:r>
            <a:endParaRPr lang="en-US" altLang="zh-CN" sz="2000" dirty="0">
              <a:solidFill>
                <a:schemeClr val="bg1"/>
              </a:solidFill>
            </a:endParaRPr>
          </a:p>
          <a:p>
            <a:pPr marL="342900" indent="-342900" defTabSz="457200">
              <a:lnSpc>
                <a:spcPct val="90000"/>
              </a:lnSpc>
              <a:spcBef>
                <a:spcPts val="1000"/>
              </a:spcBef>
              <a:buClr>
                <a:schemeClr val="accent1"/>
              </a:buClr>
              <a:buSzPct val="80000"/>
              <a:buFont typeface="Wingdings 3" charset="2"/>
              <a:buChar char=""/>
            </a:pPr>
            <a:r>
              <a:rPr lang="zh-CN" altLang="en-US" sz="2000" dirty="0">
                <a:solidFill>
                  <a:schemeClr val="bg1"/>
                </a:solidFill>
              </a:rPr>
              <a:t>进行代码开发时每次开始时从</a:t>
            </a:r>
            <a:r>
              <a:rPr lang="en-US" altLang="zh-CN" sz="2000" dirty="0">
                <a:solidFill>
                  <a:schemeClr val="bg1"/>
                </a:solidFill>
              </a:rPr>
              <a:t>Master</a:t>
            </a:r>
            <a:r>
              <a:rPr lang="zh-CN" altLang="en-US" sz="2000" dirty="0">
                <a:solidFill>
                  <a:schemeClr val="bg1"/>
                </a:solidFill>
              </a:rPr>
              <a:t>分支</a:t>
            </a:r>
            <a:r>
              <a:rPr lang="en-US" altLang="zh-CN" sz="2000" dirty="0">
                <a:solidFill>
                  <a:schemeClr val="bg1"/>
                </a:solidFill>
              </a:rPr>
              <a:t>pull</a:t>
            </a:r>
            <a:r>
              <a:rPr lang="zh-CN" altLang="en-US" sz="2000" dirty="0">
                <a:solidFill>
                  <a:schemeClr val="bg1"/>
                </a:solidFill>
              </a:rPr>
              <a:t>最新代码，在完成个人代码分支之后请先于自己的分支提交成功后向组长提交合并请求。合并请求要及时提交。</a:t>
            </a:r>
          </a:p>
        </p:txBody>
      </p:sp>
      <p:pic>
        <p:nvPicPr>
          <p:cNvPr id="3" name="图片 2">
            <a:extLst>
              <a:ext uri="{FF2B5EF4-FFF2-40B4-BE49-F238E27FC236}">
                <a16:creationId xmlns:a16="http://schemas.microsoft.com/office/drawing/2014/main" id="{4298691A-09D3-423A-A5EC-490E53628083}"/>
              </a:ext>
            </a:extLst>
          </p:cNvPr>
          <p:cNvPicPr>
            <a:picLocks noChangeAspect="1"/>
          </p:cNvPicPr>
          <p:nvPr/>
        </p:nvPicPr>
        <p:blipFill>
          <a:blip r:embed="rId2"/>
          <a:stretch>
            <a:fillRect/>
          </a:stretch>
        </p:blipFill>
        <p:spPr>
          <a:xfrm>
            <a:off x="6062319" y="2293025"/>
            <a:ext cx="5143500" cy="2358874"/>
          </a:xfrm>
          <a:prstGeom prst="rect">
            <a:avLst/>
          </a:prstGeom>
        </p:spPr>
      </p:pic>
      <p:sp>
        <p:nvSpPr>
          <p:cNvPr id="24" name="Isosceles Triangle 2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868638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A99027-37AF-4DAD-B121-9113D4B420D3}"/>
              </a:ext>
            </a:extLst>
          </p:cNvPr>
          <p:cNvSpPr>
            <a:spLocks noGrp="1"/>
          </p:cNvSpPr>
          <p:nvPr>
            <p:ph type="title"/>
          </p:nvPr>
        </p:nvSpPr>
        <p:spPr/>
        <p:txBody>
          <a:bodyPr/>
          <a:lstStyle/>
          <a:p>
            <a:r>
              <a:rPr lang="zh-CN" altLang="en-US" dirty="0"/>
              <a:t>实验</a:t>
            </a:r>
            <a:r>
              <a:rPr lang="en-US" altLang="zh-CN" dirty="0"/>
              <a:t>8——</a:t>
            </a:r>
            <a:r>
              <a:rPr lang="zh-CN" altLang="en-US" dirty="0"/>
              <a:t>评分细则</a:t>
            </a:r>
            <a:r>
              <a:rPr lang="en-US" altLang="zh-CN" dirty="0"/>
              <a:t>v0.2</a:t>
            </a:r>
            <a:endParaRPr lang="zh-CN" altLang="en-US" dirty="0"/>
          </a:p>
        </p:txBody>
      </p:sp>
      <p:pic>
        <p:nvPicPr>
          <p:cNvPr id="4" name="图片 3">
            <a:extLst>
              <a:ext uri="{FF2B5EF4-FFF2-40B4-BE49-F238E27FC236}">
                <a16:creationId xmlns:a16="http://schemas.microsoft.com/office/drawing/2014/main" id="{EC0847EC-F43A-47D1-8DB4-304BB00D0085}"/>
              </a:ext>
            </a:extLst>
          </p:cNvPr>
          <p:cNvPicPr>
            <a:picLocks noChangeAspect="1"/>
          </p:cNvPicPr>
          <p:nvPr/>
        </p:nvPicPr>
        <p:blipFill>
          <a:blip r:embed="rId2"/>
          <a:stretch>
            <a:fillRect/>
          </a:stretch>
        </p:blipFill>
        <p:spPr>
          <a:xfrm>
            <a:off x="777293" y="1459488"/>
            <a:ext cx="1333616" cy="1402202"/>
          </a:xfrm>
          <a:prstGeom prst="rect">
            <a:avLst/>
          </a:prstGeom>
        </p:spPr>
      </p:pic>
      <p:pic>
        <p:nvPicPr>
          <p:cNvPr id="5" name="图片 4">
            <a:extLst>
              <a:ext uri="{FF2B5EF4-FFF2-40B4-BE49-F238E27FC236}">
                <a16:creationId xmlns:a16="http://schemas.microsoft.com/office/drawing/2014/main" id="{BDD58447-A23F-4704-AF96-BF3DDFDF7D23}"/>
              </a:ext>
            </a:extLst>
          </p:cNvPr>
          <p:cNvPicPr>
            <a:picLocks noChangeAspect="1"/>
          </p:cNvPicPr>
          <p:nvPr/>
        </p:nvPicPr>
        <p:blipFill>
          <a:blip r:embed="rId3"/>
          <a:stretch>
            <a:fillRect/>
          </a:stretch>
        </p:blipFill>
        <p:spPr>
          <a:xfrm>
            <a:off x="2583270" y="1459488"/>
            <a:ext cx="1325995" cy="1889924"/>
          </a:xfrm>
          <a:prstGeom prst="rect">
            <a:avLst/>
          </a:prstGeom>
        </p:spPr>
      </p:pic>
      <p:pic>
        <p:nvPicPr>
          <p:cNvPr id="6" name="图片 5">
            <a:extLst>
              <a:ext uri="{FF2B5EF4-FFF2-40B4-BE49-F238E27FC236}">
                <a16:creationId xmlns:a16="http://schemas.microsoft.com/office/drawing/2014/main" id="{8CF36544-8701-4B5A-BD47-D86B6EFA87CC}"/>
              </a:ext>
            </a:extLst>
          </p:cNvPr>
          <p:cNvPicPr>
            <a:picLocks noChangeAspect="1"/>
          </p:cNvPicPr>
          <p:nvPr/>
        </p:nvPicPr>
        <p:blipFill>
          <a:blip r:embed="rId4"/>
          <a:stretch>
            <a:fillRect/>
          </a:stretch>
        </p:blipFill>
        <p:spPr>
          <a:xfrm>
            <a:off x="4331722" y="1459488"/>
            <a:ext cx="1287892" cy="1867062"/>
          </a:xfrm>
          <a:prstGeom prst="rect">
            <a:avLst/>
          </a:prstGeom>
        </p:spPr>
      </p:pic>
      <p:pic>
        <p:nvPicPr>
          <p:cNvPr id="7" name="图片 6">
            <a:extLst>
              <a:ext uri="{FF2B5EF4-FFF2-40B4-BE49-F238E27FC236}">
                <a16:creationId xmlns:a16="http://schemas.microsoft.com/office/drawing/2014/main" id="{D6CB37AE-279D-4D39-AB89-45180F62EF63}"/>
              </a:ext>
            </a:extLst>
          </p:cNvPr>
          <p:cNvPicPr>
            <a:picLocks noChangeAspect="1"/>
          </p:cNvPicPr>
          <p:nvPr/>
        </p:nvPicPr>
        <p:blipFill>
          <a:blip r:embed="rId5"/>
          <a:stretch>
            <a:fillRect/>
          </a:stretch>
        </p:blipFill>
        <p:spPr>
          <a:xfrm>
            <a:off x="6042071" y="1459488"/>
            <a:ext cx="1181202" cy="1630821"/>
          </a:xfrm>
          <a:prstGeom prst="rect">
            <a:avLst/>
          </a:prstGeom>
        </p:spPr>
      </p:pic>
      <p:pic>
        <p:nvPicPr>
          <p:cNvPr id="8" name="图片 7">
            <a:extLst>
              <a:ext uri="{FF2B5EF4-FFF2-40B4-BE49-F238E27FC236}">
                <a16:creationId xmlns:a16="http://schemas.microsoft.com/office/drawing/2014/main" id="{64B81006-E5EC-4D04-A669-C3E3005B60CF}"/>
              </a:ext>
            </a:extLst>
          </p:cNvPr>
          <p:cNvPicPr>
            <a:picLocks noChangeAspect="1"/>
          </p:cNvPicPr>
          <p:nvPr/>
        </p:nvPicPr>
        <p:blipFill>
          <a:blip r:embed="rId6"/>
          <a:stretch>
            <a:fillRect/>
          </a:stretch>
        </p:blipFill>
        <p:spPr>
          <a:xfrm>
            <a:off x="7738380" y="1459488"/>
            <a:ext cx="1181202" cy="1798476"/>
          </a:xfrm>
          <a:prstGeom prst="rect">
            <a:avLst/>
          </a:prstGeom>
        </p:spPr>
      </p:pic>
      <p:pic>
        <p:nvPicPr>
          <p:cNvPr id="9" name="图片 8">
            <a:extLst>
              <a:ext uri="{FF2B5EF4-FFF2-40B4-BE49-F238E27FC236}">
                <a16:creationId xmlns:a16="http://schemas.microsoft.com/office/drawing/2014/main" id="{01BBD277-CA9F-4ACF-96EA-1FCB54C393F8}"/>
              </a:ext>
            </a:extLst>
          </p:cNvPr>
          <p:cNvPicPr>
            <a:picLocks noChangeAspect="1"/>
          </p:cNvPicPr>
          <p:nvPr/>
        </p:nvPicPr>
        <p:blipFill>
          <a:blip r:embed="rId7"/>
          <a:stretch>
            <a:fillRect/>
          </a:stretch>
        </p:blipFill>
        <p:spPr>
          <a:xfrm>
            <a:off x="9342039" y="1459488"/>
            <a:ext cx="1272650" cy="1889924"/>
          </a:xfrm>
          <a:prstGeom prst="rect">
            <a:avLst/>
          </a:prstGeom>
        </p:spPr>
      </p:pic>
      <p:pic>
        <p:nvPicPr>
          <p:cNvPr id="10" name="图片 9">
            <a:extLst>
              <a:ext uri="{FF2B5EF4-FFF2-40B4-BE49-F238E27FC236}">
                <a16:creationId xmlns:a16="http://schemas.microsoft.com/office/drawing/2014/main" id="{F17717AB-25AA-459D-805B-3A6257A61F29}"/>
              </a:ext>
            </a:extLst>
          </p:cNvPr>
          <p:cNvPicPr>
            <a:picLocks noChangeAspect="1"/>
          </p:cNvPicPr>
          <p:nvPr/>
        </p:nvPicPr>
        <p:blipFill>
          <a:blip r:embed="rId8"/>
          <a:stretch>
            <a:fillRect/>
          </a:stretch>
        </p:blipFill>
        <p:spPr>
          <a:xfrm>
            <a:off x="2583270" y="3716801"/>
            <a:ext cx="1204064" cy="769687"/>
          </a:xfrm>
          <a:prstGeom prst="rect">
            <a:avLst/>
          </a:prstGeom>
        </p:spPr>
      </p:pic>
      <p:pic>
        <p:nvPicPr>
          <p:cNvPr id="11" name="图片 10">
            <a:extLst>
              <a:ext uri="{FF2B5EF4-FFF2-40B4-BE49-F238E27FC236}">
                <a16:creationId xmlns:a16="http://schemas.microsoft.com/office/drawing/2014/main" id="{AAF1B5AF-3ECD-49CC-AAF7-1B369DC08D7A}"/>
              </a:ext>
            </a:extLst>
          </p:cNvPr>
          <p:cNvPicPr>
            <a:picLocks noChangeAspect="1"/>
          </p:cNvPicPr>
          <p:nvPr/>
        </p:nvPicPr>
        <p:blipFill>
          <a:blip r:embed="rId9"/>
          <a:stretch>
            <a:fillRect/>
          </a:stretch>
        </p:blipFill>
        <p:spPr>
          <a:xfrm>
            <a:off x="849844" y="3074211"/>
            <a:ext cx="1173582" cy="1844200"/>
          </a:xfrm>
          <a:prstGeom prst="rect">
            <a:avLst/>
          </a:prstGeom>
        </p:spPr>
      </p:pic>
      <p:pic>
        <p:nvPicPr>
          <p:cNvPr id="12" name="图片 11">
            <a:extLst>
              <a:ext uri="{FF2B5EF4-FFF2-40B4-BE49-F238E27FC236}">
                <a16:creationId xmlns:a16="http://schemas.microsoft.com/office/drawing/2014/main" id="{78AFFFAE-12C9-45D2-8CDF-D45BF13AAD0A}"/>
              </a:ext>
            </a:extLst>
          </p:cNvPr>
          <p:cNvPicPr>
            <a:picLocks noChangeAspect="1"/>
          </p:cNvPicPr>
          <p:nvPr/>
        </p:nvPicPr>
        <p:blipFill>
          <a:blip r:embed="rId10"/>
          <a:stretch>
            <a:fillRect/>
          </a:stretch>
        </p:blipFill>
        <p:spPr>
          <a:xfrm>
            <a:off x="4347429" y="3625353"/>
            <a:ext cx="1204064" cy="861135"/>
          </a:xfrm>
          <a:prstGeom prst="rect">
            <a:avLst/>
          </a:prstGeom>
        </p:spPr>
      </p:pic>
      <p:sp>
        <p:nvSpPr>
          <p:cNvPr id="13" name="文本框 12">
            <a:extLst>
              <a:ext uri="{FF2B5EF4-FFF2-40B4-BE49-F238E27FC236}">
                <a16:creationId xmlns:a16="http://schemas.microsoft.com/office/drawing/2014/main" id="{5E1DEDBF-4900-426D-9920-0D66279FD1DC}"/>
              </a:ext>
            </a:extLst>
          </p:cNvPr>
          <p:cNvSpPr txBox="1"/>
          <p:nvPr/>
        </p:nvSpPr>
        <p:spPr>
          <a:xfrm>
            <a:off x="830427" y="5211192"/>
            <a:ext cx="10058400" cy="1296765"/>
          </a:xfrm>
          <a:prstGeom prst="rect">
            <a:avLst/>
          </a:prstGeom>
          <a:noFill/>
        </p:spPr>
        <p:txBody>
          <a:bodyPr wrap="square" rtlCol="0">
            <a:spAutoFit/>
          </a:bodyPr>
          <a:lstStyle/>
          <a:p>
            <a:pPr marL="342900" indent="-342900">
              <a:lnSpc>
                <a:spcPct val="150000"/>
              </a:lnSpc>
              <a:buAutoNum type="arabicPeriod"/>
            </a:pPr>
            <a:r>
              <a:rPr lang="zh-CN" altLang="en-US" dirty="0"/>
              <a:t>为每个实验指定得分点，按照得分点计算单人单次实验得分</a:t>
            </a:r>
            <a:endParaRPr lang="en-US" altLang="zh-CN" dirty="0"/>
          </a:p>
          <a:p>
            <a:pPr marL="342900" indent="-342900">
              <a:lnSpc>
                <a:spcPct val="150000"/>
              </a:lnSpc>
              <a:buAutoNum type="arabicPeriod"/>
            </a:pPr>
            <a:r>
              <a:rPr lang="zh-CN" altLang="en-US" dirty="0"/>
              <a:t>个人总分为所有实验的加权累加得分，目前权重暂定为平分，之后根据实际情况讨论修改</a:t>
            </a:r>
            <a:endParaRPr lang="en-US" altLang="zh-CN" dirty="0"/>
          </a:p>
          <a:p>
            <a:pPr marL="342900" indent="-342900">
              <a:lnSpc>
                <a:spcPct val="150000"/>
              </a:lnSpc>
              <a:buAutoNum type="arabicPeriod"/>
            </a:pPr>
            <a:r>
              <a:rPr lang="zh-CN" altLang="en-US" dirty="0"/>
              <a:t>实验外工作作为个人得分的一部分，按照实际工时得分</a:t>
            </a:r>
          </a:p>
        </p:txBody>
      </p:sp>
    </p:spTree>
    <p:extLst>
      <p:ext uri="{BB962C8B-B14F-4D97-AF65-F5344CB8AC3E}">
        <p14:creationId xmlns:p14="http://schemas.microsoft.com/office/powerpoint/2010/main" val="4061724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2BFB49-441B-5B47-B3AE-D387D19E79D1}"/>
              </a:ext>
            </a:extLst>
          </p:cNvPr>
          <p:cNvSpPr>
            <a:spLocks noGrp="1"/>
          </p:cNvSpPr>
          <p:nvPr>
            <p:ph type="title"/>
          </p:nvPr>
        </p:nvSpPr>
        <p:spPr/>
        <p:txBody>
          <a:bodyPr/>
          <a:lstStyle/>
          <a:p>
            <a:r>
              <a:rPr kumimoji="1" lang="zh-CN" altLang="en-US" dirty="0"/>
              <a:t>下周的计划</a:t>
            </a:r>
          </a:p>
        </p:txBody>
      </p:sp>
      <p:sp>
        <p:nvSpPr>
          <p:cNvPr id="5" name="内容占位符 2">
            <a:extLst>
              <a:ext uri="{FF2B5EF4-FFF2-40B4-BE49-F238E27FC236}">
                <a16:creationId xmlns:a16="http://schemas.microsoft.com/office/drawing/2014/main" id="{E175EE72-B298-8448-914B-0A4156BA9A03}"/>
              </a:ext>
            </a:extLst>
          </p:cNvPr>
          <p:cNvSpPr>
            <a:spLocks noGrp="1"/>
          </p:cNvSpPr>
          <p:nvPr>
            <p:ph idx="1"/>
          </p:nvPr>
        </p:nvSpPr>
        <p:spPr>
          <a:xfrm>
            <a:off x="677334" y="1650255"/>
            <a:ext cx="8596668" cy="4485695"/>
          </a:xfrm>
        </p:spPr>
        <p:txBody>
          <a:bodyPr>
            <a:normAutofit/>
          </a:bodyPr>
          <a:lstStyle/>
          <a:p>
            <a:pPr>
              <a:lnSpc>
                <a:spcPct val="150000"/>
              </a:lnSpc>
              <a:buFont typeface="Wingdings" panose="05000000000000000000" pitchFamily="2" charset="2"/>
              <a:buChar char="l"/>
            </a:pPr>
            <a:r>
              <a:rPr kumimoji="1" lang="zh-CN" altLang="en-US" sz="2000" dirty="0"/>
              <a:t>根据评价与实验需改迭代需求规格说明书</a:t>
            </a:r>
            <a:endParaRPr kumimoji="1" lang="en-US" altLang="zh-CN" sz="2000" dirty="0"/>
          </a:p>
          <a:p>
            <a:pPr>
              <a:lnSpc>
                <a:spcPct val="150000"/>
              </a:lnSpc>
              <a:buFont typeface="Wingdings" panose="05000000000000000000" pitchFamily="2" charset="2"/>
              <a:buChar char="l"/>
            </a:pPr>
            <a:r>
              <a:rPr kumimoji="1" lang="zh-CN" altLang="en-US" sz="2000" dirty="0"/>
              <a:t>了解学习</a:t>
            </a:r>
            <a:r>
              <a:rPr kumimoji="1" lang="en-US" altLang="zh-CN" sz="2000" dirty="0" err="1"/>
              <a:t>WebUI</a:t>
            </a:r>
            <a:r>
              <a:rPr kumimoji="1" lang="zh-CN" altLang="en-US" sz="2000" dirty="0"/>
              <a:t>开发的必备知识，尝试开发</a:t>
            </a:r>
            <a:endParaRPr kumimoji="1" lang="en-US" altLang="zh-CN" sz="2000" dirty="0"/>
          </a:p>
          <a:p>
            <a:pPr>
              <a:lnSpc>
                <a:spcPct val="150000"/>
              </a:lnSpc>
              <a:buFont typeface="Wingdings" panose="05000000000000000000" pitchFamily="2" charset="2"/>
              <a:buChar char="l"/>
            </a:pPr>
            <a:r>
              <a:rPr kumimoji="1" lang="zh-CN" altLang="en-US" sz="2000" dirty="0"/>
              <a:t>完成课程的布置的下周任务</a:t>
            </a:r>
            <a:r>
              <a:rPr kumimoji="1" lang="en-US" altLang="zh-CN" sz="2000" dirty="0"/>
              <a:t>	</a:t>
            </a:r>
          </a:p>
          <a:p>
            <a:pPr marL="0" indent="0">
              <a:lnSpc>
                <a:spcPct val="150000"/>
              </a:lnSpc>
              <a:buNone/>
            </a:pPr>
            <a:endParaRPr kumimoji="1" lang="zh-CN" altLang="en-US" sz="2000" dirty="0"/>
          </a:p>
        </p:txBody>
      </p:sp>
    </p:spTree>
    <p:extLst>
      <p:ext uri="{BB962C8B-B14F-4D97-AF65-F5344CB8AC3E}">
        <p14:creationId xmlns:p14="http://schemas.microsoft.com/office/powerpoint/2010/main" val="608483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D08681-0B12-8441-A555-4034C2531A59}"/>
              </a:ext>
            </a:extLst>
          </p:cNvPr>
          <p:cNvSpPr>
            <a:spLocks noGrp="1"/>
          </p:cNvSpPr>
          <p:nvPr>
            <p:ph type="title"/>
          </p:nvPr>
        </p:nvSpPr>
        <p:spPr>
          <a:xfrm>
            <a:off x="2494258" y="2830286"/>
            <a:ext cx="4892194" cy="1076696"/>
          </a:xfrm>
        </p:spPr>
        <p:txBody>
          <a:bodyPr>
            <a:noAutofit/>
          </a:bodyPr>
          <a:lstStyle/>
          <a:p>
            <a:r>
              <a:rPr kumimoji="1" lang="zh-CN" altLang="en-US" sz="6000" dirty="0"/>
              <a:t>谢  谢  聆  听</a:t>
            </a:r>
          </a:p>
        </p:txBody>
      </p:sp>
    </p:spTree>
    <p:extLst>
      <p:ext uri="{BB962C8B-B14F-4D97-AF65-F5344CB8AC3E}">
        <p14:creationId xmlns:p14="http://schemas.microsoft.com/office/powerpoint/2010/main" val="1546411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F58347-C9BA-7147-8BAC-3931B032B65A}"/>
              </a:ext>
            </a:extLst>
          </p:cNvPr>
          <p:cNvSpPr>
            <a:spLocks noGrp="1"/>
          </p:cNvSpPr>
          <p:nvPr>
            <p:ph type="title"/>
          </p:nvPr>
        </p:nvSpPr>
        <p:spPr/>
        <p:txBody>
          <a:bodyPr>
            <a:normAutofit/>
          </a:bodyPr>
          <a:lstStyle/>
          <a:p>
            <a:r>
              <a:rPr kumimoji="1" lang="zh-CN" altLang="en-US" sz="5400" dirty="0">
                <a:latin typeface="DengXian" panose="02010600030101010101" pitchFamily="2" charset="-122"/>
                <a:ea typeface="DengXian" panose="02010600030101010101" pitchFamily="2" charset="-122"/>
              </a:rPr>
              <a:t>目录</a:t>
            </a:r>
          </a:p>
        </p:txBody>
      </p:sp>
      <p:sp>
        <p:nvSpPr>
          <p:cNvPr id="3" name="内容占位符 2">
            <a:extLst>
              <a:ext uri="{FF2B5EF4-FFF2-40B4-BE49-F238E27FC236}">
                <a16:creationId xmlns:a16="http://schemas.microsoft.com/office/drawing/2014/main" id="{DDCAF7C1-67C2-4042-A65A-769DD49E0D46}"/>
              </a:ext>
            </a:extLst>
          </p:cNvPr>
          <p:cNvSpPr>
            <a:spLocks noGrp="1"/>
          </p:cNvSpPr>
          <p:nvPr>
            <p:ph idx="1"/>
          </p:nvPr>
        </p:nvSpPr>
        <p:spPr>
          <a:xfrm>
            <a:off x="677334" y="1848355"/>
            <a:ext cx="8596668" cy="3880773"/>
          </a:xfrm>
        </p:spPr>
        <p:txBody>
          <a:bodyPr>
            <a:normAutofit/>
          </a:bodyPr>
          <a:lstStyle/>
          <a:p>
            <a:pPr>
              <a:lnSpc>
                <a:spcPct val="200000"/>
              </a:lnSpc>
            </a:pPr>
            <a:r>
              <a:rPr kumimoji="1" lang="zh-CN" altLang="en-US" sz="2800" dirty="0">
                <a:latin typeface="DengXian" panose="02010600030101010101" pitchFamily="2" charset="-122"/>
                <a:ea typeface="DengXian" panose="02010600030101010101" pitchFamily="2" charset="-122"/>
              </a:rPr>
              <a:t>本周的工作</a:t>
            </a:r>
            <a:endParaRPr kumimoji="1" lang="en-US" altLang="zh-CN" sz="2800" dirty="0">
              <a:latin typeface="DengXian" panose="02010600030101010101" pitchFamily="2" charset="-122"/>
              <a:ea typeface="DengXian" panose="02010600030101010101" pitchFamily="2" charset="-122"/>
            </a:endParaRPr>
          </a:p>
          <a:p>
            <a:pPr>
              <a:lnSpc>
                <a:spcPct val="200000"/>
              </a:lnSpc>
            </a:pPr>
            <a:r>
              <a:rPr kumimoji="1" lang="zh-CN" altLang="en-US" sz="2800" dirty="0">
                <a:latin typeface="DengXian" panose="02010600030101010101" pitchFamily="2" charset="-122"/>
                <a:ea typeface="DengXian" panose="02010600030101010101" pitchFamily="2" charset="-122"/>
              </a:rPr>
              <a:t>需求分析</a:t>
            </a:r>
            <a:r>
              <a:rPr kumimoji="1" lang="en-US" altLang="zh-CN" sz="2800" dirty="0">
                <a:latin typeface="DengXian" panose="02010600030101010101" pitchFamily="2" charset="-122"/>
                <a:ea typeface="DengXian" panose="02010600030101010101" pitchFamily="2" charset="-122"/>
              </a:rPr>
              <a:t>——</a:t>
            </a:r>
            <a:r>
              <a:rPr kumimoji="1" lang="en-US" altLang="zh-CN" sz="2800" dirty="0" err="1">
                <a:latin typeface="DengXian" panose="02010600030101010101" pitchFamily="2" charset="-122"/>
                <a:ea typeface="DengXian" panose="02010600030101010101" pitchFamily="2" charset="-122"/>
              </a:rPr>
              <a:t>Scrapy</a:t>
            </a:r>
            <a:r>
              <a:rPr kumimoji="1" lang="zh-CN" altLang="en-US" sz="2800" dirty="0">
                <a:latin typeface="DengXian" panose="02010600030101010101" pitchFamily="2" charset="-122"/>
                <a:ea typeface="DengXian" panose="02010600030101010101" pitchFamily="2" charset="-122"/>
              </a:rPr>
              <a:t>框架</a:t>
            </a:r>
            <a:endParaRPr kumimoji="1" lang="en-US" altLang="zh-CN" sz="2800" dirty="0">
              <a:latin typeface="DengXian" panose="02010600030101010101" pitchFamily="2" charset="-122"/>
              <a:ea typeface="DengXian" panose="02010600030101010101" pitchFamily="2" charset="-122"/>
            </a:endParaRPr>
          </a:p>
          <a:p>
            <a:pPr>
              <a:lnSpc>
                <a:spcPct val="200000"/>
              </a:lnSpc>
            </a:pPr>
            <a:r>
              <a:rPr kumimoji="1" lang="zh-CN" altLang="en-US" sz="2800" dirty="0">
                <a:latin typeface="DengXian" panose="02010600030101010101" pitchFamily="2" charset="-122"/>
                <a:ea typeface="DengXian" panose="02010600030101010101" pitchFamily="2" charset="-122"/>
              </a:rPr>
              <a:t>需求分析</a:t>
            </a:r>
            <a:r>
              <a:rPr kumimoji="1" lang="en-US" altLang="zh-CN" sz="2800" dirty="0">
                <a:latin typeface="DengXian" panose="02010600030101010101" pitchFamily="2" charset="-122"/>
                <a:ea typeface="DengXian" panose="02010600030101010101" pitchFamily="2" charset="-122"/>
              </a:rPr>
              <a:t>——</a:t>
            </a:r>
            <a:r>
              <a:rPr kumimoji="1" lang="en-US" altLang="zh-CN" sz="2800" dirty="0" err="1">
                <a:latin typeface="DengXian" panose="02010600030101010101" pitchFamily="2" charset="-122"/>
                <a:ea typeface="DengXian" panose="02010600030101010101" pitchFamily="2" charset="-122"/>
              </a:rPr>
              <a:t>WebUI</a:t>
            </a:r>
            <a:endParaRPr kumimoji="1" lang="en-US" altLang="zh-CN" sz="2800" dirty="0">
              <a:latin typeface="DengXian" panose="02010600030101010101" pitchFamily="2" charset="-122"/>
              <a:ea typeface="DengXian" panose="02010600030101010101" pitchFamily="2" charset="-122"/>
            </a:endParaRPr>
          </a:p>
          <a:p>
            <a:pPr>
              <a:lnSpc>
                <a:spcPct val="200000"/>
              </a:lnSpc>
            </a:pPr>
            <a:r>
              <a:rPr kumimoji="1" lang="zh-CN" altLang="en-US" sz="2800" dirty="0">
                <a:latin typeface="DengXian" panose="02010600030101010101" pitchFamily="2" charset="-122"/>
                <a:ea typeface="DengXian" panose="02010600030101010101" pitchFamily="2" charset="-122"/>
              </a:rPr>
              <a:t>实验</a:t>
            </a:r>
            <a:r>
              <a:rPr kumimoji="1" lang="en-US" altLang="zh-CN" sz="2800" dirty="0">
                <a:latin typeface="DengXian" panose="02010600030101010101" pitchFamily="2" charset="-122"/>
                <a:ea typeface="DengXian" panose="02010600030101010101" pitchFamily="2" charset="-122"/>
              </a:rPr>
              <a:t>6-8</a:t>
            </a:r>
            <a:endParaRPr kumimoji="1" lang="zh-CN" altLang="en-US" sz="2800" dirty="0">
              <a:latin typeface="DengXian" panose="02010600030101010101" pitchFamily="2" charset="-122"/>
              <a:ea typeface="DengXian" panose="02010600030101010101" pitchFamily="2" charset="-122"/>
            </a:endParaRPr>
          </a:p>
        </p:txBody>
      </p:sp>
    </p:spTree>
    <p:extLst>
      <p:ext uri="{BB962C8B-B14F-4D97-AF65-F5344CB8AC3E}">
        <p14:creationId xmlns:p14="http://schemas.microsoft.com/office/powerpoint/2010/main" val="4189275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0668AA-238E-4B59-B382-FD6B06EE4467}"/>
              </a:ext>
            </a:extLst>
          </p:cNvPr>
          <p:cNvSpPr>
            <a:spLocks noGrp="1"/>
          </p:cNvSpPr>
          <p:nvPr>
            <p:ph type="title"/>
          </p:nvPr>
        </p:nvSpPr>
        <p:spPr/>
        <p:txBody>
          <a:bodyPr/>
          <a:lstStyle/>
          <a:p>
            <a:r>
              <a:rPr lang="zh-CN" altLang="en-US" dirty="0"/>
              <a:t>本周的工作</a:t>
            </a:r>
          </a:p>
        </p:txBody>
      </p:sp>
      <p:sp>
        <p:nvSpPr>
          <p:cNvPr id="3" name="内容占位符 2">
            <a:extLst>
              <a:ext uri="{FF2B5EF4-FFF2-40B4-BE49-F238E27FC236}">
                <a16:creationId xmlns:a16="http://schemas.microsoft.com/office/drawing/2014/main" id="{87125DD4-AE67-4BEA-A10B-D745A65480C2}"/>
              </a:ext>
            </a:extLst>
          </p:cNvPr>
          <p:cNvSpPr>
            <a:spLocks noGrp="1"/>
          </p:cNvSpPr>
          <p:nvPr>
            <p:ph idx="1"/>
          </p:nvPr>
        </p:nvSpPr>
        <p:spPr>
          <a:xfrm>
            <a:off x="677334" y="1636807"/>
            <a:ext cx="8596668" cy="3880773"/>
          </a:xfrm>
        </p:spPr>
        <p:txBody>
          <a:bodyPr>
            <a:normAutofit/>
          </a:bodyPr>
          <a:lstStyle/>
          <a:p>
            <a:pPr>
              <a:lnSpc>
                <a:spcPct val="150000"/>
              </a:lnSpc>
              <a:buFont typeface="Wingdings" panose="05000000000000000000" pitchFamily="2" charset="2"/>
              <a:buChar char="l"/>
            </a:pPr>
            <a:r>
              <a:rPr lang="zh-CN" altLang="en-US" sz="2000" dirty="0"/>
              <a:t>进行了两次会议</a:t>
            </a:r>
            <a:endParaRPr lang="en-US" altLang="zh-CN" sz="2000" dirty="0"/>
          </a:p>
          <a:p>
            <a:pPr>
              <a:lnSpc>
                <a:spcPct val="150000"/>
              </a:lnSpc>
              <a:buFont typeface="Wingdings" panose="05000000000000000000" pitchFamily="2" charset="2"/>
              <a:buChar char="l"/>
            </a:pPr>
            <a:r>
              <a:rPr lang="zh-CN" altLang="en-US" sz="2000" dirty="0"/>
              <a:t>针对提出的问题进行了讨论，细化了分工</a:t>
            </a:r>
            <a:endParaRPr lang="en-US" altLang="zh-CN" sz="2000" dirty="0"/>
          </a:p>
          <a:p>
            <a:pPr>
              <a:lnSpc>
                <a:spcPct val="150000"/>
              </a:lnSpc>
              <a:buFont typeface="Wingdings" panose="05000000000000000000" pitchFamily="2" charset="2"/>
              <a:buChar char="l"/>
            </a:pPr>
            <a:r>
              <a:rPr lang="zh-CN" altLang="en-US" sz="2000" dirty="0"/>
              <a:t>重新制定了计分规则</a:t>
            </a:r>
            <a:endParaRPr lang="en-US" altLang="zh-CN" sz="2000" dirty="0"/>
          </a:p>
          <a:p>
            <a:pPr>
              <a:lnSpc>
                <a:spcPct val="150000"/>
              </a:lnSpc>
              <a:buFont typeface="Wingdings" panose="05000000000000000000" pitchFamily="2" charset="2"/>
              <a:buChar char="l"/>
            </a:pPr>
            <a:r>
              <a:rPr lang="zh-CN" altLang="en-US" sz="2000" dirty="0"/>
              <a:t>完成了需求规格说明书的一个版本</a:t>
            </a:r>
          </a:p>
        </p:txBody>
      </p:sp>
    </p:spTree>
    <p:extLst>
      <p:ext uri="{BB962C8B-B14F-4D97-AF65-F5344CB8AC3E}">
        <p14:creationId xmlns:p14="http://schemas.microsoft.com/office/powerpoint/2010/main" val="570241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2BFB49-441B-5B47-B3AE-D387D19E79D1}"/>
              </a:ext>
            </a:extLst>
          </p:cNvPr>
          <p:cNvSpPr>
            <a:spLocks noGrp="1"/>
          </p:cNvSpPr>
          <p:nvPr>
            <p:ph type="title"/>
          </p:nvPr>
        </p:nvSpPr>
        <p:spPr/>
        <p:txBody>
          <a:bodyPr/>
          <a:lstStyle/>
          <a:p>
            <a:r>
              <a:rPr kumimoji="1" lang="zh-CN" altLang="en-US" dirty="0"/>
              <a:t>需求分析</a:t>
            </a:r>
            <a:r>
              <a:rPr kumimoji="1" lang="en-US" altLang="zh-CN" dirty="0"/>
              <a:t>——</a:t>
            </a:r>
            <a:r>
              <a:rPr kumimoji="1" lang="en-US" altLang="zh-CN" dirty="0" err="1"/>
              <a:t>Scrapy</a:t>
            </a:r>
            <a:r>
              <a:rPr kumimoji="1" lang="zh-CN" altLang="en-US" dirty="0"/>
              <a:t>框架需求</a:t>
            </a:r>
          </a:p>
        </p:txBody>
      </p:sp>
      <p:pic>
        <p:nvPicPr>
          <p:cNvPr id="4" name="图片 3">
            <a:extLst>
              <a:ext uri="{FF2B5EF4-FFF2-40B4-BE49-F238E27FC236}">
                <a16:creationId xmlns:a16="http://schemas.microsoft.com/office/drawing/2014/main" id="{171609DE-E9F1-4679-9FF8-A5C510989D58}"/>
              </a:ext>
            </a:extLst>
          </p:cNvPr>
          <p:cNvPicPr>
            <a:picLocks noChangeAspect="1"/>
          </p:cNvPicPr>
          <p:nvPr/>
        </p:nvPicPr>
        <p:blipFill>
          <a:blip r:embed="rId2"/>
          <a:stretch>
            <a:fillRect/>
          </a:stretch>
        </p:blipFill>
        <p:spPr>
          <a:xfrm>
            <a:off x="2500461" y="1647758"/>
            <a:ext cx="6386085" cy="4503482"/>
          </a:xfrm>
          <a:prstGeom prst="rect">
            <a:avLst/>
          </a:prstGeom>
        </p:spPr>
      </p:pic>
    </p:spTree>
    <p:extLst>
      <p:ext uri="{BB962C8B-B14F-4D97-AF65-F5344CB8AC3E}">
        <p14:creationId xmlns:p14="http://schemas.microsoft.com/office/powerpoint/2010/main" val="1826393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2BFB49-441B-5B47-B3AE-D387D19E79D1}"/>
              </a:ext>
            </a:extLst>
          </p:cNvPr>
          <p:cNvSpPr>
            <a:spLocks noGrp="1"/>
          </p:cNvSpPr>
          <p:nvPr>
            <p:ph type="title"/>
          </p:nvPr>
        </p:nvSpPr>
        <p:spPr/>
        <p:txBody>
          <a:bodyPr/>
          <a:lstStyle/>
          <a:p>
            <a:r>
              <a:rPr kumimoji="1" lang="zh-CN" altLang="en-US" dirty="0"/>
              <a:t>需求分析</a:t>
            </a:r>
            <a:r>
              <a:rPr kumimoji="1" lang="en-US" altLang="zh-CN" dirty="0"/>
              <a:t>——</a:t>
            </a:r>
            <a:r>
              <a:rPr kumimoji="1" lang="en-US" altLang="zh-CN" dirty="0" err="1"/>
              <a:t>Scrapy</a:t>
            </a:r>
            <a:r>
              <a:rPr kumimoji="1" lang="zh-CN" altLang="en-US" dirty="0"/>
              <a:t>框架需求</a:t>
            </a:r>
          </a:p>
        </p:txBody>
      </p:sp>
      <p:sp>
        <p:nvSpPr>
          <p:cNvPr id="5" name="文本框 4">
            <a:extLst>
              <a:ext uri="{FF2B5EF4-FFF2-40B4-BE49-F238E27FC236}">
                <a16:creationId xmlns:a16="http://schemas.microsoft.com/office/drawing/2014/main" id="{F9446BF3-BE58-418B-91DC-12EABB8748E0}"/>
              </a:ext>
            </a:extLst>
          </p:cNvPr>
          <p:cNvSpPr txBox="1"/>
          <p:nvPr/>
        </p:nvSpPr>
        <p:spPr>
          <a:xfrm>
            <a:off x="4975668" y="1669002"/>
            <a:ext cx="4985078" cy="1703480"/>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dirty="0" err="1"/>
              <a:t>Scrapy</a:t>
            </a:r>
            <a:r>
              <a:rPr lang="zh-CN" altLang="en-US" dirty="0"/>
              <a:t>框架由</a:t>
            </a:r>
            <a:r>
              <a:rPr lang="en-US" altLang="zh-CN" dirty="0"/>
              <a:t>5</a:t>
            </a:r>
            <a:r>
              <a:rPr lang="zh-CN" altLang="en-US" dirty="0"/>
              <a:t>个核心组件组成，提供主要的功能</a:t>
            </a:r>
            <a:endParaRPr lang="en-US" altLang="zh-CN" dirty="0"/>
          </a:p>
          <a:p>
            <a:pPr marL="285750" indent="-285750">
              <a:lnSpc>
                <a:spcPct val="150000"/>
              </a:lnSpc>
              <a:buFont typeface="Wingdings" panose="05000000000000000000" pitchFamily="2" charset="2"/>
              <a:buChar char="l"/>
            </a:pPr>
            <a:r>
              <a:rPr lang="zh-CN" altLang="en-US" dirty="0"/>
              <a:t>用例图的</a:t>
            </a:r>
            <a:r>
              <a:rPr lang="en-US" altLang="zh-CN" dirty="0"/>
              <a:t>Actor</a:t>
            </a:r>
            <a:r>
              <a:rPr lang="zh-CN" altLang="en-US" dirty="0"/>
              <a:t>为各个核心组件</a:t>
            </a:r>
            <a:endParaRPr lang="en-US" altLang="zh-CN" dirty="0"/>
          </a:p>
          <a:p>
            <a:pPr marL="285750" indent="-285750">
              <a:lnSpc>
                <a:spcPct val="150000"/>
              </a:lnSpc>
              <a:buFont typeface="Wingdings" panose="05000000000000000000" pitchFamily="2" charset="2"/>
              <a:buChar char="l"/>
            </a:pPr>
            <a:r>
              <a:rPr lang="zh-CN" altLang="en-US" dirty="0"/>
              <a:t>中间件整合入与之相关的核心组件用例内</a:t>
            </a:r>
          </a:p>
        </p:txBody>
      </p:sp>
      <p:pic>
        <p:nvPicPr>
          <p:cNvPr id="6" name="图片 5">
            <a:extLst>
              <a:ext uri="{FF2B5EF4-FFF2-40B4-BE49-F238E27FC236}">
                <a16:creationId xmlns:a16="http://schemas.microsoft.com/office/drawing/2014/main" id="{F228C2FF-61CD-484E-A38F-11B3D30CB958}"/>
              </a:ext>
            </a:extLst>
          </p:cNvPr>
          <p:cNvPicPr/>
          <p:nvPr/>
        </p:nvPicPr>
        <p:blipFill>
          <a:blip r:embed="rId2"/>
          <a:stretch>
            <a:fillRect/>
          </a:stretch>
        </p:blipFill>
        <p:spPr>
          <a:xfrm>
            <a:off x="892041" y="1349406"/>
            <a:ext cx="3600060" cy="5202438"/>
          </a:xfrm>
          <a:prstGeom prst="rect">
            <a:avLst/>
          </a:prstGeom>
        </p:spPr>
      </p:pic>
    </p:spTree>
    <p:extLst>
      <p:ext uri="{BB962C8B-B14F-4D97-AF65-F5344CB8AC3E}">
        <p14:creationId xmlns:p14="http://schemas.microsoft.com/office/powerpoint/2010/main" val="191904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2BFB49-441B-5B47-B3AE-D387D19E79D1}"/>
              </a:ext>
            </a:extLst>
          </p:cNvPr>
          <p:cNvSpPr>
            <a:spLocks noGrp="1"/>
          </p:cNvSpPr>
          <p:nvPr>
            <p:ph type="title"/>
          </p:nvPr>
        </p:nvSpPr>
        <p:spPr>
          <a:xfrm>
            <a:off x="676746" y="609600"/>
            <a:ext cx="3729076" cy="1320800"/>
          </a:xfrm>
        </p:spPr>
        <p:txBody>
          <a:bodyPr vert="horz" lIns="91440" tIns="45720" rIns="91440" bIns="45720" rtlCol="0" anchor="ctr">
            <a:normAutofit/>
          </a:bodyPr>
          <a:lstStyle/>
          <a:p>
            <a:r>
              <a:rPr kumimoji="1" lang="zh-CN" altLang="en-US" dirty="0"/>
              <a:t>需求分析</a:t>
            </a:r>
            <a:r>
              <a:rPr kumimoji="1" lang="en-US" altLang="zh-CN" dirty="0"/>
              <a:t>——</a:t>
            </a:r>
            <a:r>
              <a:rPr kumimoji="1" lang="en-US" altLang="zh-CN"/>
              <a:t>Scrapy</a:t>
            </a:r>
            <a:r>
              <a:rPr kumimoji="1" lang="zh-CN" altLang="en-US" dirty="0"/>
              <a:t>框架需求</a:t>
            </a:r>
          </a:p>
        </p:txBody>
      </p:sp>
      <p:sp>
        <p:nvSpPr>
          <p:cNvPr id="5" name="文本框 4">
            <a:extLst>
              <a:ext uri="{FF2B5EF4-FFF2-40B4-BE49-F238E27FC236}">
                <a16:creationId xmlns:a16="http://schemas.microsoft.com/office/drawing/2014/main" id="{DCD524C8-EC8F-4363-9A6F-D93EE080F796}"/>
              </a:ext>
            </a:extLst>
          </p:cNvPr>
          <p:cNvSpPr txBox="1"/>
          <p:nvPr/>
        </p:nvSpPr>
        <p:spPr>
          <a:xfrm>
            <a:off x="685167" y="2160589"/>
            <a:ext cx="3720916" cy="3560733"/>
          </a:xfrm>
          <a:prstGeom prst="rect">
            <a:avLst/>
          </a:prstGeom>
        </p:spPr>
        <p:txBody>
          <a:bodyPr vert="horz" lIns="91440" tIns="45720" rIns="91440" bIns="45720" rtlCol="0">
            <a:normAutofit/>
          </a:bodyPr>
          <a:lstStyle/>
          <a:p>
            <a:pPr marL="285750" indent="-285750" defTabSz="457200">
              <a:spcBef>
                <a:spcPts val="1000"/>
              </a:spcBef>
              <a:buClr>
                <a:schemeClr val="accent1"/>
              </a:buClr>
              <a:buSzPct val="80000"/>
              <a:buFont typeface="Wingdings 3" charset="2"/>
              <a:buChar char=""/>
            </a:pPr>
            <a:r>
              <a:rPr lang="zh-CN" altLang="en-US">
                <a:solidFill>
                  <a:schemeClr val="tx1">
                    <a:lumMod val="75000"/>
                    <a:lumOff val="25000"/>
                  </a:schemeClr>
                </a:solidFill>
              </a:rPr>
              <a:t>用例</a:t>
            </a:r>
            <a:r>
              <a:rPr lang="en-US" altLang="zh-CN">
                <a:solidFill>
                  <a:schemeClr val="tx1">
                    <a:lumMod val="75000"/>
                    <a:lumOff val="25000"/>
                  </a:schemeClr>
                </a:solidFill>
              </a:rPr>
              <a:t>RUCM</a:t>
            </a:r>
            <a:r>
              <a:rPr lang="zh-CN" altLang="en-US">
                <a:solidFill>
                  <a:schemeClr val="tx1">
                    <a:lumMod val="75000"/>
                    <a:lumOff val="25000"/>
                  </a:schemeClr>
                </a:solidFill>
              </a:rPr>
              <a:t>举例</a:t>
            </a:r>
            <a:r>
              <a:rPr lang="en-US" altLang="zh-CN">
                <a:solidFill>
                  <a:schemeClr val="tx1">
                    <a:lumMod val="75000"/>
                    <a:lumOff val="25000"/>
                  </a:schemeClr>
                </a:solidFill>
              </a:rPr>
              <a:t>——</a:t>
            </a:r>
            <a:r>
              <a:rPr lang="zh-CN" altLang="en-US">
                <a:solidFill>
                  <a:schemeClr val="tx1">
                    <a:lumMod val="75000"/>
                    <a:lumOff val="25000"/>
                  </a:schemeClr>
                </a:solidFill>
              </a:rPr>
              <a:t>调度模块，</a:t>
            </a:r>
            <a:r>
              <a:rPr lang="en-US" altLang="zh-CN">
                <a:solidFill>
                  <a:schemeClr val="tx1">
                    <a:lumMod val="75000"/>
                    <a:lumOff val="25000"/>
                  </a:schemeClr>
                </a:solidFill>
              </a:rPr>
              <a:t>Actor</a:t>
            </a:r>
            <a:r>
              <a:rPr lang="zh-CN" altLang="en-US">
                <a:solidFill>
                  <a:schemeClr val="tx1">
                    <a:lumMod val="75000"/>
                    <a:lumOff val="25000"/>
                  </a:schemeClr>
                </a:solidFill>
              </a:rPr>
              <a:t>为</a:t>
            </a:r>
            <a:r>
              <a:rPr lang="en-US" altLang="zh-CN">
                <a:solidFill>
                  <a:schemeClr val="tx1">
                    <a:lumMod val="75000"/>
                    <a:lumOff val="25000"/>
                  </a:schemeClr>
                </a:solidFill>
              </a:rPr>
              <a:t>Engine</a:t>
            </a:r>
          </a:p>
        </p:txBody>
      </p:sp>
      <p:pic>
        <p:nvPicPr>
          <p:cNvPr id="3" name="图片 2">
            <a:extLst>
              <a:ext uri="{FF2B5EF4-FFF2-40B4-BE49-F238E27FC236}">
                <a16:creationId xmlns:a16="http://schemas.microsoft.com/office/drawing/2014/main" id="{4650D8DE-DC30-4657-A632-8586A86A5429}"/>
              </a:ext>
            </a:extLst>
          </p:cNvPr>
          <p:cNvPicPr>
            <a:picLocks noChangeAspect="1"/>
          </p:cNvPicPr>
          <p:nvPr/>
        </p:nvPicPr>
        <p:blipFill>
          <a:blip r:embed="rId2"/>
          <a:stretch>
            <a:fillRect/>
          </a:stretch>
        </p:blipFill>
        <p:spPr>
          <a:xfrm>
            <a:off x="4654035" y="702140"/>
            <a:ext cx="4602747" cy="4949188"/>
          </a:xfrm>
          <a:prstGeom prst="rect">
            <a:avLst/>
          </a:prstGeom>
        </p:spPr>
      </p:pic>
    </p:spTree>
    <p:extLst>
      <p:ext uri="{BB962C8B-B14F-4D97-AF65-F5344CB8AC3E}">
        <p14:creationId xmlns:p14="http://schemas.microsoft.com/office/powerpoint/2010/main" val="2531727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C62BFB49-441B-5B47-B3AE-D387D19E79D1}"/>
              </a:ext>
            </a:extLst>
          </p:cNvPr>
          <p:cNvSpPr>
            <a:spLocks noGrp="1"/>
          </p:cNvSpPr>
          <p:nvPr>
            <p:ph type="title"/>
          </p:nvPr>
        </p:nvSpPr>
        <p:spPr>
          <a:xfrm>
            <a:off x="7181723" y="609600"/>
            <a:ext cx="4512989" cy="2227730"/>
          </a:xfrm>
        </p:spPr>
        <p:txBody>
          <a:bodyPr vert="horz" lIns="91440" tIns="45720" rIns="91440" bIns="45720" rtlCol="0" anchor="ctr">
            <a:normAutofit/>
          </a:bodyPr>
          <a:lstStyle/>
          <a:p>
            <a:r>
              <a:rPr kumimoji="1" lang="zh-CN" altLang="en-US" dirty="0">
                <a:solidFill>
                  <a:srgbClr val="FFFFFF"/>
                </a:solidFill>
              </a:rPr>
              <a:t>需求分析</a:t>
            </a:r>
            <a:r>
              <a:rPr kumimoji="1" lang="en-US" altLang="zh-CN" dirty="0">
                <a:solidFill>
                  <a:srgbClr val="FFFFFF"/>
                </a:solidFill>
              </a:rPr>
              <a:t>——</a:t>
            </a:r>
            <a:r>
              <a:rPr kumimoji="1" lang="en-US" altLang="zh-CN" dirty="0" err="1">
                <a:solidFill>
                  <a:srgbClr val="FFFFFF"/>
                </a:solidFill>
              </a:rPr>
              <a:t>WebUI</a:t>
            </a:r>
            <a:r>
              <a:rPr kumimoji="1" lang="zh-CN" altLang="en-US" dirty="0">
                <a:solidFill>
                  <a:srgbClr val="FFFFFF"/>
                </a:solidFill>
              </a:rPr>
              <a:t>需求</a:t>
            </a:r>
          </a:p>
        </p:txBody>
      </p:sp>
      <p:pic>
        <p:nvPicPr>
          <p:cNvPr id="3" name="图片 2">
            <a:extLst>
              <a:ext uri="{FF2B5EF4-FFF2-40B4-BE49-F238E27FC236}">
                <a16:creationId xmlns:a16="http://schemas.microsoft.com/office/drawing/2014/main" id="{E0284215-E900-40AF-A4DB-B72DD3A2C8A7}"/>
              </a:ext>
            </a:extLst>
          </p:cNvPr>
          <p:cNvPicPr>
            <a:picLocks noChangeAspect="1"/>
          </p:cNvPicPr>
          <p:nvPr/>
        </p:nvPicPr>
        <p:blipFill>
          <a:blip r:embed="rId2"/>
          <a:stretch>
            <a:fillRect/>
          </a:stretch>
        </p:blipFill>
        <p:spPr>
          <a:xfrm>
            <a:off x="660342" y="699683"/>
            <a:ext cx="3746904" cy="5090984"/>
          </a:xfrm>
          <a:prstGeom prst="rect">
            <a:avLst/>
          </a:prstGeom>
        </p:spPr>
      </p:pic>
      <p:sp>
        <p:nvSpPr>
          <p:cNvPr id="5" name="文本框 4">
            <a:extLst>
              <a:ext uri="{FF2B5EF4-FFF2-40B4-BE49-F238E27FC236}">
                <a16:creationId xmlns:a16="http://schemas.microsoft.com/office/drawing/2014/main" id="{F9446BF3-BE58-418B-91DC-12EABB8748E0}"/>
              </a:ext>
            </a:extLst>
          </p:cNvPr>
          <p:cNvSpPr txBox="1"/>
          <p:nvPr/>
        </p:nvSpPr>
        <p:spPr>
          <a:xfrm>
            <a:off x="7181725" y="2837329"/>
            <a:ext cx="4512988" cy="3317938"/>
          </a:xfrm>
          <a:prstGeom prst="rect">
            <a:avLst/>
          </a:prstGeom>
        </p:spPr>
        <p:txBody>
          <a:bodyPr vert="horz" lIns="91440" tIns="45720" rIns="91440" bIns="45720" rtlCol="0" anchor="t">
            <a:normAutofit/>
          </a:bodyPr>
          <a:lstStyle/>
          <a:p>
            <a:pPr marL="285750" indent="-285750" defTabSz="457200">
              <a:lnSpc>
                <a:spcPct val="150000"/>
              </a:lnSpc>
              <a:spcBef>
                <a:spcPts val="1000"/>
              </a:spcBef>
              <a:buClr>
                <a:schemeClr val="bg1"/>
              </a:buClr>
              <a:buSzPct val="80000"/>
              <a:buFont typeface="Wingdings" panose="05000000000000000000" pitchFamily="2" charset="2"/>
              <a:buChar char="l"/>
            </a:pPr>
            <a:r>
              <a:rPr lang="en-US" altLang="zh-CN" dirty="0" err="1">
                <a:solidFill>
                  <a:srgbClr val="FFFFFF"/>
                </a:solidFill>
              </a:rPr>
              <a:t>WebUI</a:t>
            </a:r>
            <a:r>
              <a:rPr lang="zh-CN" altLang="en-US" dirty="0">
                <a:solidFill>
                  <a:srgbClr val="FFFFFF"/>
                </a:solidFill>
              </a:rPr>
              <a:t>主要为使用</a:t>
            </a:r>
            <a:r>
              <a:rPr lang="en-US" altLang="zh-CN" dirty="0" err="1">
                <a:solidFill>
                  <a:srgbClr val="FFFFFF"/>
                </a:solidFill>
              </a:rPr>
              <a:t>Scrapy</a:t>
            </a:r>
            <a:r>
              <a:rPr lang="zh-CN" altLang="en-US" dirty="0">
                <a:solidFill>
                  <a:srgbClr val="FFFFFF"/>
                </a:solidFill>
              </a:rPr>
              <a:t>框架的开发者提供服务，所以</a:t>
            </a:r>
            <a:r>
              <a:rPr lang="en-US" altLang="zh-CN" dirty="0">
                <a:solidFill>
                  <a:srgbClr val="FFFFFF"/>
                </a:solidFill>
              </a:rPr>
              <a:t>Actor</a:t>
            </a:r>
            <a:r>
              <a:rPr lang="zh-CN" altLang="en-US" dirty="0">
                <a:solidFill>
                  <a:srgbClr val="FFFFFF"/>
                </a:solidFill>
              </a:rPr>
              <a:t>设置为开发者</a:t>
            </a:r>
            <a:endParaRPr lang="en-US" altLang="zh-CN" dirty="0">
              <a:solidFill>
                <a:srgbClr val="FFFFFF"/>
              </a:solidFill>
            </a:endParaRPr>
          </a:p>
          <a:p>
            <a:pPr marL="285750" indent="-285750" defTabSz="457200">
              <a:lnSpc>
                <a:spcPct val="150000"/>
              </a:lnSpc>
              <a:spcBef>
                <a:spcPts val="1000"/>
              </a:spcBef>
              <a:buClr>
                <a:schemeClr val="bg1"/>
              </a:buClr>
              <a:buSzPct val="80000"/>
              <a:buFont typeface="Wingdings" panose="05000000000000000000" pitchFamily="2" charset="2"/>
              <a:buChar char="l"/>
            </a:pPr>
            <a:r>
              <a:rPr lang="zh-CN" altLang="en-US" dirty="0">
                <a:solidFill>
                  <a:srgbClr val="FFFFFF"/>
                </a:solidFill>
              </a:rPr>
              <a:t>管理脚本，自动化生成脚本和在线编辑调试这三个功能为脚本开发的基本功能。目的在于为开发提供便利</a:t>
            </a:r>
            <a:endParaRPr lang="en-US" altLang="zh-CN" dirty="0">
              <a:solidFill>
                <a:srgbClr val="FFFFFF"/>
              </a:solidFill>
            </a:endParaRPr>
          </a:p>
          <a:p>
            <a:pPr marL="285750" indent="-285750" defTabSz="457200">
              <a:lnSpc>
                <a:spcPct val="150000"/>
              </a:lnSpc>
              <a:spcBef>
                <a:spcPts val="1000"/>
              </a:spcBef>
              <a:buClr>
                <a:schemeClr val="bg1"/>
              </a:buClr>
              <a:buSzPct val="80000"/>
              <a:buFont typeface="Wingdings" panose="05000000000000000000" pitchFamily="2" charset="2"/>
              <a:buChar char="l"/>
            </a:pPr>
            <a:r>
              <a:rPr lang="zh-CN" altLang="en-US" dirty="0">
                <a:solidFill>
                  <a:srgbClr val="FFFFFF"/>
                </a:solidFill>
              </a:rPr>
              <a:t>生成词云与选择优化为拓展功能，目的在于优化开发产品</a:t>
            </a:r>
          </a:p>
        </p:txBody>
      </p:sp>
    </p:spTree>
    <p:extLst>
      <p:ext uri="{BB962C8B-B14F-4D97-AF65-F5344CB8AC3E}">
        <p14:creationId xmlns:p14="http://schemas.microsoft.com/office/powerpoint/2010/main" val="3251907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2BFB49-441B-5B47-B3AE-D387D19E79D1}"/>
              </a:ext>
            </a:extLst>
          </p:cNvPr>
          <p:cNvSpPr>
            <a:spLocks noGrp="1"/>
          </p:cNvSpPr>
          <p:nvPr>
            <p:ph type="title"/>
          </p:nvPr>
        </p:nvSpPr>
        <p:spPr>
          <a:xfrm>
            <a:off x="676746" y="609600"/>
            <a:ext cx="3729076" cy="1320800"/>
          </a:xfrm>
        </p:spPr>
        <p:txBody>
          <a:bodyPr vert="horz" lIns="91440" tIns="45720" rIns="91440" bIns="45720" rtlCol="0" anchor="ctr">
            <a:normAutofit/>
          </a:bodyPr>
          <a:lstStyle/>
          <a:p>
            <a:r>
              <a:rPr kumimoji="1" lang="zh-CN" altLang="en-US"/>
              <a:t>需求分析</a:t>
            </a:r>
            <a:r>
              <a:rPr kumimoji="1" lang="en-US" altLang="zh-CN"/>
              <a:t>——WebUI</a:t>
            </a:r>
            <a:r>
              <a:rPr kumimoji="1" lang="zh-CN" altLang="en-US"/>
              <a:t>需求</a:t>
            </a:r>
            <a:endParaRPr kumimoji="1" lang="zh-CN" altLang="en-US" dirty="0"/>
          </a:p>
        </p:txBody>
      </p:sp>
      <p:sp>
        <p:nvSpPr>
          <p:cNvPr id="5" name="文本框 4">
            <a:extLst>
              <a:ext uri="{FF2B5EF4-FFF2-40B4-BE49-F238E27FC236}">
                <a16:creationId xmlns:a16="http://schemas.microsoft.com/office/drawing/2014/main" id="{DCD524C8-EC8F-4363-9A6F-D93EE080F796}"/>
              </a:ext>
            </a:extLst>
          </p:cNvPr>
          <p:cNvSpPr txBox="1"/>
          <p:nvPr/>
        </p:nvSpPr>
        <p:spPr>
          <a:xfrm>
            <a:off x="685167" y="2160589"/>
            <a:ext cx="3720916" cy="3560733"/>
          </a:xfrm>
          <a:prstGeom prst="rect">
            <a:avLst/>
          </a:prstGeom>
        </p:spPr>
        <p:txBody>
          <a:bodyPr vert="horz" lIns="91440" tIns="45720" rIns="91440" bIns="45720" rtlCol="0">
            <a:normAutofit/>
          </a:bodyPr>
          <a:lstStyle/>
          <a:p>
            <a:pPr marL="285750" indent="-285750" defTabSz="457200">
              <a:spcBef>
                <a:spcPts val="1000"/>
              </a:spcBef>
              <a:buClr>
                <a:schemeClr val="accent1"/>
              </a:buClr>
              <a:buSzPct val="80000"/>
              <a:buFont typeface="Wingdings 3" charset="2"/>
              <a:buChar char=""/>
            </a:pPr>
            <a:r>
              <a:rPr lang="zh-CN" altLang="en-US">
                <a:solidFill>
                  <a:schemeClr val="tx1">
                    <a:lumMod val="75000"/>
                    <a:lumOff val="25000"/>
                  </a:schemeClr>
                </a:solidFill>
              </a:rPr>
              <a:t>用例</a:t>
            </a:r>
            <a:r>
              <a:rPr lang="en-US" altLang="zh-CN">
                <a:solidFill>
                  <a:schemeClr val="tx1">
                    <a:lumMod val="75000"/>
                    <a:lumOff val="25000"/>
                  </a:schemeClr>
                </a:solidFill>
              </a:rPr>
              <a:t>RUCM</a:t>
            </a:r>
            <a:r>
              <a:rPr lang="zh-CN" altLang="en-US">
                <a:solidFill>
                  <a:schemeClr val="tx1">
                    <a:lumMod val="75000"/>
                    <a:lumOff val="25000"/>
                  </a:schemeClr>
                </a:solidFill>
              </a:rPr>
              <a:t>举例</a:t>
            </a:r>
            <a:r>
              <a:rPr lang="en-US" altLang="zh-CN">
                <a:solidFill>
                  <a:schemeClr val="tx1">
                    <a:lumMod val="75000"/>
                    <a:lumOff val="25000"/>
                  </a:schemeClr>
                </a:solidFill>
              </a:rPr>
              <a:t>——</a:t>
            </a:r>
            <a:r>
              <a:rPr lang="zh-CN" altLang="en-US">
                <a:solidFill>
                  <a:schemeClr val="tx1">
                    <a:lumMod val="75000"/>
                    <a:lumOff val="25000"/>
                  </a:schemeClr>
                </a:solidFill>
              </a:rPr>
              <a:t>管理脚本，</a:t>
            </a:r>
            <a:r>
              <a:rPr lang="en-US" altLang="zh-CN">
                <a:solidFill>
                  <a:schemeClr val="tx1">
                    <a:lumMod val="75000"/>
                    <a:lumOff val="25000"/>
                  </a:schemeClr>
                </a:solidFill>
              </a:rPr>
              <a:t>Actor</a:t>
            </a:r>
            <a:r>
              <a:rPr lang="zh-CN" altLang="en-US">
                <a:solidFill>
                  <a:schemeClr val="tx1">
                    <a:lumMod val="75000"/>
                    <a:lumOff val="25000"/>
                  </a:schemeClr>
                </a:solidFill>
              </a:rPr>
              <a:t>为开发者</a:t>
            </a:r>
            <a:endParaRPr lang="en-US" altLang="zh-CN" dirty="0">
              <a:solidFill>
                <a:schemeClr val="tx1">
                  <a:lumMod val="75000"/>
                  <a:lumOff val="25000"/>
                </a:schemeClr>
              </a:solidFill>
            </a:endParaRPr>
          </a:p>
        </p:txBody>
      </p:sp>
      <p:pic>
        <p:nvPicPr>
          <p:cNvPr id="4" name="图片 3">
            <a:extLst>
              <a:ext uri="{FF2B5EF4-FFF2-40B4-BE49-F238E27FC236}">
                <a16:creationId xmlns:a16="http://schemas.microsoft.com/office/drawing/2014/main" id="{9BF59B4E-A9A1-470A-91AB-642CD6E548BF}"/>
              </a:ext>
            </a:extLst>
          </p:cNvPr>
          <p:cNvPicPr>
            <a:picLocks noChangeAspect="1"/>
          </p:cNvPicPr>
          <p:nvPr/>
        </p:nvPicPr>
        <p:blipFill>
          <a:blip r:embed="rId2"/>
          <a:stretch>
            <a:fillRect/>
          </a:stretch>
        </p:blipFill>
        <p:spPr>
          <a:xfrm>
            <a:off x="4221239" y="542462"/>
            <a:ext cx="5010150" cy="5524500"/>
          </a:xfrm>
          <a:prstGeom prst="rect">
            <a:avLst/>
          </a:prstGeom>
        </p:spPr>
      </p:pic>
    </p:spTree>
    <p:extLst>
      <p:ext uri="{BB962C8B-B14F-4D97-AF65-F5344CB8AC3E}">
        <p14:creationId xmlns:p14="http://schemas.microsoft.com/office/powerpoint/2010/main" val="2394952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A99027-37AF-4DAD-B121-9113D4B420D3}"/>
              </a:ext>
            </a:extLst>
          </p:cNvPr>
          <p:cNvSpPr>
            <a:spLocks noGrp="1"/>
          </p:cNvSpPr>
          <p:nvPr>
            <p:ph type="title"/>
          </p:nvPr>
        </p:nvSpPr>
        <p:spPr/>
        <p:txBody>
          <a:bodyPr/>
          <a:lstStyle/>
          <a:p>
            <a:r>
              <a:rPr lang="zh-CN" altLang="en-US" dirty="0"/>
              <a:t>实验</a:t>
            </a:r>
            <a:r>
              <a:rPr lang="en-US" altLang="zh-CN" dirty="0"/>
              <a:t>6——</a:t>
            </a:r>
            <a:r>
              <a:rPr lang="zh-CN" altLang="en-US" dirty="0"/>
              <a:t>分工与管理</a:t>
            </a:r>
          </a:p>
        </p:txBody>
      </p:sp>
      <p:grpSp>
        <p:nvGrpSpPr>
          <p:cNvPr id="18" name="组合 17">
            <a:extLst>
              <a:ext uri="{FF2B5EF4-FFF2-40B4-BE49-F238E27FC236}">
                <a16:creationId xmlns:a16="http://schemas.microsoft.com/office/drawing/2014/main" id="{A9D0B4C8-98B8-4460-8C38-73F4A5AD19D2}"/>
              </a:ext>
            </a:extLst>
          </p:cNvPr>
          <p:cNvGrpSpPr/>
          <p:nvPr/>
        </p:nvGrpSpPr>
        <p:grpSpPr>
          <a:xfrm>
            <a:off x="677334" y="1898722"/>
            <a:ext cx="8690824" cy="3264875"/>
            <a:chOff x="755017" y="1462060"/>
            <a:chExt cx="7297029" cy="2752726"/>
          </a:xfrm>
        </p:grpSpPr>
        <p:pic>
          <p:nvPicPr>
            <p:cNvPr id="14" name="图片 13">
              <a:extLst>
                <a:ext uri="{FF2B5EF4-FFF2-40B4-BE49-F238E27FC236}">
                  <a16:creationId xmlns:a16="http://schemas.microsoft.com/office/drawing/2014/main" id="{0CDC866C-7DC6-455E-AAE1-D97DE41163A0}"/>
                </a:ext>
              </a:extLst>
            </p:cNvPr>
            <p:cNvPicPr>
              <a:picLocks noChangeAspect="1"/>
            </p:cNvPicPr>
            <p:nvPr/>
          </p:nvPicPr>
          <p:blipFill>
            <a:blip r:embed="rId2"/>
            <a:stretch>
              <a:fillRect/>
            </a:stretch>
          </p:blipFill>
          <p:spPr>
            <a:xfrm>
              <a:off x="755017" y="1462060"/>
              <a:ext cx="2905125" cy="2752725"/>
            </a:xfrm>
            <a:prstGeom prst="rect">
              <a:avLst/>
            </a:prstGeom>
          </p:spPr>
        </p:pic>
        <p:pic>
          <p:nvPicPr>
            <p:cNvPr id="17" name="图片 16">
              <a:extLst>
                <a:ext uri="{FF2B5EF4-FFF2-40B4-BE49-F238E27FC236}">
                  <a16:creationId xmlns:a16="http://schemas.microsoft.com/office/drawing/2014/main" id="{1B75A350-0AA9-4A5C-8711-DB0C5AB4C7EF}"/>
                </a:ext>
              </a:extLst>
            </p:cNvPr>
            <p:cNvPicPr>
              <a:picLocks noChangeAspect="1"/>
            </p:cNvPicPr>
            <p:nvPr/>
          </p:nvPicPr>
          <p:blipFill>
            <a:blip r:embed="rId3"/>
            <a:stretch>
              <a:fillRect/>
            </a:stretch>
          </p:blipFill>
          <p:spPr>
            <a:xfrm>
              <a:off x="3660141" y="1507706"/>
              <a:ext cx="4391905" cy="2707080"/>
            </a:xfrm>
            <a:prstGeom prst="rect">
              <a:avLst/>
            </a:prstGeom>
          </p:spPr>
        </p:pic>
      </p:grpSp>
    </p:spTree>
    <p:extLst>
      <p:ext uri="{BB962C8B-B14F-4D97-AF65-F5344CB8AC3E}">
        <p14:creationId xmlns:p14="http://schemas.microsoft.com/office/powerpoint/2010/main" val="382973689"/>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68</TotalTime>
  <Words>430</Words>
  <Application>Microsoft Office PowerPoint</Application>
  <PresentationFormat>宽屏</PresentationFormat>
  <Paragraphs>45</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DengXian</vt:lpstr>
      <vt:lpstr>方正姚体</vt:lpstr>
      <vt:lpstr>华文新魏</vt:lpstr>
      <vt:lpstr>Arial</vt:lpstr>
      <vt:lpstr>Trebuchet MS</vt:lpstr>
      <vt:lpstr>Wingdings</vt:lpstr>
      <vt:lpstr>Wingdings 3</vt:lpstr>
      <vt:lpstr>平面</vt:lpstr>
      <vt:lpstr>基于Scrapy的WebUI——需求分析</vt:lpstr>
      <vt:lpstr>目录</vt:lpstr>
      <vt:lpstr>本周的工作</vt:lpstr>
      <vt:lpstr>需求分析——Scrapy框架需求</vt:lpstr>
      <vt:lpstr>需求分析——Scrapy框架需求</vt:lpstr>
      <vt:lpstr>需求分析——Scrapy框架需求</vt:lpstr>
      <vt:lpstr>需求分析——WebUI需求</vt:lpstr>
      <vt:lpstr>需求分析——WebUI需求</vt:lpstr>
      <vt:lpstr>实验6——分工与管理</vt:lpstr>
      <vt:lpstr>实验6——分工与管理</vt:lpstr>
      <vt:lpstr>实验7——github版本管理</vt:lpstr>
      <vt:lpstr>实验8——评分细则v0.2</vt:lpstr>
      <vt:lpstr>下周的计划</vt:lpstr>
      <vt:lpstr>谢  谢  聆  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基于Scrapy的WebUI——需求分析</dc:title>
  <dc:creator>明 昊</dc:creator>
  <cp:lastModifiedBy>明 昊</cp:lastModifiedBy>
  <cp:revision>3</cp:revision>
  <dcterms:created xsi:type="dcterms:W3CDTF">2020-03-26T09:40:23Z</dcterms:created>
  <dcterms:modified xsi:type="dcterms:W3CDTF">2020-03-26T10:48:43Z</dcterms:modified>
</cp:coreProperties>
</file>