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62" r:id="rId2"/>
    <p:sldId id="263" r:id="rId3"/>
    <p:sldId id="257" r:id="rId4"/>
    <p:sldId id="278" r:id="rId5"/>
    <p:sldId id="279" r:id="rId6"/>
    <p:sldId id="281" r:id="rId7"/>
    <p:sldId id="283" r:id="rId8"/>
    <p:sldId id="284" r:id="rId9"/>
    <p:sldId id="282" r:id="rId10"/>
    <p:sldId id="285" r:id="rId11"/>
    <p:sldId id="260" r:id="rId12"/>
    <p:sldId id="286" r:id="rId13"/>
    <p:sldId id="276" r:id="rId14"/>
    <p:sldId id="275" r:id="rId15"/>
    <p:sldId id="274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358" autoAdjust="0"/>
  </p:normalViewPr>
  <p:slideViewPr>
    <p:cSldViewPr snapToGrid="0" snapToObjects="1">
      <p:cViewPr varScale="1">
        <p:scale>
          <a:sx n="80" d="100"/>
          <a:sy n="80" d="100"/>
        </p:scale>
        <p:origin x="15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51ABC-5D96-564B-85E1-CC2836FAB4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B34D9-42E9-0E4F-ABBC-338983382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683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94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802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892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519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671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107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12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59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037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69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901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334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301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2411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8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6126486"/>
            <a:ext cx="9143999" cy="731514"/>
            <a:chOff x="1" y="2947547"/>
            <a:chExt cx="9143999" cy="2827685"/>
          </a:xfrm>
        </p:grpSpPr>
        <p:sp>
          <p:nvSpPr>
            <p:cNvPr id="5" name="任意多边形 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-7" y="-1"/>
            <a:ext cx="9144001" cy="1882013"/>
            <a:chOff x="1" y="2994858"/>
            <a:chExt cx="9144001" cy="3162457"/>
          </a:xfrm>
        </p:grpSpPr>
        <p:sp>
          <p:nvSpPr>
            <p:cNvPr id="8" name="任意多边形 7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chemeClr val="bg1"/>
                </a:gs>
                <a:gs pos="100000">
                  <a:srgbClr val="DFDFDF">
                    <a:lumMod val="73000"/>
                    <a:lumOff val="27000"/>
                  </a:srgbClr>
                </a:gs>
                <a:gs pos="81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8703044" y="6511211"/>
            <a:ext cx="211221" cy="215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95"/>
          <a:stretch/>
        </p:blipFill>
        <p:spPr>
          <a:xfrm>
            <a:off x="8202096" y="295407"/>
            <a:ext cx="744346" cy="7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1820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86576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2393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0FEE-C184-9C44-A87C-14688E67DF0A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C8B4-F298-AA4C-BBDD-4ED5847DB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26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4">
            <a:extLst>
              <a:ext uri="{FF2B5EF4-FFF2-40B4-BE49-F238E27FC236}">
                <a16:creationId xmlns:a16="http://schemas.microsoft.com/office/drawing/2014/main" id="{5408B285-DDFE-4DED-9D56-45511F402D3C}"/>
              </a:ext>
            </a:extLst>
          </p:cNvPr>
          <p:cNvSpPr/>
          <p:nvPr/>
        </p:nvSpPr>
        <p:spPr>
          <a:xfrm>
            <a:off x="0" y="4893854"/>
            <a:ext cx="9143999" cy="2051818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 21">
            <a:extLst>
              <a:ext uri="{FF2B5EF4-FFF2-40B4-BE49-F238E27FC236}">
                <a16:creationId xmlns:a16="http://schemas.microsoft.com/office/drawing/2014/main" id="{B3AA8AF9-70D2-47A6-883E-91AE23FDB97E}"/>
              </a:ext>
            </a:extLst>
          </p:cNvPr>
          <p:cNvSpPr/>
          <p:nvPr/>
        </p:nvSpPr>
        <p:spPr>
          <a:xfrm>
            <a:off x="0" y="5431808"/>
            <a:ext cx="9143999" cy="3478011"/>
          </a:xfrm>
          <a:custGeom>
            <a:avLst/>
            <a:gdLst>
              <a:gd name="connsiteX0" fmla="*/ 9143999 w 9143999"/>
              <a:gd name="connsiteY0" fmla="*/ 0 h 3478011"/>
              <a:gd name="connsiteX1" fmla="*/ 9143999 w 9143999"/>
              <a:gd name="connsiteY1" fmla="*/ 1393716 h 3478011"/>
              <a:gd name="connsiteX2" fmla="*/ 9143999 w 9143999"/>
              <a:gd name="connsiteY2" fmla="*/ 1513865 h 3478011"/>
              <a:gd name="connsiteX3" fmla="*/ 9143999 w 9143999"/>
              <a:gd name="connsiteY3" fmla="*/ 3478011 h 3478011"/>
              <a:gd name="connsiteX4" fmla="*/ 0 w 9143999"/>
              <a:gd name="connsiteY4" fmla="*/ 3478011 h 3478011"/>
              <a:gd name="connsiteX5" fmla="*/ 0 w 9143999"/>
              <a:gd name="connsiteY5" fmla="*/ 1513865 h 3478011"/>
              <a:gd name="connsiteX6" fmla="*/ 0 w 9143999"/>
              <a:gd name="connsiteY6" fmla="*/ 1393716 h 3478011"/>
              <a:gd name="connsiteX7" fmla="*/ 0 w 9143999"/>
              <a:gd name="connsiteY7" fmla="*/ 846204 h 3478011"/>
              <a:gd name="connsiteX8" fmla="*/ 303379 w 9143999"/>
              <a:gd name="connsiteY8" fmla="*/ 970246 h 3478011"/>
              <a:gd name="connsiteX9" fmla="*/ 8360497 w 9143999"/>
              <a:gd name="connsiteY9" fmla="*/ 342756 h 3478011"/>
              <a:gd name="connsiteX10" fmla="*/ 8941037 w 9143999"/>
              <a:gd name="connsiteY10" fmla="*/ 98098 h 34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 flip="none" rotWithShape="1">
            <a:gsLst>
              <a:gs pos="17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4D7EAF3D-ABB4-40DD-BC73-10729424F27F}"/>
              </a:ext>
            </a:extLst>
          </p:cNvPr>
          <p:cNvSpPr txBox="1">
            <a:spLocks/>
          </p:cNvSpPr>
          <p:nvPr/>
        </p:nvSpPr>
        <p:spPr>
          <a:xfrm>
            <a:off x="1627189" y="2104981"/>
            <a:ext cx="6135685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b="1">
                <a:solidFill>
                  <a:srgbClr val="04619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基于</a:t>
            </a:r>
            <a:r>
              <a:rPr lang="en-US" altLang="zh-CN" sz="2800" b="1">
                <a:solidFill>
                  <a:srgbClr val="04619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Flask</a:t>
            </a:r>
            <a:r>
              <a:rPr lang="zh-CN" altLang="en-US" sz="2800" b="1">
                <a:solidFill>
                  <a:srgbClr val="04619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的深度学习自动化部署系统</a:t>
            </a:r>
            <a:endParaRPr lang="zh-CN" altLang="en-US" sz="2800" b="1" dirty="0">
              <a:solidFill>
                <a:srgbClr val="04619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157F69-4D01-4549-B058-339FEFEDA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95"/>
          <a:stretch/>
        </p:blipFill>
        <p:spPr>
          <a:xfrm>
            <a:off x="517365" y="315501"/>
            <a:ext cx="1266985" cy="12160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F4FE1E7-B44F-4CEB-B662-ED7947576777}"/>
              </a:ext>
            </a:extLst>
          </p:cNvPr>
          <p:cNvSpPr txBox="1"/>
          <p:nvPr/>
        </p:nvSpPr>
        <p:spPr>
          <a:xfrm>
            <a:off x="3352755" y="3770533"/>
            <a:ext cx="2438488" cy="1123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/>
              <a:t>软件工程综合实验 </a:t>
            </a:r>
            <a:r>
              <a:rPr lang="en-US" altLang="zh-CN"/>
              <a:t>C</a:t>
            </a:r>
            <a:r>
              <a:rPr lang="zh-CN" altLang="en-US"/>
              <a:t>组</a:t>
            </a:r>
            <a:endParaRPr lang="en-US" altLang="zh-CN"/>
          </a:p>
          <a:p>
            <a:pPr algn="ctr">
              <a:lnSpc>
                <a:spcPct val="200000"/>
              </a:lnSpc>
            </a:pP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3</a:t>
            </a:r>
            <a:r>
              <a:rPr lang="zh-CN" altLang="en-US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51139883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需求规格说明书改进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44D798-05BB-4B1A-87BF-42FD0D031EFF}"/>
              </a:ext>
            </a:extLst>
          </p:cNvPr>
          <p:cNvSpPr txBox="1"/>
          <p:nvPr/>
        </p:nvSpPr>
        <p:spPr>
          <a:xfrm>
            <a:off x="1045754" y="1931949"/>
            <a:ext cx="7787148" cy="406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b="1" kern="1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3.3.2 </a:t>
            </a:r>
            <a:r>
              <a:rPr lang="zh-CN" altLang="zh-CN" sz="1600" b="1" kern="1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软件接口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1200" b="1" kern="1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数据库与门户系统后端的接口</a:t>
            </a:r>
            <a:endParaRPr lang="zh-CN" altLang="zh-CN" sz="1200" b="1" kern="1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软件名称：</a:t>
            </a:r>
            <a:r>
              <a:rPr lang="en-US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数据库</a:t>
            </a:r>
            <a:endParaRPr lang="zh-CN" altLang="zh-CN" sz="1200" kern="1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版本号：</a:t>
            </a:r>
            <a:r>
              <a:rPr lang="en-US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5.7</a:t>
            </a:r>
            <a:endParaRPr lang="zh-CN" altLang="zh-CN" sz="1200" kern="1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用途：用于与门户系统后端的数据管理，实现数据的一致性和可维护性。</a:t>
            </a:r>
            <a:endParaRPr lang="zh-CN" altLang="zh-CN" sz="1200" kern="1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a) </a:t>
            </a:r>
            <a:r>
              <a:rPr lang="zh-CN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查询数据接口</a:t>
            </a:r>
            <a:endParaRPr lang="zh-CN" altLang="zh-CN" sz="1200" kern="1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门户系统后端在需要查询数据的时候用到本接口，可定义查询表、过滤条件、限制条件、排序条件等。</a:t>
            </a:r>
            <a:endParaRPr lang="zh-CN" altLang="zh-CN" sz="1200" kern="1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接口声明举例：</a:t>
            </a:r>
            <a:endParaRPr lang="zh-CN" altLang="zh-CN" sz="1200" kern="1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……</a:t>
            </a:r>
            <a:endParaRPr lang="zh-CN" altLang="zh-CN" sz="1200" kern="1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b) </a:t>
            </a:r>
            <a:r>
              <a:rPr lang="zh-CN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修改数据接口</a:t>
            </a:r>
            <a:endParaRPr lang="zh-CN" altLang="zh-CN" sz="1200" kern="1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门户系统后端在需要修改数据的时候用到本接口，接口声明：</a:t>
            </a:r>
            <a:endParaRPr lang="zh-CN" altLang="zh-CN" sz="1200" kern="1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session.query(</a:t>
            </a:r>
            <a:r>
              <a:rPr lang="zh-CN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表名</a:t>
            </a:r>
            <a:r>
              <a:rPr lang="en-US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).filter(</a:t>
            </a:r>
            <a:r>
              <a:rPr lang="zh-CN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过滤条件</a:t>
            </a:r>
            <a:r>
              <a:rPr lang="en-US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).update({"</a:t>
            </a:r>
            <a:r>
              <a:rPr lang="zh-CN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列名</a:t>
            </a:r>
            <a:r>
              <a:rPr lang="en-US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":"</a:t>
            </a:r>
            <a:r>
              <a:rPr lang="zh-CN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修改数据</a:t>
            </a:r>
            <a:r>
              <a:rPr lang="en-US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"})		</a:t>
            </a:r>
            <a:r>
              <a:rPr lang="zh-CN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修改查询到的数据</a:t>
            </a:r>
            <a:endParaRPr lang="zh-CN" altLang="zh-CN" sz="1200" kern="1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session.commit() 										</a:t>
            </a:r>
            <a:r>
              <a:rPr lang="zh-CN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提交修改</a:t>
            </a:r>
            <a:endParaRPr lang="zh-CN" altLang="zh-CN" sz="1200" kern="1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接口将’</a:t>
            </a:r>
            <a:r>
              <a:rPr lang="en-US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SQLAlchemy’</a:t>
            </a:r>
            <a:r>
              <a:rPr lang="zh-CN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转成对应</a:t>
            </a:r>
            <a:r>
              <a:rPr lang="en-US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’SQL’</a:t>
            </a:r>
            <a:r>
              <a:rPr lang="zh-CN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语句，带入</a:t>
            </a:r>
            <a:r>
              <a:rPr lang="en-US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数据库中进行查询</a:t>
            </a:r>
            <a:endParaRPr lang="zh-CN" altLang="zh-CN" sz="1200" kern="1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00412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F3E75-1B5F-2448-A9FF-C7657E18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kumimoji="1"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需求评审表单设计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B9558D-4CF2-496D-A4E3-D99629435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429722"/>
            <a:ext cx="6181725" cy="49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5708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F3E75-1B5F-2448-A9FF-C7657E18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kumimoji="1"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需求评审表单设计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320D18-F0E1-45FA-994C-4BBE4AE0FFA2}"/>
              </a:ext>
            </a:extLst>
          </p:cNvPr>
          <p:cNvSpPr/>
          <p:nvPr/>
        </p:nvSpPr>
        <p:spPr>
          <a:xfrm>
            <a:off x="1476375" y="2771818"/>
            <a:ext cx="3095625" cy="2640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格式规范性：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单词拼写和大小写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图、表、图标题和表标题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标点符号使用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字体统一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段落缩进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6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1B6508-C7DA-43AB-8665-63232FE204B5}"/>
              </a:ext>
            </a:extLst>
          </p:cNvPr>
          <p:cNvSpPr/>
          <p:nvPr/>
        </p:nvSpPr>
        <p:spPr>
          <a:xfrm>
            <a:off x="5238750" y="2771818"/>
            <a:ext cx="3095625" cy="2270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描述严谨性：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一致的专业术语使用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文段描述没有口语化现象</a:t>
            </a:r>
            <a:r>
              <a:rPr lang="en-US" altLang="zh-CN" sz="16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6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需求描述清晰准确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外部接口描述清晰准确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流程图符合逻辑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75F339-2779-4A4B-8BE2-03C2781E12BC}"/>
              </a:ext>
            </a:extLst>
          </p:cNvPr>
          <p:cNvSpPr/>
          <p:nvPr/>
        </p:nvSpPr>
        <p:spPr>
          <a:xfrm>
            <a:off x="1476375" y="1872205"/>
            <a:ext cx="2031325" cy="46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需要关注的检查点</a:t>
            </a:r>
          </a:p>
        </p:txBody>
      </p:sp>
    </p:spTree>
    <p:extLst>
      <p:ext uri="{BB962C8B-B14F-4D97-AF65-F5344CB8AC3E}">
        <p14:creationId xmlns:p14="http://schemas.microsoft.com/office/powerpoint/2010/main" val="21974553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kumimoji="1"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实验</a:t>
            </a:r>
            <a:r>
              <a:rPr kumimoji="1"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6-8</a:t>
            </a:r>
            <a:r>
              <a:rPr kumimoji="1"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初始数据展示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19748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E1F067-675D-4E65-8E65-3B5BB66A0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857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22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3. </a:t>
            </a:r>
            <a:r>
              <a:rPr kumimoji="1" lang="zh-CN" altLang="en-US"/>
              <a:t>实验</a:t>
            </a:r>
            <a:r>
              <a:rPr kumimoji="1" lang="en-US" altLang="zh-CN"/>
              <a:t>7 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759E-5DC0-4BCD-A906-D0465B850DE5}"/>
              </a:ext>
            </a:extLst>
          </p:cNvPr>
          <p:cNvSpPr txBox="1">
            <a:spLocks/>
          </p:cNvSpPr>
          <p:nvPr/>
        </p:nvSpPr>
        <p:spPr>
          <a:xfrm>
            <a:off x="828675" y="1749425"/>
            <a:ext cx="7943850" cy="436562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sz="1600" dirty="0">
                <a:latin typeface="+mn-ea"/>
              </a:rPr>
              <a:t>文档命名规范</a:t>
            </a:r>
            <a:endParaRPr kumimoji="1" lang="en-US" altLang="zh-CN" sz="16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1600" dirty="0" err="1">
                <a:latin typeface="+mn-ea"/>
              </a:rPr>
              <a:t>C_Flask_m.d_X_verx.y.z.ext</a:t>
            </a:r>
            <a:r>
              <a:rPr lang="zh-CN" altLang="zh-CN" sz="1600" dirty="0">
                <a:latin typeface="+mn-ea"/>
              </a:rPr>
              <a:t> </a:t>
            </a:r>
            <a:endParaRPr lang="en-US" altLang="zh-CN" sz="1600" dirty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sz="1600" dirty="0">
                <a:latin typeface="+mn-ea"/>
              </a:rPr>
              <a:t>例：</a:t>
            </a:r>
            <a:r>
              <a:rPr lang="en-US" altLang="zh-CN" sz="1600" dirty="0">
                <a:latin typeface="+mn-ea"/>
              </a:rPr>
              <a:t>C_Flask_3.22_</a:t>
            </a:r>
            <a:r>
              <a:rPr lang="zh-CN" altLang="zh-CN" sz="1600" dirty="0">
                <a:latin typeface="+mn-ea"/>
              </a:rPr>
              <a:t>配置管理计划书</a:t>
            </a:r>
            <a:r>
              <a:rPr lang="en-US" altLang="zh-CN" sz="1600" dirty="0">
                <a:latin typeface="+mn-ea"/>
              </a:rPr>
              <a:t>_ver0.1.0.docx</a:t>
            </a:r>
            <a:r>
              <a:rPr lang="zh-CN" altLang="zh-CN" sz="1600" dirty="0">
                <a:latin typeface="+mn-ea"/>
              </a:rPr>
              <a:t> </a:t>
            </a:r>
            <a:endParaRPr lang="en-US" altLang="zh-CN" sz="1600" dirty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zh-CN" altLang="zh-CN" sz="1600" dirty="0">
                <a:latin typeface="+mn-ea"/>
              </a:rPr>
              <a:t>主版本号更新规则：必须在有任何不兼容的修改被加入时递增。每当主版本号递增时，次版本号和修订号必须归零。</a:t>
            </a:r>
          </a:p>
          <a:p>
            <a:pPr lvl="2">
              <a:lnSpc>
                <a:spcPct val="100000"/>
              </a:lnSpc>
            </a:pPr>
            <a:r>
              <a:rPr lang="zh-CN" altLang="zh-CN" sz="1600" dirty="0">
                <a:latin typeface="+mn-ea"/>
              </a:rPr>
              <a:t>次版本号更新规则：必须在有向下兼容的新功能出现时递增。也可以在内部程序有大量新功能或改进被加入时递增。每当次版本号递增时，修订号必须归零。</a:t>
            </a:r>
          </a:p>
          <a:p>
            <a:pPr lvl="2">
              <a:lnSpc>
                <a:spcPct val="100000"/>
              </a:lnSpc>
            </a:pPr>
            <a:r>
              <a:rPr lang="zh-CN" altLang="zh-CN" sz="1600" dirty="0">
                <a:latin typeface="+mn-ea"/>
              </a:rPr>
              <a:t>修订号更新规则：必须在只做了向下兼容的修正时才递增。这里的修正指的是针对不正确结果而进行的内部修改。</a:t>
            </a:r>
          </a:p>
          <a:p>
            <a:pPr lvl="2">
              <a:lnSpc>
                <a:spcPct val="100000"/>
              </a:lnSpc>
            </a:pPr>
            <a:r>
              <a:rPr lang="zh-CN" altLang="zh-CN" sz="1600" dirty="0">
                <a:latin typeface="+mn-ea"/>
              </a:rPr>
              <a:t>主版本号为零（</a:t>
            </a:r>
            <a:r>
              <a:rPr lang="en-US" altLang="zh-CN" sz="1600" dirty="0">
                <a:latin typeface="+mn-ea"/>
              </a:rPr>
              <a:t>0.y.z</a:t>
            </a:r>
            <a:r>
              <a:rPr lang="zh-CN" altLang="zh-CN" sz="1600" dirty="0">
                <a:latin typeface="+mn-ea"/>
              </a:rPr>
              <a:t>）的软件处于开发初始阶段，此时一切都可能随时被改变。而当主版本号为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1.0.0</a:t>
            </a:r>
            <a:r>
              <a:rPr lang="zh-CN" altLang="zh-CN" sz="1600" dirty="0">
                <a:latin typeface="+mn-ea"/>
              </a:rPr>
              <a:t>）时，一般代表一个文档的初稿完成版本。</a:t>
            </a:r>
            <a:endParaRPr kumimoji="1" lang="en-US" altLang="zh-CN" sz="16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1600" dirty="0">
                <a:latin typeface="+mn-ea"/>
              </a:rPr>
              <a:t>GitHub</a:t>
            </a:r>
            <a:r>
              <a:rPr kumimoji="1" lang="zh-CN" altLang="en-US" sz="1600" dirty="0">
                <a:latin typeface="+mn-ea"/>
              </a:rPr>
              <a:t>提交备注格式规范</a:t>
            </a:r>
            <a:endParaRPr kumimoji="1" lang="en-US" altLang="zh-CN" sz="16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1600" dirty="0" err="1">
                <a:latin typeface="+mn-ea"/>
              </a:rPr>
              <a:t>m.d</a:t>
            </a:r>
            <a:r>
              <a:rPr lang="en-US" altLang="zh-CN" sz="1600" dirty="0">
                <a:latin typeface="+mn-ea"/>
              </a:rPr>
              <a:t>_</a:t>
            </a:r>
            <a:r>
              <a:rPr lang="zh-CN" altLang="zh-CN" sz="1600" dirty="0">
                <a:latin typeface="+mn-ea"/>
              </a:rPr>
              <a:t>姓名</a:t>
            </a:r>
            <a:r>
              <a:rPr lang="en-US" altLang="zh-CN" sz="1600" dirty="0">
                <a:latin typeface="+mn-ea"/>
              </a:rPr>
              <a:t>_</a:t>
            </a:r>
            <a:r>
              <a:rPr lang="zh-CN" altLang="zh-CN" sz="1600" dirty="0">
                <a:latin typeface="+mn-ea"/>
              </a:rPr>
              <a:t>提交概况</a:t>
            </a:r>
            <a:r>
              <a:rPr lang="en-US" altLang="zh-CN" sz="1600" dirty="0">
                <a:latin typeface="+mn-ea"/>
              </a:rPr>
              <a:t>_</a:t>
            </a:r>
            <a:r>
              <a:rPr lang="zh-CN" altLang="zh-CN" sz="1600" dirty="0">
                <a:latin typeface="+mn-ea"/>
              </a:rPr>
              <a:t>具体内容描述</a:t>
            </a:r>
            <a:endParaRPr lang="en-US" altLang="zh-CN" sz="16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zh-CN" sz="1600" dirty="0">
                <a:latin typeface="+mn-ea"/>
              </a:rPr>
              <a:t>例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3.22_</a:t>
            </a:r>
            <a:r>
              <a:rPr lang="zh-CN" altLang="zh-CN" sz="1600" dirty="0">
                <a:latin typeface="+mn-ea"/>
              </a:rPr>
              <a:t>许京爽</a:t>
            </a:r>
            <a:r>
              <a:rPr lang="en-US" altLang="zh-CN" sz="1600" dirty="0">
                <a:latin typeface="+mn-ea"/>
              </a:rPr>
              <a:t>_</a:t>
            </a:r>
            <a:r>
              <a:rPr lang="zh-CN" altLang="zh-CN" sz="1600" dirty="0">
                <a:latin typeface="+mn-ea"/>
              </a:rPr>
              <a:t>配置管理计划书</a:t>
            </a:r>
            <a:r>
              <a:rPr lang="en-US" altLang="zh-CN" sz="1600" dirty="0">
                <a:latin typeface="+mn-ea"/>
              </a:rPr>
              <a:t>_</a:t>
            </a:r>
            <a:r>
              <a:rPr lang="zh-CN" altLang="zh-CN" sz="1600" dirty="0">
                <a:latin typeface="+mn-ea"/>
              </a:rPr>
              <a:t>初稿完成</a:t>
            </a:r>
            <a:endParaRPr lang="en-US" altLang="zh-CN" sz="16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zh-CN" sz="1600" dirty="0"/>
              <a:t>项目代码都必须首先提交到自己的工作分支</a:t>
            </a:r>
            <a:r>
              <a:rPr lang="zh-CN" altLang="en-US" sz="1600" dirty="0"/>
              <a:t>，</a:t>
            </a:r>
            <a:r>
              <a:rPr lang="zh-CN" altLang="zh-CN" sz="1600" dirty="0"/>
              <a:t>由</a:t>
            </a:r>
            <a:r>
              <a:rPr lang="zh-CN" altLang="en-US" sz="1600" dirty="0"/>
              <a:t>架构师</a:t>
            </a:r>
            <a:r>
              <a:rPr lang="zh-CN" altLang="zh-CN" sz="1600" dirty="0"/>
              <a:t>进行代码审核以及自己进行本地测试，审核和测试通过后才可以合并到主分支。</a:t>
            </a: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BF317A52-4978-417A-B389-AD56C8500F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67166" y="1051461"/>
            <a:ext cx="2371726" cy="13158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72AE68-3EE6-2C4D-8F15-A09FB0799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28" y="4294596"/>
            <a:ext cx="8617744" cy="9023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460F9F-9A06-5B49-944E-E0BF3D707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2513993"/>
            <a:ext cx="4064000" cy="1003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45DE9A-91C8-1C49-BB2E-50E32013C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512" y="2367263"/>
            <a:ext cx="3990975" cy="17130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E8961F-E249-E241-8129-BEC2F3A85B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79" y="5293122"/>
            <a:ext cx="8190400" cy="147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9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3. </a:t>
            </a:r>
            <a:r>
              <a:rPr kumimoji="1" lang="zh-CN" altLang="en-US"/>
              <a:t>实验</a:t>
            </a:r>
            <a:r>
              <a:rPr kumimoji="1" lang="en-US" altLang="zh-CN"/>
              <a:t>8 </a:t>
            </a:r>
            <a:r>
              <a:rPr kumimoji="1" lang="zh-CN" altLang="en-US"/>
              <a:t>工作量估计与统计分析</a:t>
            </a:r>
            <a:endParaRPr kumimoji="1" lang="zh-CN" altLang="en-US" dirty="0"/>
          </a:p>
        </p:txBody>
      </p:sp>
      <p:graphicFrame>
        <p:nvGraphicFramePr>
          <p:cNvPr id="6" name="内容占位符 6">
            <a:extLst>
              <a:ext uri="{FF2B5EF4-FFF2-40B4-BE49-F238E27FC236}">
                <a16:creationId xmlns:a16="http://schemas.microsoft.com/office/drawing/2014/main" id="{7411E6E1-CCB7-44E8-B69E-DF5E3C918689}"/>
              </a:ext>
            </a:extLst>
          </p:cNvPr>
          <p:cNvGraphicFramePr>
            <a:graphicFrameLocks/>
          </p:cNvGraphicFramePr>
          <p:nvPr/>
        </p:nvGraphicFramePr>
        <p:xfrm>
          <a:off x="1352550" y="2145683"/>
          <a:ext cx="6797038" cy="4289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241">
                  <a:extLst>
                    <a:ext uri="{9D8B030D-6E8A-4147-A177-3AD203B41FA5}">
                      <a16:colId xmlns:a16="http://schemas.microsoft.com/office/drawing/2014/main" val="787841903"/>
                    </a:ext>
                  </a:extLst>
                </a:gridCol>
                <a:gridCol w="2707507">
                  <a:extLst>
                    <a:ext uri="{9D8B030D-6E8A-4147-A177-3AD203B41FA5}">
                      <a16:colId xmlns:a16="http://schemas.microsoft.com/office/drawing/2014/main" val="1112268884"/>
                    </a:ext>
                  </a:extLst>
                </a:gridCol>
                <a:gridCol w="3412290">
                  <a:extLst>
                    <a:ext uri="{9D8B030D-6E8A-4147-A177-3AD203B41FA5}">
                      <a16:colId xmlns:a16="http://schemas.microsoft.com/office/drawing/2014/main" val="98683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制品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采集数据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277907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需求规格说明书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字数、图表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08489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软件需求评审单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字数、图表、检查项个数、意见个数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58610"/>
                  </a:ext>
                </a:extLst>
              </a:tr>
              <a:tr h="436751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软件设计说明书</a:t>
                      </a:r>
                      <a:r>
                        <a:rPr lang="en-US" altLang="zh-CN" sz="1200" dirty="0"/>
                        <a:t>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开发代码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代码行数、模块个数、学习成本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302359"/>
                  </a:ext>
                </a:extLst>
              </a:tr>
              <a:tr h="61145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测试规格说明书</a:t>
                      </a:r>
                      <a:r>
                        <a:rPr lang="en-US" altLang="zh-CN" sz="1200" dirty="0"/>
                        <a:t>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测试方法及用例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测试报告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测试用例个数、方法个数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34176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软件测试评审表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字数、图表、检查项个数、意见个数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48097"/>
                  </a:ext>
                </a:extLst>
              </a:tr>
              <a:tr h="57439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进度计划说明书</a:t>
                      </a:r>
                      <a:r>
                        <a:rPr lang="en-US" altLang="zh-CN" sz="1200" dirty="0"/>
                        <a:t>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进度计划与控制分析报告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字数、图表、会议记录个数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字数、图表、统计项个数、分析项个数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347648"/>
                  </a:ext>
                </a:extLst>
              </a:tr>
              <a:tr h="57439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配置管理计划说明书</a:t>
                      </a:r>
                      <a:r>
                        <a:rPr lang="en-US" altLang="zh-CN" sz="1200" dirty="0"/>
                        <a:t>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变更管理分析报告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字数、图表、统计项个数、分析项个数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2878"/>
                  </a:ext>
                </a:extLst>
              </a:tr>
              <a:tr h="527347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实验</a:t>
                      </a:r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工作量估计与统计分析计划书</a:t>
                      </a:r>
                      <a:r>
                        <a:rPr lang="en-US" altLang="zh-CN" sz="1200" dirty="0"/>
                        <a:t>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200" dirty="0"/>
                        <a:t>《</a:t>
                      </a:r>
                      <a:r>
                        <a:rPr lang="zh-CN" altLang="en-US" sz="1200" dirty="0"/>
                        <a:t>工作量追踪与统计分析报告</a:t>
                      </a:r>
                      <a:r>
                        <a:rPr lang="en-US" altLang="zh-CN" sz="1200" dirty="0"/>
                        <a:t>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</a:t>
                      </a:r>
                      <a:endParaRPr lang="en-US" altLang="zh-CN" sz="12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200" dirty="0"/>
                        <a:t>字数、图表、统计项个数、分析项个数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18296"/>
                  </a:ext>
                </a:extLst>
              </a:tr>
              <a:tr h="262051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课堂展示</a:t>
                      </a:r>
                      <a:r>
                        <a:rPr lang="en-US" altLang="zh-CN" sz="1200" dirty="0"/>
                        <a:t>PPT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页数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585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F0E519-4B7B-4F1C-9C25-3228B166F266}"/>
                  </a:ext>
                </a:extLst>
              </p:cNvPr>
              <p:cNvSpPr/>
              <p:nvPr/>
            </p:nvSpPr>
            <p:spPr>
              <a:xfrm>
                <a:off x="1525300" y="1353979"/>
                <a:ext cx="6093399" cy="459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28600"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工作量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采集数据个数</m:t>
                        </m:r>
                        <m:r>
                          <a:rPr lang="zh-CN" altLang="en-US" i="1" kern="100"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S Gothic" panose="020B0609070205080204" pitchFamily="49" charset="-128"/>
                          </a:rPr>
                          <m:t>数据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权重</m:t>
                        </m:r>
                        <m:r>
                          <a:rPr lang="zh-CN" altLang="en-US" i="1" kern="100"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  <m:r>
                          <a:rPr lang="zh-CN" altLang="en-US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任务</m:t>
                        </m:r>
                        <m:r>
                          <a:rPr lang="zh-CN" altLang="en-US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难</m:t>
                        </m:r>
                        <m:r>
                          <a:rPr lang="zh-CN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度系数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/100</m:t>
                        </m:r>
                      </m:e>
                    </m:nary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F0E519-4B7B-4F1C-9C25-3228B166F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00" y="1353979"/>
                <a:ext cx="6093399" cy="459934"/>
              </a:xfrm>
              <a:prstGeom prst="rect">
                <a:avLst/>
              </a:prstGeom>
              <a:blipFill>
                <a:blip r:embed="rId3"/>
                <a:stretch>
                  <a:fillRect t="-75000" b="-148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1F313C1-19BE-A242-8388-389E35B6ECAA}"/>
              </a:ext>
            </a:extLst>
          </p:cNvPr>
          <p:cNvGraphicFramePr>
            <a:graphicFrameLocks noGrp="1"/>
          </p:cNvGraphicFramePr>
          <p:nvPr/>
        </p:nvGraphicFramePr>
        <p:xfrm>
          <a:off x="2299380" y="1160070"/>
          <a:ext cx="6292170" cy="5326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34">
                  <a:extLst>
                    <a:ext uri="{9D8B030D-6E8A-4147-A177-3AD203B41FA5}">
                      <a16:colId xmlns:a16="http://schemas.microsoft.com/office/drawing/2014/main" val="1064374659"/>
                    </a:ext>
                  </a:extLst>
                </a:gridCol>
                <a:gridCol w="913834">
                  <a:extLst>
                    <a:ext uri="{9D8B030D-6E8A-4147-A177-3AD203B41FA5}">
                      <a16:colId xmlns:a16="http://schemas.microsoft.com/office/drawing/2014/main" val="3089797295"/>
                    </a:ext>
                  </a:extLst>
                </a:gridCol>
                <a:gridCol w="1258434">
                  <a:extLst>
                    <a:ext uri="{9D8B030D-6E8A-4147-A177-3AD203B41FA5}">
                      <a16:colId xmlns:a16="http://schemas.microsoft.com/office/drawing/2014/main" val="3455422363"/>
                    </a:ext>
                  </a:extLst>
                </a:gridCol>
                <a:gridCol w="1258434">
                  <a:extLst>
                    <a:ext uri="{9D8B030D-6E8A-4147-A177-3AD203B41FA5}">
                      <a16:colId xmlns:a16="http://schemas.microsoft.com/office/drawing/2014/main" val="1675075956"/>
                    </a:ext>
                  </a:extLst>
                </a:gridCol>
                <a:gridCol w="1258434">
                  <a:extLst>
                    <a:ext uri="{9D8B030D-6E8A-4147-A177-3AD203B41FA5}">
                      <a16:colId xmlns:a16="http://schemas.microsoft.com/office/drawing/2014/main" val="3175236331"/>
                    </a:ext>
                  </a:extLst>
                </a:gridCol>
              </a:tblGrid>
              <a:tr h="364306">
                <a:tc>
                  <a:txBody>
                    <a:bodyPr/>
                    <a:lstStyle/>
                    <a:p>
                      <a:r>
                        <a:rPr lang="zh-CN" altLang="en-US" dirty="0"/>
                        <a:t>产出物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工时统计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88666"/>
                  </a:ext>
                </a:extLst>
              </a:tr>
              <a:tr h="321683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需求规格说明书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张文斌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字数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1313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2h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51486"/>
                  </a:ext>
                </a:extLst>
              </a:tr>
              <a:tr h="32168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需求个数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1.5h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84735"/>
                  </a:ext>
                </a:extLst>
              </a:tr>
              <a:tr h="32168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张竹君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图表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1h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72822"/>
                  </a:ext>
                </a:extLst>
              </a:tr>
              <a:tr h="32168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聂磊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字数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2951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2h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8308"/>
                  </a:ext>
                </a:extLst>
              </a:tr>
              <a:tr h="32168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图表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0.5h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53255"/>
                  </a:ext>
                </a:extLst>
              </a:tr>
              <a:tr h="32168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许京爽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字数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1h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527931"/>
                  </a:ext>
                </a:extLst>
              </a:tr>
              <a:tr h="32168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图表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0.2h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84417"/>
                  </a:ext>
                </a:extLst>
              </a:tr>
              <a:tr h="321683">
                <a:tc rowSpan="5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演示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聂磊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页数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0.5h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160951"/>
                  </a:ext>
                </a:extLst>
              </a:tr>
              <a:tr h="32168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李坤浩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页数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0.6h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580034"/>
                  </a:ext>
                </a:extLst>
              </a:tr>
              <a:tr h="32168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张利鹏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页数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0.5h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691937"/>
                  </a:ext>
                </a:extLst>
              </a:tr>
              <a:tr h="32168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许京爽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页数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0.5h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83140"/>
                  </a:ext>
                </a:extLst>
              </a:tr>
              <a:tr h="32168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张竹君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页数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1h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725361"/>
                  </a:ext>
                </a:extLst>
              </a:tr>
              <a:tr h="455383"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崔昕宇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数据库初步设计表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1.5h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81739"/>
                  </a:ext>
                </a:extLst>
              </a:tr>
              <a:tr h="32168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张利鹏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模型部署调研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2.5h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95153"/>
                  </a:ext>
                </a:extLst>
              </a:tr>
              <a:tr h="32168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张文斌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模型部署调研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2h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4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348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71408"/>
            <a:ext cx="8229600" cy="533400"/>
          </a:xfrm>
        </p:spPr>
        <p:txBody>
          <a:bodyPr>
            <a:normAutofit/>
          </a:bodyPr>
          <a:lstStyle/>
          <a:p>
            <a:r>
              <a:rPr kumimoji="1"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基于</a:t>
            </a:r>
            <a:r>
              <a:rPr kumimoji="1"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Flask</a:t>
            </a:r>
            <a:r>
              <a:rPr kumimoji="1"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的深度学习自动化部署系统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22E168-5837-4B97-A92C-E6049551EEC2}"/>
              </a:ext>
            </a:extLst>
          </p:cNvPr>
          <p:cNvSpPr txBox="1"/>
          <p:nvPr/>
        </p:nvSpPr>
        <p:spPr>
          <a:xfrm>
            <a:off x="3562350" y="3072140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latin typeface="等线" panose="02010600030101010101" pitchFamily="2" charset="-122"/>
                <a:ea typeface="等线" panose="02010600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59816522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14F232-DEB7-4DCB-97D4-BC6FA22629F3}"/>
              </a:ext>
            </a:extLst>
          </p:cNvPr>
          <p:cNvSpPr/>
          <p:nvPr/>
        </p:nvSpPr>
        <p:spPr bwMode="auto">
          <a:xfrm>
            <a:off x="-1" y="0"/>
            <a:ext cx="4368801" cy="6858000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12BC99-DE0F-445E-B879-FD113604B62E}"/>
              </a:ext>
            </a:extLst>
          </p:cNvPr>
          <p:cNvSpPr/>
          <p:nvPr/>
        </p:nvSpPr>
        <p:spPr bwMode="auto">
          <a:xfrm rot="5400000" flipV="1">
            <a:off x="1270707" y="-1270708"/>
            <a:ext cx="1827382" cy="4368800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63D85F-6472-4D36-8E96-11E4B33D3D9D}"/>
              </a:ext>
            </a:extLst>
          </p:cNvPr>
          <p:cNvSpPr/>
          <p:nvPr/>
        </p:nvSpPr>
        <p:spPr bwMode="auto">
          <a:xfrm rot="5400000">
            <a:off x="1371901" y="3861106"/>
            <a:ext cx="1624987" cy="4368801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ACFA37A-CB3B-424C-A88D-695E8C131806}"/>
              </a:ext>
            </a:extLst>
          </p:cNvPr>
          <p:cNvGrpSpPr/>
          <p:nvPr/>
        </p:nvGrpSpPr>
        <p:grpSpPr>
          <a:xfrm>
            <a:off x="0" y="1070223"/>
            <a:ext cx="2754050" cy="4646991"/>
            <a:chOff x="0" y="1111187"/>
            <a:chExt cx="2754050" cy="464699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2684CB1-95C2-4BFE-A1CC-DC3C386CD749}"/>
                </a:ext>
              </a:extLst>
            </p:cNvPr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61A565E-B5C5-434A-B883-1AC7BF48A5A5}"/>
                </a:ext>
              </a:extLst>
            </p:cNvPr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D2E9F3B-F3D7-48C0-97C6-2CC855CFA239}"/>
                </a:ext>
              </a:extLst>
            </p:cNvPr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0349EE8-6AFB-4278-8468-A8C1711B93C5}"/>
                </a:ext>
              </a:extLst>
            </p:cNvPr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B29807-5932-4C2E-AB21-923105107DD7}"/>
                </a:ext>
              </a:extLst>
            </p:cNvPr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7DE30011-FA35-4F6F-AFF7-40724E47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120900"/>
            <a:ext cx="3745642" cy="281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任意多边形 38">
            <a:extLst>
              <a:ext uri="{FF2B5EF4-FFF2-40B4-BE49-F238E27FC236}">
                <a16:creationId xmlns:a16="http://schemas.microsoft.com/office/drawing/2014/main" id="{BBD866EF-7F51-4EC7-AB1B-AE07D40F2429}"/>
              </a:ext>
            </a:extLst>
          </p:cNvPr>
          <p:cNvSpPr/>
          <p:nvPr/>
        </p:nvSpPr>
        <p:spPr>
          <a:xfrm rot="16200000">
            <a:off x="67870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 43">
            <a:extLst>
              <a:ext uri="{FF2B5EF4-FFF2-40B4-BE49-F238E27FC236}">
                <a16:creationId xmlns:a16="http://schemas.microsoft.com/office/drawing/2014/main" id="{1391473A-00F0-48FE-8742-C7FFA0279247}"/>
              </a:ext>
            </a:extLst>
          </p:cNvPr>
          <p:cNvSpPr/>
          <p:nvPr/>
        </p:nvSpPr>
        <p:spPr>
          <a:xfrm rot="16200000">
            <a:off x="2269997" y="-16039"/>
            <a:ext cx="6868891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gradFill flip="none" rotWithShape="1">
            <a:gsLst>
              <a:gs pos="25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5400" dist="254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2F7E9890-B37C-47B1-9A9A-7F7E24354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1132" y="2372964"/>
            <a:ext cx="25506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pc="67" dirty="0">
                <a:ln w="11430">
                  <a:noFill/>
                </a:ln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pc="67" dirty="0">
                <a:ln w="11430">
                  <a:noFill/>
                </a:ln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| CONTENT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1FB352F-F08B-4121-8758-985B83440FCE}"/>
              </a:ext>
            </a:extLst>
          </p:cNvPr>
          <p:cNvSpPr txBox="1"/>
          <p:nvPr/>
        </p:nvSpPr>
        <p:spPr>
          <a:xfrm>
            <a:off x="5032967" y="3633215"/>
            <a:ext cx="311576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需求规格说明书改进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需求评审表单设计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实验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6-8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初始数据展示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6259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需求规格说明书改进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717ED5-4EBA-44CF-831C-B56B0C88864F}"/>
              </a:ext>
            </a:extLst>
          </p:cNvPr>
          <p:cNvSpPr/>
          <p:nvPr/>
        </p:nvSpPr>
        <p:spPr>
          <a:xfrm>
            <a:off x="1547812" y="2601507"/>
            <a:ext cx="6048375" cy="212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老师上周给出的反馈：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规范化规格需求说明书的书写（接受此建议）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功能需求写清输入输出接口（接受此建议）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列举需求时对用户进行分类（此建议不适合本项目）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添加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RUCM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（采用其它方式解决）</a:t>
            </a:r>
          </a:p>
        </p:txBody>
      </p:sp>
    </p:spTree>
    <p:extLst>
      <p:ext uri="{BB962C8B-B14F-4D97-AF65-F5344CB8AC3E}">
        <p14:creationId xmlns:p14="http://schemas.microsoft.com/office/powerpoint/2010/main" val="399456415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需求规格说明书改进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717ED5-4EBA-44CF-831C-B56B0C88864F}"/>
              </a:ext>
            </a:extLst>
          </p:cNvPr>
          <p:cNvSpPr/>
          <p:nvPr/>
        </p:nvSpPr>
        <p:spPr>
          <a:xfrm>
            <a:off x="1195388" y="2107432"/>
            <a:ext cx="7272338" cy="295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做出的改进：参考华为的样例，全组成员共同努力，对规格需求说明书进行规范化重构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对软件功能进行分类整理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删除章节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业务需求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所有的功能需求按照“输入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处理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输出”的格式撰写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添加章节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外部接口需求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60631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需求规格说明书改进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717ED5-4EBA-44CF-831C-B56B0C88864F}"/>
              </a:ext>
            </a:extLst>
          </p:cNvPr>
          <p:cNvSpPr/>
          <p:nvPr/>
        </p:nvSpPr>
        <p:spPr>
          <a:xfrm>
            <a:off x="909638" y="2584258"/>
            <a:ext cx="7758112" cy="2543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lphaLcParenR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对软件功能进行分类整理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等线" panose="02010600030101010101" pitchFamily="2" charset="-122"/>
              </a:rPr>
              <a:t>1.	</a:t>
            </a:r>
            <a:r>
              <a:rPr lang="zh-CN" altLang="en-US">
                <a:latin typeface="等线" panose="02010600030101010101" pitchFamily="2" charset="-122"/>
              </a:rPr>
              <a:t>账户管理：对本系统网站账户的注册、登录、登出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等线" panose="02010600030101010101" pitchFamily="2" charset="-122"/>
              </a:rPr>
              <a:t>2.	</a:t>
            </a:r>
            <a:r>
              <a:rPr lang="zh-CN" altLang="en-US">
                <a:latin typeface="等线" panose="02010600030101010101" pitchFamily="2" charset="-122"/>
              </a:rPr>
              <a:t>项目管理：对用户部署项目的创建、修改、删除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等线" panose="02010600030101010101" pitchFamily="2" charset="-122"/>
              </a:rPr>
              <a:t>3.	</a:t>
            </a:r>
            <a:r>
              <a:rPr lang="zh-CN" altLang="en-US">
                <a:latin typeface="等线" panose="02010600030101010101" pitchFamily="2" charset="-122"/>
              </a:rPr>
              <a:t>模型管理：上传、配置神经网络模型文件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等线" panose="02010600030101010101" pitchFamily="2" charset="-122"/>
              </a:rPr>
              <a:t>4.	</a:t>
            </a:r>
            <a:r>
              <a:rPr lang="zh-CN" altLang="en-US">
                <a:latin typeface="等线" panose="02010600030101010101" pitchFamily="2" charset="-122"/>
              </a:rPr>
              <a:t>在服务器上部署神经网络模型，通过</a:t>
            </a:r>
            <a:r>
              <a:rPr lang="en-US" altLang="zh-CN">
                <a:latin typeface="等线" panose="02010600030101010101" pitchFamily="2" charset="-122"/>
              </a:rPr>
              <a:t>REST API</a:t>
            </a:r>
            <a:r>
              <a:rPr lang="zh-CN" altLang="en-US">
                <a:latin typeface="等线" panose="02010600030101010101" pitchFamily="2" charset="-122"/>
              </a:rPr>
              <a:t>访问运行中的模型实例</a:t>
            </a:r>
          </a:p>
        </p:txBody>
      </p:sp>
    </p:spTree>
    <p:extLst>
      <p:ext uri="{BB962C8B-B14F-4D97-AF65-F5344CB8AC3E}">
        <p14:creationId xmlns:p14="http://schemas.microsoft.com/office/powerpoint/2010/main" val="185042597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需求规格说明书改进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717ED5-4EBA-44CF-831C-B56B0C88864F}"/>
              </a:ext>
            </a:extLst>
          </p:cNvPr>
          <p:cNvSpPr/>
          <p:nvPr/>
        </p:nvSpPr>
        <p:spPr>
          <a:xfrm>
            <a:off x="1195388" y="2572932"/>
            <a:ext cx="6977062" cy="171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b)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删除章节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业务需求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</a:p>
          <a:p>
            <a:pPr>
              <a:lnSpc>
                <a:spcPct val="150000"/>
              </a:lnSpc>
            </a:pP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业务需求与功能需求有大量重复的表述，为保持规格说明书简洁性，考虑删除业务需求部分。</a:t>
            </a:r>
          </a:p>
        </p:txBody>
      </p:sp>
    </p:spTree>
    <p:extLst>
      <p:ext uri="{BB962C8B-B14F-4D97-AF65-F5344CB8AC3E}">
        <p14:creationId xmlns:p14="http://schemas.microsoft.com/office/powerpoint/2010/main" val="266220274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需求规格说明书改进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717ED5-4EBA-44CF-831C-B56B0C88864F}"/>
              </a:ext>
            </a:extLst>
          </p:cNvPr>
          <p:cNvSpPr/>
          <p:nvPr/>
        </p:nvSpPr>
        <p:spPr>
          <a:xfrm>
            <a:off x="1081088" y="2038944"/>
            <a:ext cx="7272338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c)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所有的功能需求按照“输入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处理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输出”的格式撰写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CE6C0A-D5E4-4BBD-96C9-6E80FA4F673F}"/>
              </a:ext>
            </a:extLst>
          </p:cNvPr>
          <p:cNvSpPr/>
          <p:nvPr/>
        </p:nvSpPr>
        <p:spPr>
          <a:xfrm>
            <a:off x="1081088" y="3300376"/>
            <a:ext cx="6972301" cy="2123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b="1" kern="1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3.1.15 </a:t>
            </a:r>
            <a:r>
              <a:rPr lang="zh-CN" altLang="zh-CN" sz="1600" b="1" kern="1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实例管理：暂停运行中实例</a:t>
            </a:r>
            <a:endParaRPr lang="zh-CN" altLang="zh-CN" sz="1600" b="1" kern="10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1.	</a:t>
            </a:r>
            <a:r>
              <a:rPr lang="zh-CN" altLang="zh-CN" sz="1200" kern="10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zh-CN" altLang="zh-CN" sz="12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本需求实现对运行中的模型部署实例进行暂停服务的功能。对上传成功的模型进行一次部署即可得到一个运行中的实例，对外提供服务。暂停运行中的实例是指停止该实例对外提供的服务，使外界无法向该实例发送请求并获得响应。</a:t>
            </a:r>
            <a:endParaRPr lang="zh-CN" altLang="zh-CN" sz="12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2.	</a:t>
            </a:r>
            <a:r>
              <a:rPr lang="zh-CN" altLang="zh-CN" sz="1200" kern="10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endParaRPr lang="zh-CN" altLang="zh-CN" sz="12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在前端点击“暂停实例”按钮，发起暂停实例的请求，其中包含了该实例的</a:t>
            </a:r>
            <a:r>
              <a:rPr lang="en-US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值。</a:t>
            </a:r>
            <a:endParaRPr lang="zh-CN" altLang="zh-CN" sz="12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8919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需求规格说明书改进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CE6C0A-D5E4-4BBD-96C9-6E80FA4F673F}"/>
              </a:ext>
            </a:extLst>
          </p:cNvPr>
          <p:cNvSpPr/>
          <p:nvPr/>
        </p:nvSpPr>
        <p:spPr>
          <a:xfrm>
            <a:off x="1152524" y="2159486"/>
            <a:ext cx="7086601" cy="310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3.	</a:t>
            </a:r>
            <a:r>
              <a:rPr lang="zh-CN" altLang="zh-CN" sz="1200" kern="10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处理</a:t>
            </a:r>
            <a:endParaRPr lang="zh-CN" altLang="zh-CN" sz="12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收到暂停实例请求；</a:t>
            </a:r>
            <a:endParaRPr lang="zh-CN" altLang="zh-CN" sz="12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IF(</a:t>
            </a:r>
            <a:r>
              <a:rPr lang="zh-CN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不是正整数</a:t>
            </a:r>
            <a:r>
              <a:rPr lang="en-US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or </a:t>
            </a:r>
            <a:r>
              <a:rPr lang="zh-CN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数据库中不存在该实例</a:t>
            </a:r>
            <a:r>
              <a:rPr lang="en-US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 or </a:t>
            </a:r>
            <a:r>
              <a:rPr lang="zh-CN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该实例已处于暂停状态</a:t>
            </a:r>
            <a:r>
              <a:rPr lang="en-US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2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返回暂停失败的响应；</a:t>
            </a:r>
            <a:endParaRPr lang="zh-CN" altLang="zh-CN" sz="12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2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屏蔽该实例所监听的端口；</a:t>
            </a:r>
            <a:endParaRPr lang="zh-CN" altLang="zh-CN" sz="12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更新数据库中该实例的状态；</a:t>
            </a:r>
            <a:endParaRPr lang="zh-CN" altLang="zh-CN" sz="12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返回暂停成功的响应；</a:t>
            </a:r>
            <a:endParaRPr lang="zh-CN" altLang="zh-CN" sz="12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4.	</a:t>
            </a:r>
            <a:r>
              <a:rPr lang="zh-CN" altLang="zh-CN" sz="1200" kern="10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endParaRPr lang="zh-CN" altLang="zh-CN" sz="12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请求暂停的实例</a:t>
            </a:r>
            <a:r>
              <a:rPr lang="en-US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200" kern="1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合法且该实例处于运行中时，屏蔽该实例所监听的端口，暂停实例服务；否则返回暂停失败的响应。</a:t>
            </a:r>
            <a:endParaRPr lang="zh-CN" altLang="zh-CN" sz="12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00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71408"/>
            <a:ext cx="7534275" cy="533400"/>
          </a:xfrm>
        </p:spPr>
        <p:txBody>
          <a:bodyPr/>
          <a:lstStyle/>
          <a:p>
            <a:r>
              <a:rPr lang="en" altLang="zh-CN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需求规格说明书改进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717ED5-4EBA-44CF-831C-B56B0C88864F}"/>
              </a:ext>
            </a:extLst>
          </p:cNvPr>
          <p:cNvSpPr/>
          <p:nvPr/>
        </p:nvSpPr>
        <p:spPr>
          <a:xfrm>
            <a:off x="1119188" y="1874612"/>
            <a:ext cx="7272338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d)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添加章节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外部接口需求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，显式地约定用户接口和软件接口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44D798-05BB-4B1A-87BF-42FD0D031EFF}"/>
              </a:ext>
            </a:extLst>
          </p:cNvPr>
          <p:cNvSpPr txBox="1"/>
          <p:nvPr/>
        </p:nvSpPr>
        <p:spPr>
          <a:xfrm>
            <a:off x="967095" y="2689033"/>
            <a:ext cx="7787148" cy="3480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3.3.1 </a:t>
            </a:r>
            <a:r>
              <a:rPr lang="zh-CN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用户接口</a:t>
            </a:r>
          </a:p>
          <a:p>
            <a:pPr lvl="0">
              <a:lnSpc>
                <a:spcPct val="150000"/>
              </a:lnSpc>
            </a:pPr>
            <a:r>
              <a:rPr lang="en-US" altLang="zh-CN" sz="1200" b="1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zh-CN" sz="1200" b="1">
                <a:latin typeface="黑体" panose="02010609060101010101" pitchFamily="49" charset="-122"/>
                <a:ea typeface="黑体" panose="02010609060101010101" pitchFamily="49" charset="-122"/>
              </a:rPr>
              <a:t>浏览器前端页面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前端页面提供了以下操作：</a:t>
            </a:r>
          </a:p>
          <a:p>
            <a:pPr lvl="1">
              <a:lnSpc>
                <a:spcPct val="150000"/>
              </a:lnSpc>
            </a:pPr>
            <a:r>
              <a:rPr lang="zh-CN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账户管理：用户通过点击相应按钮和填写表单，执行注册、登录、登出账户；</a:t>
            </a:r>
          </a:p>
          <a:p>
            <a:pPr lvl="1">
              <a:lnSpc>
                <a:spcPct val="150000"/>
              </a:lnSpc>
            </a:pPr>
            <a:r>
              <a:rPr lang="zh-CN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项目管理：用户通过点击相应按钮和填写表单，执行新建、查看、删除项目；</a:t>
            </a:r>
          </a:p>
          <a:p>
            <a:pPr lvl="1">
              <a:lnSpc>
                <a:spcPct val="150000"/>
              </a:lnSpc>
            </a:pPr>
            <a:r>
              <a:rPr lang="zh-CN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模型管理：用户通过点击相应按钮和填写表单，执行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a) </a:t>
            </a:r>
            <a:r>
              <a:rPr lang="zh-CN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在项目中导入模型，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b) </a:t>
            </a:r>
            <a:r>
              <a:rPr lang="zh-CN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对模型部署的参数进行设置，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c) </a:t>
            </a:r>
            <a:r>
              <a:rPr lang="zh-CN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将模型部署到服务器，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d) </a:t>
            </a:r>
            <a:r>
              <a:rPr lang="zh-CN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查看某一项目下所有模型及相关配置，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e) </a:t>
            </a:r>
            <a:r>
              <a:rPr lang="zh-CN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暂停已部署模型的服务，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f) </a:t>
            </a:r>
            <a:r>
              <a:rPr lang="zh-CN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删除模型；</a:t>
            </a:r>
          </a:p>
          <a:p>
            <a:pPr lvl="1">
              <a:lnSpc>
                <a:spcPct val="150000"/>
              </a:lnSpc>
            </a:pPr>
            <a:r>
              <a:rPr lang="zh-CN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实例管理：用户通过点击相应按钮执行实例的启动和删除；</a:t>
            </a:r>
          </a:p>
          <a:p>
            <a:pPr lvl="0">
              <a:lnSpc>
                <a:spcPct val="150000"/>
              </a:lnSpc>
            </a:pPr>
            <a:r>
              <a:rPr lang="en-US" altLang="zh-CN" sz="1200" b="1">
                <a:latin typeface="黑体" panose="02010609060101010101" pitchFamily="49" charset="-122"/>
                <a:ea typeface="黑体" panose="02010609060101010101" pitchFamily="49" charset="-122"/>
              </a:rPr>
              <a:t>2. REST API</a:t>
            </a:r>
            <a:endParaRPr lang="zh-CN" altLang="zh-CN" sz="1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用户通过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POST</a:t>
            </a:r>
            <a:r>
              <a:rPr lang="zh-CN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请求向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REST API</a:t>
            </a:r>
            <a:r>
              <a:rPr lang="zh-CN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发送待检测图像，并通过此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获得神经网络的判断结果。</a:t>
            </a:r>
          </a:p>
          <a:p>
            <a:pPr>
              <a:lnSpc>
                <a:spcPct val="150000"/>
              </a:lnSpc>
            </a:pP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20722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821</TotalTime>
  <Words>1476</Words>
  <Application>Microsoft Office PowerPoint</Application>
  <PresentationFormat>全屏显示(4:3)</PresentationFormat>
  <Paragraphs>229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黑体</vt:lpstr>
      <vt:lpstr>宋体</vt:lpstr>
      <vt:lpstr>微软雅黑</vt:lpstr>
      <vt:lpstr>微软雅黑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1. 需求规格说明书改进</vt:lpstr>
      <vt:lpstr>1. 需求规格说明书改进</vt:lpstr>
      <vt:lpstr>1. 需求规格说明书改进</vt:lpstr>
      <vt:lpstr>1. 需求规格说明书改进</vt:lpstr>
      <vt:lpstr>1. 需求规格说明书改进</vt:lpstr>
      <vt:lpstr>1. 需求规格说明书改进</vt:lpstr>
      <vt:lpstr>1. 需求规格说明书改进</vt:lpstr>
      <vt:lpstr>1. 需求规格说明书改进</vt:lpstr>
      <vt:lpstr>2. 需求评审表单设计</vt:lpstr>
      <vt:lpstr>2. 需求评审表单设计</vt:lpstr>
      <vt:lpstr>3. 实验6-8初始数据展示</vt:lpstr>
      <vt:lpstr>3. 实验7 配置管理</vt:lpstr>
      <vt:lpstr>3. 实验8 工作量估计与统计分析</vt:lpstr>
      <vt:lpstr>基于Flask的深度学习自动化部署系统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N L</cp:lastModifiedBy>
  <cp:revision>328</cp:revision>
  <dcterms:created xsi:type="dcterms:W3CDTF">2020-03-08T07:42:51Z</dcterms:created>
  <dcterms:modified xsi:type="dcterms:W3CDTF">2020-04-03T07:48:08Z</dcterms:modified>
</cp:coreProperties>
</file>